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5" r:id="rId6"/>
    <p:sldId id="260" r:id="rId7"/>
    <p:sldId id="268" r:id="rId8"/>
    <p:sldId id="261" r:id="rId9"/>
    <p:sldId id="262" r:id="rId10"/>
    <p:sldId id="263" r:id="rId11"/>
    <p:sldId id="264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3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43A28-AC43-9C4D-A824-13E64D21FCEC}" type="datetimeFigureOut">
              <a:rPr lang="en-US" smtClean="0"/>
              <a:t>9/14/14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34A4-47AC-2744-B6BA-E2727A6C6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4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A9442-2D9A-3743-86C6-04EC1C5AE126}" type="datetimeFigureOut">
              <a:rPr lang="en-US" smtClean="0"/>
              <a:t>9/14/14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E74A8-7C75-4641-9E7B-675F5CD0C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A8198-7709-B64F-9884-E32CBE9B4418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5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F98-8027-964C-852E-6591C15E0B6C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2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9C4D-83B7-504E-8F50-3583E53C317C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3D1E-F660-6C4B-B13F-448D0BD16F12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6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F34E-2ED4-D845-B784-02C1A8827C1F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6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CFC6-6184-1F43-90C5-E276F4BFA040}" type="datetime1">
              <a:rPr lang="en-US" smtClean="0"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1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591F-4D39-6B4E-A1B9-13825A19189D}" type="datetime1">
              <a:rPr lang="en-US" smtClean="0"/>
              <a:t>9/14/14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7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4AEB-1155-1743-BF44-0A331C527451}" type="datetime1">
              <a:rPr lang="en-US" smtClean="0"/>
              <a:t>9/14/14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1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8A59-E36D-484F-842F-CB4D18C364F5}" type="datetime1">
              <a:rPr lang="en-US" smtClean="0"/>
              <a:t>9/14/14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7EE4-8C69-7D40-A576-B915F869A65A}" type="datetime1">
              <a:rPr lang="en-US" smtClean="0"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8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D575-5915-DC45-BD3D-5206628F0095}" type="datetime1">
              <a:rPr lang="en-US" smtClean="0"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9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8FBA6-6DB6-8844-AB3D-2843717C0698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3BD0-BEEE-054E-BB3C-C94ED6962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LINC-NIRVANA GLAO Subsystem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ARC</a:t>
            </a:r>
          </a:p>
          <a:p>
            <a:r>
              <a:rPr lang="en-US" dirty="0" smtClean="0"/>
              <a:t>15 </a:t>
            </a:r>
            <a:r>
              <a:rPr lang="en-US" dirty="0" err="1" smtClean="0"/>
              <a:t>sep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D0BD-B070-7F47-802D-C38C392F34D0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8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did simulations …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82131" y="1806906"/>
            <a:ext cx="7032977" cy="3287205"/>
            <a:chOff x="728133" y="2343124"/>
            <a:chExt cx="7032977" cy="3287205"/>
          </a:xfrm>
        </p:grpSpPr>
        <p:pic>
          <p:nvPicPr>
            <p:cNvPr id="4" name="Picture 3" descr="fwhm2starMa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33" y="2364293"/>
              <a:ext cx="3152422" cy="2893555"/>
            </a:xfrm>
            <a:prstGeom prst="rect">
              <a:avLst/>
            </a:prstGeom>
          </p:spPr>
        </p:pic>
        <p:pic>
          <p:nvPicPr>
            <p:cNvPr id="5" name="Picture 4" descr="sr2star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286" y="2343124"/>
              <a:ext cx="2950824" cy="27644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60221" y="5260997"/>
              <a:ext cx="837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FWHM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3176" y="5257848"/>
              <a:ext cx="73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Strehl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860778" y="5786946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Simulated PF performance as it varies spatially across the </a:t>
            </a:r>
            <a:r>
              <a:rPr lang="en-US" sz="2000" dirty="0" smtClean="0"/>
              <a:t>field of view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2E3-784B-6645-9BA0-97607B94F110}" type="datetime1">
              <a:rPr lang="en-US" smtClean="0"/>
              <a:t>9/14/14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9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finally … a fun movie:</a:t>
            </a:r>
            <a:endParaRPr lang="en-US" dirty="0"/>
          </a:p>
        </p:txBody>
      </p:sp>
      <p:pic>
        <p:nvPicPr>
          <p:cNvPr id="5" name="GWSq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7638"/>
            <a:ext cx="7874000" cy="44291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3BA5-DA1E-0E44-ACE4-7A0D2A838C42}" type="datetime1">
              <a:rPr lang="en-US" smtClean="0"/>
              <a:t>9/14/14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downsides of NGS GLAO</a:t>
            </a:r>
            <a:br>
              <a:rPr lang="en-US" dirty="0" smtClean="0"/>
            </a:br>
            <a:r>
              <a:rPr lang="en-US" dirty="0" smtClean="0"/>
              <a:t>(versus LGS)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678" y="2985469"/>
            <a:ext cx="4349044" cy="655265"/>
          </a:xfrm>
        </p:spPr>
        <p:txBody>
          <a:bodyPr/>
          <a:lstStyle/>
          <a:p>
            <a:pPr lvl="1"/>
            <a:r>
              <a:rPr lang="en-US" dirty="0" smtClean="0"/>
              <a:t>Lower sky coverage.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3D1E-F660-6C4B-B13F-448D0BD16F12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42555" y="2991556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8132" y="35068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8423" y="4395899"/>
            <a:ext cx="8229600" cy="112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14350"/>
            <a:r>
              <a:rPr lang="en-US" dirty="0" smtClean="0"/>
              <a:t>LBT will have one of each, and will therefore be a good test of the </a:t>
            </a:r>
            <a:r>
              <a:rPr lang="en-US" smtClean="0"/>
              <a:t>above predictions.</a:t>
            </a: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6645" y="1720305"/>
            <a:ext cx="8517465" cy="1087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 mentioned at this workshop and elsewhere: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53913" y="2436914"/>
            <a:ext cx="4394201" cy="658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Lower PSF uniformity.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53911" y="3549232"/>
            <a:ext cx="6522155" cy="675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More complicated to build and operate.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458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 build="p"/>
      <p:bldP spid="10" grpId="0" build="p"/>
      <p:bldP spid="11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0A59-D2C5-344E-9A06-7ED27E249AB9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8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19778" y="2835648"/>
            <a:ext cx="3880555" cy="315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59C5-E948-B145-9389-BD8FADD6FDC9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9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subsystem of a bigger instrument …</a:t>
            </a:r>
            <a:endParaRPr lang="en-US" dirty="0"/>
          </a:p>
        </p:txBody>
      </p:sp>
      <p:pic>
        <p:nvPicPr>
          <p:cNvPr id="4" name="Picture 3" descr="hiview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tretch>
            <a:fillRect/>
          </a:stretch>
        </p:blipFill>
        <p:spPr>
          <a:xfrm rot="8147839">
            <a:off x="-344005" y="541928"/>
            <a:ext cx="7010400" cy="65151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350000" y="2864556"/>
            <a:ext cx="606778" cy="254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1" y="4623341"/>
            <a:ext cx="2539999" cy="17516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146801" y="4374444"/>
            <a:ext cx="2539999" cy="141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54333" y="3991001"/>
            <a:ext cx="60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97222" y="4623341"/>
            <a:ext cx="0" cy="17516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01748" y="4693730"/>
            <a:ext cx="60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~4m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F636-BA45-7E4F-9FFC-5D1B9ED19806}" type="datetime1">
              <a:rPr lang="en-US" smtClean="0"/>
              <a:t>9/14/14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6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 of LN GLAO is the GWS …</a:t>
            </a:r>
            <a:endParaRPr lang="en-US" dirty="0"/>
          </a:p>
        </p:txBody>
      </p:sp>
      <p:pic>
        <p:nvPicPr>
          <p:cNvPr id="4" name="GWS_Ro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972" y="1325771"/>
            <a:ext cx="6349603" cy="476220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EDB8-D5CA-DE4C-B9C8-7AE2CB9146A2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7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 of LN GLAO is the GWS …</a:t>
            </a:r>
            <a:endParaRPr lang="en-US" dirty="0"/>
          </a:p>
        </p:txBody>
      </p:sp>
      <p:pic>
        <p:nvPicPr>
          <p:cNvPr id="3" name="GWS_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58" y="1309943"/>
            <a:ext cx="6645313" cy="498398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EAA1-D728-AA46-99B8-1877429FCA50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6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27820" y="564447"/>
            <a:ext cx="33240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Pupils from each star are optically co-added (e.g., 10 17.5 R-mag stars =&gt; one 15.0 R-mag star)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044"/>
          <a:stretch/>
        </p:blipFill>
        <p:spPr>
          <a:xfrm>
            <a:off x="635001" y="297040"/>
            <a:ext cx="3389632" cy="27963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1555" y="2232665"/>
            <a:ext cx="8351596" cy="4216117"/>
            <a:chOff x="451555" y="2232665"/>
            <a:chExt cx="8351596" cy="4216117"/>
          </a:xfrm>
        </p:grpSpPr>
        <p:sp>
          <p:nvSpPr>
            <p:cNvPr id="7" name="TextBox 6"/>
            <p:cNvSpPr txBox="1"/>
            <p:nvPr/>
          </p:nvSpPr>
          <p:spPr>
            <a:xfrm>
              <a:off x="451555" y="4275666"/>
              <a:ext cx="37314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/>
                <a:t>The annulus patrolled by the 12 probes has a 6’ outer diameter and a 2.7’ inner diameter</a:t>
              </a:r>
              <a:endParaRPr lang="en-US" sz="2800" dirty="0"/>
            </a:p>
          </p:txBody>
        </p:sp>
        <p:pic>
          <p:nvPicPr>
            <p:cNvPr id="2" name="Picture 1" descr="p1166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8" t="15518" r="14342" b="23655"/>
            <a:stretch/>
          </p:blipFill>
          <p:spPr>
            <a:xfrm>
              <a:off x="4445007" y="3808893"/>
              <a:ext cx="2698552" cy="2639889"/>
            </a:xfrm>
            <a:prstGeom prst="rect">
              <a:avLst/>
            </a:prstGeom>
          </p:spPr>
        </p:pic>
        <p:pic>
          <p:nvPicPr>
            <p:cNvPr id="4" name="Picture 3" descr="p1168a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6" t="14534" r="15535" b="23255"/>
            <a:stretch/>
          </p:blipFill>
          <p:spPr>
            <a:xfrm>
              <a:off x="7462596" y="2232665"/>
              <a:ext cx="1337457" cy="1337457"/>
            </a:xfrm>
            <a:prstGeom prst="rect">
              <a:avLst/>
            </a:prstGeom>
          </p:spPr>
        </p:pic>
        <p:pic>
          <p:nvPicPr>
            <p:cNvPr id="5" name="Picture 4" descr="p1186b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7" t="13956" r="13402" b="22900"/>
            <a:stretch/>
          </p:blipFill>
          <p:spPr>
            <a:xfrm>
              <a:off x="7462597" y="3668899"/>
              <a:ext cx="1317960" cy="1312327"/>
            </a:xfrm>
            <a:prstGeom prst="rect">
              <a:avLst/>
            </a:prstGeom>
          </p:spPr>
        </p:pic>
        <p:pic>
          <p:nvPicPr>
            <p:cNvPr id="8" name="Picture 7" descr="p1200a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5" t="15042" r="14622" b="22628"/>
            <a:stretch/>
          </p:blipFill>
          <p:spPr>
            <a:xfrm>
              <a:off x="7462596" y="5094115"/>
              <a:ext cx="1340555" cy="1340555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AE06-998F-2D45-AA5B-2C8FD1442067}" type="datetime1">
              <a:rPr lang="en-US" smtClean="0"/>
              <a:t>9/14/14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9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right side L-N GWS was realized at LBT recently in the form of LN Pathfinder …</a:t>
            </a:r>
            <a:endParaRPr lang="en-US" dirty="0"/>
          </a:p>
        </p:txBody>
      </p:sp>
      <p:pic>
        <p:nvPicPr>
          <p:cNvPr id="3" name="Picture 2" descr="pfAtLb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3" y="1594556"/>
            <a:ext cx="7106581" cy="47251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9C2C7-65B3-7C4F-AEAF-81996FAFBC72}" type="datetime1">
              <a:rPr lang="en-US" smtClean="0"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7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right side L-N GWS was realized at LBT recently in the form of LN Pathfinder …</a:t>
            </a:r>
            <a:endParaRPr lang="en-US" dirty="0"/>
          </a:p>
        </p:txBody>
      </p:sp>
      <p:pic>
        <p:nvPicPr>
          <p:cNvPr id="4" name="Picture 3" descr="forPosterFLslide.png"/>
          <p:cNvPicPr>
            <a:picLocks noChangeAspect="1"/>
          </p:cNvPicPr>
          <p:nvPr/>
        </p:nvPicPr>
        <p:blipFill>
          <a:blip r:embed="rId2" cstate="print"/>
          <a:srcRect t="33331" r="14162" b="4439"/>
          <a:stretch>
            <a:fillRect/>
          </a:stretch>
        </p:blipFill>
        <p:spPr>
          <a:xfrm>
            <a:off x="1182436" y="1934364"/>
            <a:ext cx="6726882" cy="3657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E24C-A42D-CC47-92FB-EA843704C8CA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right side L-N GWS was realized at LBT recently in the form of LN Pathfinder …</a:t>
            </a:r>
            <a:endParaRPr lang="en-US" dirty="0"/>
          </a:p>
        </p:txBody>
      </p:sp>
      <p:pic>
        <p:nvPicPr>
          <p:cNvPr id="3" name="HR327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952" y="1583611"/>
            <a:ext cx="5949177" cy="47593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113A-93C0-7141-9010-825FF1873198}" type="datetime1">
              <a:rPr lang="en-US" smtClean="0"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4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6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Future = multiple stars 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081471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Combining the light from multiple stars can provide homogenous field correction and extend the sky coverage of an AO system.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03800" y="1149529"/>
            <a:ext cx="2970745" cy="3450222"/>
            <a:chOff x="2971800" y="1142999"/>
            <a:chExt cx="2970745" cy="345022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30000"/>
            </a:blip>
            <a:srcRect/>
            <a:stretch>
              <a:fillRect/>
            </a:stretch>
          </p:blipFill>
          <p:spPr bwMode="auto">
            <a:xfrm>
              <a:off x="2971800" y="1142999"/>
              <a:ext cx="2970745" cy="2126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971800" y="3269782"/>
              <a:ext cx="297074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The  probability of finding an asterism with integrated brightness &lt; R=15, and within the PF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FoV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, is high (figure from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Ragazzoni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et al).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78467" y="1175874"/>
            <a:ext cx="2534357" cy="3240434"/>
            <a:chOff x="1278467" y="1204096"/>
            <a:chExt cx="2534357" cy="324043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8467" y="1204096"/>
              <a:ext cx="2534356" cy="216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78468" y="3367312"/>
              <a:ext cx="25343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MAD demonstrated that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Strehl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can be kept within an approx. 10% range  (figure from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Marchetti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et al).</a:t>
              </a:r>
              <a:endParaRPr lang="en-US" sz="16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1625-F7C8-2F42-ABC6-DDA082E2716C}" type="datetime1">
              <a:rPr lang="en-US" smtClean="0"/>
              <a:t>9/14/14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GLAO Workshop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3BD0-BEEE-054E-BB3C-C94ED69625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3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354</Words>
  <Application>Microsoft Macintosh PowerPoint</Application>
  <PresentationFormat>On-screen Show (4:3)</PresentationFormat>
  <Paragraphs>73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LINC-NIRVANA GLAO Subsystem</vt:lpstr>
      <vt:lpstr>A subsystem of a bigger instrument …</vt:lpstr>
      <vt:lpstr>The heart of LN GLAO is the GWS …</vt:lpstr>
      <vt:lpstr>The heart of LN GLAO is the GWS …</vt:lpstr>
      <vt:lpstr>PowerPoint Presentation</vt:lpstr>
      <vt:lpstr>The right side L-N GWS was realized at LBT recently in the form of LN Pathfinder …</vt:lpstr>
      <vt:lpstr>The right side L-N GWS was realized at LBT recently in the form of LN Pathfinder …</vt:lpstr>
      <vt:lpstr>The right side L-N GWS was realized at LBT recently in the form of LN Pathfinder …</vt:lpstr>
      <vt:lpstr>Future = multiple stars …</vt:lpstr>
      <vt:lpstr>And we did simulations …</vt:lpstr>
      <vt:lpstr>And finally … a fun movie:</vt:lpstr>
      <vt:lpstr>The downsides of NGS GLAO (versus LGS)</vt:lpstr>
      <vt:lpstr>Extra Slides</vt:lpstr>
      <vt:lpstr>PowerPoint Presentation</vt:lpstr>
    </vt:vector>
  </TitlesOfParts>
  <Company>U of 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LINC-NIRVANA GLAO Subsystem</dc:title>
  <dc:creator>Albert R. Conrad</dc:creator>
  <cp:lastModifiedBy>Albert R. Conrad</cp:lastModifiedBy>
  <cp:revision>26</cp:revision>
  <dcterms:created xsi:type="dcterms:W3CDTF">2014-09-11T19:51:21Z</dcterms:created>
  <dcterms:modified xsi:type="dcterms:W3CDTF">2014-09-14T23:31:16Z</dcterms:modified>
</cp:coreProperties>
</file>