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7"/>
  </p:notesMasterIdLst>
  <p:sldIdLst>
    <p:sldId id="256" r:id="rId2"/>
    <p:sldId id="318" r:id="rId3"/>
    <p:sldId id="323" r:id="rId4"/>
    <p:sldId id="326" r:id="rId5"/>
    <p:sldId id="320" r:id="rId6"/>
    <p:sldId id="322" r:id="rId7"/>
    <p:sldId id="329" r:id="rId8"/>
    <p:sldId id="324" r:id="rId9"/>
    <p:sldId id="330" r:id="rId10"/>
    <p:sldId id="325" r:id="rId11"/>
    <p:sldId id="333" r:id="rId12"/>
    <p:sldId id="327" r:id="rId13"/>
    <p:sldId id="334" r:id="rId14"/>
    <p:sldId id="331" r:id="rId15"/>
    <p:sldId id="332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FF45"/>
    <a:srgbClr val="910611"/>
    <a:srgbClr val="9EFAFC"/>
    <a:srgbClr val="03044D"/>
    <a:srgbClr val="0BFCFA"/>
    <a:srgbClr val="630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0" autoAdjust="0"/>
    <p:restoredTop sz="94660"/>
  </p:normalViewPr>
  <p:slideViewPr>
    <p:cSldViewPr>
      <p:cViewPr>
        <p:scale>
          <a:sx n="100" d="100"/>
          <a:sy n="100" d="100"/>
        </p:scale>
        <p:origin x="-23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D5E971C-68A4-B546-87F0-C26A678D6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1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928089-3AE7-0D4E-91B2-8BAC02976C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267200"/>
            <a:ext cx="4648200" cy="2235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4648200" cy="3276600"/>
          </a:xfrm>
        </p:spPr>
        <p:txBody>
          <a:bodyPr/>
          <a:lstStyle>
            <a:lvl1pPr algn="ctr">
              <a:defRPr sz="3600">
                <a:solidFill>
                  <a:srgbClr val="71070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2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5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57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5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04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5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21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071688" y="2147888"/>
          <a:ext cx="57165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14" imgW="5715000" imgH="1013460" progId="Word.Document.8">
                  <p:embed/>
                </p:oleObj>
              </mc:Choice>
              <mc:Fallback>
                <p:oleObj name="Document" r:id="rId14" imgW="5715000" imgH="10134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071688" y="2147888"/>
                        <a:ext cx="5716588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6235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381000" y="1066800"/>
            <a:ext cx="7467600" cy="12700"/>
          </a:xfrm>
          <a:prstGeom prst="line">
            <a:avLst/>
          </a:prstGeom>
          <a:noFill/>
          <a:ln w="38100">
            <a:solidFill>
              <a:srgbClr val="89021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4800" y="228600"/>
            <a:ext cx="895350" cy="67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353425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en-US" sz="1800">
              <a:latin typeface="Helvetica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+mj-lt"/>
          <a:ea typeface="ヒラギノ角ゴ Pro W3" charset="-128"/>
          <a:cs typeface="ヒラギノ角ゴ Pro W3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89021B"/>
          </a:solidFill>
          <a:latin typeface="Trebuchet MS" charset="0"/>
        </a:defRPr>
      </a:lvl9pPr>
    </p:titleStyle>
    <p:bodyStyle>
      <a:lvl1pPr marL="285750" indent="-285750" algn="l" rtl="0" eaLnBrk="1" fontAlgn="base" hangingPunct="1">
        <a:spcBef>
          <a:spcPct val="40000"/>
        </a:spcBef>
        <a:spcAft>
          <a:spcPct val="0"/>
        </a:spcAft>
        <a:buChar char="•"/>
        <a:tabLst>
          <a:tab pos="1143000" algn="l"/>
          <a:tab pos="1828800" algn="l"/>
          <a:tab pos="2743200" algn="l"/>
          <a:tab pos="3657600" algn="l"/>
          <a:tab pos="4572000" algn="l"/>
        </a:tabLst>
        <a:defRPr sz="2400" b="1">
          <a:solidFill>
            <a:srgbClr val="021D71"/>
          </a:solidFill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  <a:cs typeface="ヒラギノ角ゴ Pro W3" charset="0"/>
        </a:defRPr>
      </a:lvl2pPr>
      <a:lvl3pPr marL="13716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  <a:cs typeface="ヒラギノ角ゴ Pro W3" charset="0"/>
        </a:defRPr>
      </a:lvl3pPr>
      <a:lvl4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  <a:cs typeface="ヒラギノ角ゴ Pro W3" charset="0"/>
        </a:defRPr>
      </a:lvl4pPr>
      <a:lvl5pPr marL="2914650" indent="-171450" algn="l" rtl="0" eaLnBrk="1" fontAlgn="base" hangingPunct="1">
        <a:spcBef>
          <a:spcPct val="40000"/>
        </a:spcBef>
        <a:spcAft>
          <a:spcPct val="0"/>
        </a:spcAft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  <a:cs typeface="ヒラギノ角ゴ Pro W3" charset="0"/>
        </a:defRPr>
      </a:lvl5pPr>
      <a:lvl6pPr marL="3371850" indent="-171450" algn="l" rtl="0" eaLnBrk="1" fontAlgn="base" hangingPunct="1">
        <a:spcBef>
          <a:spcPct val="40000"/>
        </a:spcBef>
        <a:spcAft>
          <a:spcPct val="0"/>
        </a:spcAft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</a:defRPr>
      </a:lvl6pPr>
      <a:lvl7pPr marL="3829050" indent="-171450" algn="l" rtl="0" eaLnBrk="1" fontAlgn="base" hangingPunct="1">
        <a:spcBef>
          <a:spcPct val="40000"/>
        </a:spcBef>
        <a:spcAft>
          <a:spcPct val="0"/>
        </a:spcAft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</a:defRPr>
      </a:lvl7pPr>
      <a:lvl8pPr marL="4286250" indent="-171450" algn="l" rtl="0" eaLnBrk="1" fontAlgn="base" hangingPunct="1">
        <a:spcBef>
          <a:spcPct val="40000"/>
        </a:spcBef>
        <a:spcAft>
          <a:spcPct val="0"/>
        </a:spcAft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</a:defRPr>
      </a:lvl8pPr>
      <a:lvl9pPr marL="4743450" indent="-171450" algn="l" rtl="0" eaLnBrk="1" fontAlgn="base" hangingPunct="1">
        <a:spcBef>
          <a:spcPct val="40000"/>
        </a:spcBef>
        <a:spcAft>
          <a:spcPct val="0"/>
        </a:spcAft>
        <a:tabLst>
          <a:tab pos="1143000" algn="l"/>
          <a:tab pos="1828800" algn="l"/>
          <a:tab pos="2743200" algn="l"/>
          <a:tab pos="3657600" algn="l"/>
          <a:tab pos="4572000" algn="l"/>
        </a:tabLst>
        <a:defRPr sz="2000" b="1">
          <a:solidFill>
            <a:srgbClr val="021D7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305800" cy="2286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Ground Layer AO </a:t>
            </a:r>
            <a:b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</a:br>
            <a:r>
              <a:rPr lang="en-US" dirty="0" smtClean="0">
                <a:latin typeface="Trebuchet MS" charset="0"/>
                <a:ea typeface="ヒラギノ角ゴ Pro W3" charset="0"/>
                <a:cs typeface="ヒラギノ角ゴ Pro W3" charset="0"/>
              </a:rPr>
              <a:t>at ESO’s VLT</a:t>
            </a:r>
            <a:endParaRPr lang="en-US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114800"/>
            <a:ext cx="4114800" cy="198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Trebuchet MS" charset="0"/>
                <a:ea typeface="ヒラギノ角ゴ Pro W3" charset="0"/>
                <a:cs typeface="ヒラギノ角ゴ Pro W3" charset="0"/>
              </a:rPr>
              <a:t>Claire Max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Trebuchet MS" charset="0"/>
                <a:ea typeface="ヒラギノ角ゴ Pro W3" charset="0"/>
                <a:cs typeface="ヒラギノ角ゴ Pro W3" charset="0"/>
              </a:rPr>
              <a:t>Interim Director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Trebuchet MS" charset="0"/>
                <a:ea typeface="ヒラギノ角ゴ Pro W3" charset="0"/>
                <a:cs typeface="ヒラギノ角ゴ Pro W3" charset="0"/>
              </a:rPr>
              <a:t>UC Observatories</a:t>
            </a:r>
          </a:p>
          <a:p>
            <a:pPr>
              <a:spcBef>
                <a:spcPct val="20000"/>
              </a:spcBef>
            </a:pPr>
            <a:r>
              <a:rPr lang="en-US" sz="2000" dirty="0" smtClean="0">
                <a:latin typeface="Trebuchet MS" charset="0"/>
                <a:ea typeface="ヒラギノ角ゴ Pro W3" charset="0"/>
                <a:cs typeface="ヒラギノ角ゴ Pro W3" charset="0"/>
              </a:rPr>
              <a:t>September 14, 2014</a:t>
            </a:r>
            <a:endParaRPr lang="en-US" sz="2000" dirty="0">
              <a:latin typeface="Trebuchet MS" charset="0"/>
              <a:ea typeface="ヒラギノ角ゴ Pro W3" charset="0"/>
              <a:cs typeface="ヒラギノ角ゴ Pro W3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35700" cy="431800"/>
          </a:xfrm>
        </p:spPr>
        <p:txBody>
          <a:bodyPr/>
          <a:lstStyle/>
          <a:p>
            <a:r>
              <a:rPr lang="en-US" dirty="0" smtClean="0"/>
              <a:t>GRAAL + HAWK-I: </a:t>
            </a:r>
            <a:br>
              <a:rPr lang="en-US" dirty="0" smtClean="0"/>
            </a:br>
            <a:r>
              <a:rPr lang="en-US" dirty="0" smtClean="0"/>
              <a:t>Performance predictions, K band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1752600"/>
            <a:ext cx="7315200" cy="4990068"/>
            <a:chOff x="304800" y="1447800"/>
            <a:chExt cx="7315200" cy="4990068"/>
          </a:xfrm>
        </p:grpSpPr>
        <p:pic>
          <p:nvPicPr>
            <p:cNvPr id="3" name="Picture 2" descr="Screen Shot 2014-09-14 at 11.26.12 A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70"/>
            <a:stretch/>
          </p:blipFill>
          <p:spPr>
            <a:xfrm>
              <a:off x="304800" y="1447800"/>
              <a:ext cx="7315200" cy="4990068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1447800" y="2667000"/>
              <a:ext cx="4953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371600" y="4114800"/>
              <a:ext cx="49530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C01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TextBox 6"/>
          <p:cNvSpPr txBox="1"/>
          <p:nvPr/>
        </p:nvSpPr>
        <p:spPr>
          <a:xfrm>
            <a:off x="2209800" y="1295400"/>
            <a:ext cx="3003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About 6 arc min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4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685800"/>
          </a:xfrm>
        </p:spPr>
        <p:txBody>
          <a:bodyPr/>
          <a:lstStyle/>
          <a:p>
            <a:r>
              <a:rPr lang="en-US" dirty="0" smtClean="0"/>
              <a:t>ESO built the ASSIST Test Stand to </a:t>
            </a:r>
            <a:br>
              <a:rPr lang="en-US" dirty="0" smtClean="0"/>
            </a:br>
            <a:r>
              <a:rPr lang="en-US" dirty="0" smtClean="0"/>
              <a:t>test AO systems with DM in the lab</a:t>
            </a:r>
            <a:endParaRPr lang="en-US" dirty="0"/>
          </a:p>
        </p:txBody>
      </p:sp>
      <p:pic>
        <p:nvPicPr>
          <p:cNvPr id="3" name="Picture 2" descr="Screen Shot 2014-09-14 at 2.0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5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029200"/>
          </a:xfrm>
        </p:spPr>
        <p:txBody>
          <a:bodyPr/>
          <a:lstStyle/>
          <a:p>
            <a:r>
              <a:rPr lang="en-US" dirty="0" smtClean="0"/>
              <a:t>Extremely ambitious ESO VLT wide field program</a:t>
            </a:r>
          </a:p>
          <a:p>
            <a:pPr lvl="1"/>
            <a:r>
              <a:rPr lang="en-US" dirty="0" smtClean="0"/>
              <a:t>Both with and without GLAO</a:t>
            </a:r>
          </a:p>
          <a:p>
            <a:r>
              <a:rPr lang="en-US" dirty="0" smtClean="0"/>
              <a:t>Re-engineered adaptive secondary mirror (~$14M)</a:t>
            </a:r>
          </a:p>
          <a:p>
            <a:r>
              <a:rPr lang="en-US" dirty="0" smtClean="0"/>
              <a:t>Four sodium-layer LGS</a:t>
            </a:r>
          </a:p>
          <a:p>
            <a:r>
              <a:rPr lang="en-US" dirty="0" smtClean="0"/>
              <a:t>Large and expensive instruments (MUSE, HAWK-I) designed to take advantage of GLAO</a:t>
            </a:r>
          </a:p>
          <a:p>
            <a:pPr lvl="1"/>
            <a:r>
              <a:rPr lang="en-US" dirty="0" smtClean="0"/>
              <a:t>MUSE (visible): 0.2 arc sec/</a:t>
            </a:r>
            <a:r>
              <a:rPr lang="en-US" dirty="0" err="1" smtClean="0"/>
              <a:t>px</a:t>
            </a:r>
            <a:r>
              <a:rPr lang="en-US" dirty="0" smtClean="0"/>
              <a:t>, HAWK-I (near-IR): 0.1 arc sec/</a:t>
            </a:r>
            <a:r>
              <a:rPr lang="en-US" dirty="0" err="1" smtClean="0"/>
              <a:t>px</a:t>
            </a:r>
            <a:endParaRPr lang="en-US" dirty="0" smtClean="0"/>
          </a:p>
          <a:p>
            <a:pPr lvl="1"/>
            <a:r>
              <a:rPr lang="en-US" dirty="0" smtClean="0"/>
              <a:t>Low internal errors (?)</a:t>
            </a:r>
          </a:p>
          <a:p>
            <a:r>
              <a:rPr lang="en-US" dirty="0" smtClean="0"/>
              <a:t>Each instrument has its own AO module</a:t>
            </a:r>
          </a:p>
          <a:p>
            <a:r>
              <a:rPr lang="en-US" dirty="0" smtClean="0"/>
              <a:t>Predictions:</a:t>
            </a:r>
          </a:p>
          <a:p>
            <a:pPr lvl="1"/>
            <a:r>
              <a:rPr lang="en-US" dirty="0" smtClean="0"/>
              <a:t>MUSE with GLAO:    Image quality 0.65” -&gt; 0.46”   (30% improved)</a:t>
            </a:r>
          </a:p>
          <a:p>
            <a:pPr lvl="1"/>
            <a:r>
              <a:rPr lang="en-US" dirty="0" smtClean="0"/>
              <a:t>HAWK-I with GLAO: Image quality 0.50” -&gt; 0.40”   (20% improved)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47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431800"/>
          </a:xfrm>
        </p:spPr>
        <p:txBody>
          <a:bodyPr/>
          <a:lstStyle/>
          <a:p>
            <a:r>
              <a:rPr lang="en-US" dirty="0" smtClean="0"/>
              <a:t>Issues for extragalactic science </a:t>
            </a:r>
            <a:br>
              <a:rPr lang="en-US" dirty="0" smtClean="0"/>
            </a:br>
            <a:r>
              <a:rPr lang="en-US" dirty="0" smtClean="0"/>
              <a:t>with VLT GLAO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05400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dirty="0" smtClean="0"/>
              <a:t>What are/were the science trade-offs?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Example: can trade field of view against image quality</a:t>
            </a:r>
          </a:p>
          <a:p>
            <a:pPr lvl="1">
              <a:spcBef>
                <a:spcPts val="1400"/>
              </a:spcBef>
            </a:pPr>
            <a:r>
              <a:rPr lang="en-US" dirty="0" smtClean="0"/>
              <a:t>Wider field -&gt; larger FWHM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Wider field -&gt; may be able to undertake larger surveys and/or use less telescope time for a given survey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Larger FWHM -&gt; lower SNR for given exposure time (so larger field may or may not speed up survey); less spatial resolution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Trade depends </a:t>
            </a:r>
            <a:r>
              <a:rPr lang="en-US" dirty="0"/>
              <a:t>on the science that you want to </a:t>
            </a:r>
            <a:r>
              <a:rPr lang="en-US" dirty="0" smtClean="0"/>
              <a:t>do</a:t>
            </a:r>
            <a:endParaRPr lang="en-US" dirty="0"/>
          </a:p>
          <a:p>
            <a:pPr>
              <a:spcBef>
                <a:spcPts val="1400"/>
              </a:spcBef>
            </a:pPr>
            <a:r>
              <a:rPr lang="en-US" dirty="0" smtClean="0"/>
              <a:t>I wasn’t able to find this kind of trade study in preparation for the two VLT GLAO systems + instruments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08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95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GRAAL- GALACSI Comparison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549E7F-9DCB-A345-87FF-9F12997C694E}" type="slidenum">
              <a:rPr lang="en-US">
                <a:solidFill>
                  <a:srgbClr val="FFFFFF"/>
                </a:solidFill>
                <a:latin typeface="Calibri" charset="0"/>
              </a:rPr>
              <a:pPr eaLnBrk="1" hangingPunct="1"/>
              <a:t>15</a:t>
            </a:fld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</p:nvPr>
        </p:nvGraphicFramePr>
        <p:xfrm>
          <a:off x="103188" y="1181100"/>
          <a:ext cx="8920162" cy="5345117"/>
        </p:xfrm>
        <a:graphic>
          <a:graphicData uri="http://schemas.openxmlformats.org/drawingml/2006/table">
            <a:tbl>
              <a:tblPr/>
              <a:tblGrid>
                <a:gridCol w="1489075"/>
                <a:gridCol w="1809750"/>
                <a:gridCol w="1835150"/>
                <a:gridCol w="1817687"/>
                <a:gridCol w="196850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parameter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GRAAL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GALACSI 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Instrument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Hawk-I (IR imager) ESO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Muse (VIS 3D-spectrograph) Lyon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Mode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Maintenance mode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GLAO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Wide Field Mode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Narrow Field Mode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Field of view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7.5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7.5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AO mode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SCAO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GLAO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GLAO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LTAO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Performance 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(S.R. ~ 80% in K-band)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x1.7 EE gain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x2 EE gain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S.R. &gt;5% (10% goal) @650nm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Natural Guide Stars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On axis, ~ 8 mag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R-mag 14.5 within 6.7’ to 7.7’ radius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R-mag &lt;17.5 within 52” to 105” radius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On Axis, NIR, Jmag 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Low Order sensing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Sky coverage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Close to “bright” stars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95%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&gt;90%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Science target =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TT reference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4LGSF config.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NGS only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Ø12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Ø2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Ø20</a:t>
                      </a:r>
                      <a:r>
                        <a:rPr kumimoji="0" lang="ja-JP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”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WFS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NGS L3-CCD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(40*40 sub app.)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 LGS L3-CCD (40*40 sub app.)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TT L3-CCD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 LGS L3-CCD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(40*40 sub app.)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TT L3-CCD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4 LGS L3-CCD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(40*40 sub app.)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IR Low Order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Loop frequency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HO loop: ≥ 700 Hz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HO loop: ≥ 700 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TT loop: 250Hz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HO loop: 1 kHz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TT loop: 200Hz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HO loop: 1 kHz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LO loop: 200-500Hz</a:t>
                      </a: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6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84750"/>
          </a:xfrm>
        </p:spPr>
        <p:txBody>
          <a:bodyPr/>
          <a:lstStyle/>
          <a:p>
            <a:r>
              <a:rPr lang="en-US" dirty="0" smtClean="0"/>
              <a:t>One VLT telescope devoted to wide fields and GLAO</a:t>
            </a:r>
          </a:p>
          <a:p>
            <a:pPr lvl="1"/>
            <a:r>
              <a:rPr lang="en-US" dirty="0" smtClean="0"/>
              <a:t>Four sodium-layer laser guide stars</a:t>
            </a:r>
          </a:p>
          <a:p>
            <a:pPr lvl="1"/>
            <a:r>
              <a:rPr lang="en-US" dirty="0" smtClean="0"/>
              <a:t>One adaptive secondary </a:t>
            </a:r>
            <a:r>
              <a:rPr lang="en-US" dirty="0" smtClean="0"/>
              <a:t>mirror feeds all </a:t>
            </a:r>
            <a:r>
              <a:rPr lang="en-US" smtClean="0"/>
              <a:t>AO systems</a:t>
            </a:r>
            <a:endParaRPr lang="en-US" dirty="0" smtClean="0"/>
          </a:p>
          <a:p>
            <a:pPr>
              <a:spcBef>
                <a:spcPts val="2352"/>
              </a:spcBef>
            </a:pPr>
            <a:r>
              <a:rPr lang="en-US" dirty="0" smtClean="0"/>
              <a:t>Two science instruments:</a:t>
            </a:r>
          </a:p>
          <a:p>
            <a:pPr lvl="1"/>
            <a:r>
              <a:rPr lang="en-US" dirty="0" smtClean="0"/>
              <a:t>MUSE (24 visible-light IFUs)</a:t>
            </a:r>
          </a:p>
          <a:p>
            <a:pPr lvl="1"/>
            <a:r>
              <a:rPr lang="en-US" dirty="0" smtClean="0"/>
              <a:t>HAWK-I (wide field near-IR imager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spcBef>
                <a:spcPts val="2352"/>
              </a:spcBef>
            </a:pPr>
            <a:r>
              <a:rPr lang="en-US" dirty="0" smtClean="0"/>
              <a:t>Each one has its own GLAO system</a:t>
            </a:r>
          </a:p>
          <a:p>
            <a:pPr lvl="1"/>
            <a:r>
              <a:rPr lang="en-US" dirty="0" smtClean="0"/>
              <a:t>GALACSI AO system feeds MUSE (visible)</a:t>
            </a:r>
          </a:p>
          <a:p>
            <a:pPr lvl="1"/>
            <a:r>
              <a:rPr lang="en-US" dirty="0" smtClean="0"/>
              <a:t>GRAAL AO system feeds HAWK-I (near-IR</a:t>
            </a:r>
            <a:r>
              <a:rPr lang="en-US" dirty="0" smtClean="0"/>
              <a:t>)</a:t>
            </a:r>
            <a:endParaRPr lang="en-US" dirty="0"/>
          </a:p>
          <a:p>
            <a:pPr>
              <a:spcBef>
                <a:spcPts val="2352"/>
              </a:spcBef>
            </a:pPr>
            <a:r>
              <a:rPr lang="en-US" dirty="0" smtClean="0"/>
              <a:t>Things to think about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157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VLTAOfacility_SylvainObert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4825" y="-1147812"/>
            <a:ext cx="6861364" cy="915698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810000" y="685800"/>
            <a:ext cx="5715000" cy="632460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362200" y="5105400"/>
            <a:ext cx="2514600" cy="1752600"/>
          </a:xfrm>
          <a:prstGeom prst="ellipse">
            <a:avLst/>
          </a:prstGeom>
          <a:noFill/>
          <a:ln w="571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684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533400"/>
          </a:xfrm>
        </p:spPr>
        <p:txBody>
          <a:bodyPr/>
          <a:lstStyle/>
          <a:p>
            <a:r>
              <a:rPr lang="en-US" dirty="0" smtClean="0"/>
              <a:t>VLT adaptive secondary: </a:t>
            </a:r>
            <a:br>
              <a:rPr lang="en-US" dirty="0" smtClean="0"/>
            </a:br>
            <a:r>
              <a:rPr lang="en-US" dirty="0" smtClean="0"/>
              <a:t>built by </a:t>
            </a:r>
            <a:r>
              <a:rPr lang="en-US" dirty="0" err="1" smtClean="0"/>
              <a:t>MicroGate</a:t>
            </a:r>
            <a:r>
              <a:rPr lang="en-US" dirty="0" smtClean="0"/>
              <a:t>, cost approx. $14M</a:t>
            </a:r>
            <a:endParaRPr lang="en-US" dirty="0"/>
          </a:p>
        </p:txBody>
      </p:sp>
      <p:pic>
        <p:nvPicPr>
          <p:cNvPr id="3" name="Picture 2" descr="Microgate_DFM_02-IMG_22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7584863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MUSE: 24 visible light IFUs (!)</a:t>
            </a:r>
            <a:endParaRPr lang="en-US" dirty="0"/>
          </a:p>
        </p:txBody>
      </p:sp>
      <p:pic>
        <p:nvPicPr>
          <p:cNvPr id="3" name="Picture 2" descr="GALACSI_MUS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3712308" cy="3429000"/>
          </a:xfrm>
          <a:prstGeom prst="rect">
            <a:avLst/>
          </a:prstGeom>
        </p:spPr>
      </p:pic>
      <p:pic>
        <p:nvPicPr>
          <p:cNvPr id="4" name="Picture 3" descr="ann13071c-600x39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0"/>
            <a:ext cx="4614121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43800" cy="685800"/>
          </a:xfrm>
        </p:spPr>
        <p:txBody>
          <a:bodyPr/>
          <a:lstStyle/>
          <a:p>
            <a:r>
              <a:rPr lang="en-US" dirty="0" smtClean="0"/>
              <a:t>AO modules for these GLAO systems: </a:t>
            </a:r>
            <a:br>
              <a:rPr lang="en-US" dirty="0" smtClean="0"/>
            </a:br>
            <a:r>
              <a:rPr lang="en-US" dirty="0" smtClean="0"/>
              <a:t>large, sophisticated, complex </a:t>
            </a:r>
            <a:endParaRPr lang="en-US" dirty="0"/>
          </a:p>
        </p:txBody>
      </p:sp>
      <p:pic>
        <p:nvPicPr>
          <p:cNvPr id="4" name="Picture 3" descr="Screen Shot 2014-09-14 at 12.3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0"/>
            <a:ext cx="4256032" cy="3682393"/>
          </a:xfrm>
          <a:prstGeom prst="rect">
            <a:avLst/>
          </a:prstGeom>
        </p:spPr>
      </p:pic>
      <p:pic>
        <p:nvPicPr>
          <p:cNvPr id="5" name="Picture 4" descr="GALACSI_frontside_Alignment_tool_Mar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24" y="1600200"/>
            <a:ext cx="4592408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486400"/>
            <a:ext cx="251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GALACSI design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5562600"/>
            <a:ext cx="437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GALACSI on elevation bearing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2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235700" cy="431800"/>
          </a:xfrm>
        </p:spPr>
        <p:txBody>
          <a:bodyPr/>
          <a:lstStyle/>
          <a:p>
            <a:r>
              <a:rPr lang="en-US" dirty="0" smtClean="0"/>
              <a:t>MUSE +GALACSI AO: </a:t>
            </a:r>
            <a:br>
              <a:rPr lang="en-US" dirty="0" smtClean="0"/>
            </a:br>
            <a:r>
              <a:rPr lang="en-US" dirty="0" smtClean="0"/>
              <a:t>performance predictions</a:t>
            </a:r>
            <a:endParaRPr lang="en-US" dirty="0"/>
          </a:p>
        </p:txBody>
      </p:sp>
      <p:pic>
        <p:nvPicPr>
          <p:cNvPr id="3" name="Picture 2" descr="Screen Shot 2014-09-14 at 12.21.0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2"/>
          <a:stretch/>
        </p:blipFill>
        <p:spPr>
          <a:xfrm>
            <a:off x="1066800" y="1295400"/>
            <a:ext cx="5954831" cy="50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1143000" y="3810000"/>
            <a:ext cx="5715000" cy="6096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43000" y="5029200"/>
            <a:ext cx="5715000" cy="6096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5715000"/>
            <a:ext cx="5715000" cy="609600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60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6235700" cy="431800"/>
          </a:xfrm>
        </p:spPr>
        <p:txBody>
          <a:bodyPr/>
          <a:lstStyle/>
          <a:p>
            <a:r>
              <a:rPr lang="en-US" dirty="0" smtClean="0"/>
              <a:t>HAWK-I plus GRAAL AO:</a:t>
            </a:r>
            <a:br>
              <a:rPr lang="en-US" dirty="0" smtClean="0"/>
            </a:br>
            <a:r>
              <a:rPr lang="en-US" dirty="0" smtClean="0"/>
              <a:t>GLAO for near-IR wide field imaging </a:t>
            </a:r>
            <a:endParaRPr lang="en-US" dirty="0"/>
          </a:p>
        </p:txBody>
      </p:sp>
      <p:pic>
        <p:nvPicPr>
          <p:cNvPr id="3" name="Picture 2" descr="hawk-i_ut-76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172200" cy="439769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362200" y="3962400"/>
            <a:ext cx="914400" cy="2057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C0128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572000" y="3505200"/>
            <a:ext cx="1524000" cy="2514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C0128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219200" y="6096000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HAWK-I imager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6096000"/>
            <a:ext cx="3217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GRAAL GLAO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8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35700" cy="431800"/>
          </a:xfrm>
        </p:spPr>
        <p:txBody>
          <a:bodyPr/>
          <a:lstStyle/>
          <a:p>
            <a:r>
              <a:rPr lang="en-US" dirty="0" smtClean="0"/>
              <a:t>GRAAL + HAWK-I: </a:t>
            </a:r>
            <a:br>
              <a:rPr lang="en-US" dirty="0" smtClean="0"/>
            </a:br>
            <a:r>
              <a:rPr lang="en-US" dirty="0" smtClean="0"/>
              <a:t>Performance predictions, K band</a:t>
            </a:r>
            <a:endParaRPr lang="en-US" dirty="0"/>
          </a:p>
        </p:txBody>
      </p:sp>
      <p:pic>
        <p:nvPicPr>
          <p:cNvPr id="4" name="Picture 3" descr="Screen Shot 2014-09-14 at 12.23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7381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>
            <a:off x="990600" y="3886200"/>
            <a:ext cx="5638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667000" y="2209800"/>
            <a:ext cx="0" cy="342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048000" y="2209800"/>
            <a:ext cx="0" cy="3429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781800" y="3962400"/>
            <a:ext cx="2286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Image quality:</a:t>
            </a:r>
          </a:p>
          <a:p>
            <a:r>
              <a:rPr lang="en-US" dirty="0" smtClean="0"/>
              <a:t>No AO   ~0.5”</a:t>
            </a:r>
          </a:p>
          <a:p>
            <a:r>
              <a:rPr lang="en-US" dirty="0" smtClean="0"/>
              <a:t>With AO ~0.4”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3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fAO_Template">
  <a:themeElements>
    <a:clrScheme name="">
      <a:dk1>
        <a:srgbClr val="000000"/>
      </a:dk1>
      <a:lt1>
        <a:srgbClr val="FFFFFF"/>
      </a:lt1>
      <a:dk2>
        <a:srgbClr val="063DE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FC0128"/>
      </a:hlink>
      <a:folHlink>
        <a:srgbClr val="8901F3"/>
      </a:folHlink>
    </a:clrScheme>
    <a:fontScheme name="_CfAO_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_CfAO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fAO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CfAO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fAO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fAO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fAO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CfAO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CfAO_Template.potx</Template>
  <TotalTime>718</TotalTime>
  <Words>665</Words>
  <Application>Microsoft Macintosh PowerPoint</Application>
  <PresentationFormat>On-screen Show (4:3)</PresentationFormat>
  <Paragraphs>117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CfAO_Template</vt:lpstr>
      <vt:lpstr>Document</vt:lpstr>
      <vt:lpstr>Ground Layer AO  at ESO’s VLT</vt:lpstr>
      <vt:lpstr>Overview</vt:lpstr>
      <vt:lpstr>PowerPoint Presentation</vt:lpstr>
      <vt:lpstr>VLT adaptive secondary:  built by MicroGate, cost approx. $14M</vt:lpstr>
      <vt:lpstr>MUSE: 24 visible light IFUs (!)</vt:lpstr>
      <vt:lpstr>AO modules for these GLAO systems:  large, sophisticated, complex </vt:lpstr>
      <vt:lpstr>MUSE +GALACSI AO:  performance predictions</vt:lpstr>
      <vt:lpstr>HAWK-I plus GRAAL AO: GLAO for near-IR wide field imaging </vt:lpstr>
      <vt:lpstr>GRAAL + HAWK-I:  Performance predictions, K band</vt:lpstr>
      <vt:lpstr>GRAAL + HAWK-I:  Performance predictions, K band</vt:lpstr>
      <vt:lpstr>ESO built the ASSIST Test Stand to  test AO systems with DM in the lab</vt:lpstr>
      <vt:lpstr>Main Points</vt:lpstr>
      <vt:lpstr>Issues for extragalactic science  with VLT GLAO</vt:lpstr>
      <vt:lpstr>PowerPoint Presentation</vt:lpstr>
      <vt:lpstr>GRAAL- GALACSI Comparison</vt:lpstr>
    </vt:vector>
  </TitlesOfParts>
  <Company>Center for Adaptive Optics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Keck AO Measurements of the  Physical Conditions, Star Formation,  and Black Hole Mass in NGC 6240</dc:title>
  <dc:creator>Max Claire</dc:creator>
  <cp:lastModifiedBy>Claire Max</cp:lastModifiedBy>
  <cp:revision>111</cp:revision>
  <dcterms:created xsi:type="dcterms:W3CDTF">2011-06-05T00:14:26Z</dcterms:created>
  <dcterms:modified xsi:type="dcterms:W3CDTF">2014-09-14T21:51:05Z</dcterms:modified>
</cp:coreProperties>
</file>