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256" r:id="rId2"/>
    <p:sldId id="257" r:id="rId3"/>
    <p:sldId id="258" r:id="rId4"/>
    <p:sldId id="259" r:id="rId5"/>
    <p:sldId id="260" r:id="rId6"/>
    <p:sldId id="261" r:id="rId7"/>
    <p:sldId id="265" r:id="rId8"/>
    <p:sldId id="266" r:id="rId9"/>
    <p:sldId id="262" r:id="rId10"/>
    <p:sldId id="264" r:id="rId11"/>
    <p:sldId id="263" r:id="rId12"/>
    <p:sldId id="268" r:id="rId13"/>
    <p:sldId id="267" r:id="rId1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96" d="100"/>
          <a:sy n="96" d="100"/>
        </p:scale>
        <p:origin x="-324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62A5512-D5AF-47E4-9256-812749216725}" type="datetimeFigureOut">
              <a:rPr lang="en-US" smtClean="0"/>
              <a:t>9/12/2014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903A437-7F82-46AF-8ACD-C812CC97FC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54538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r>
              <a:rPr lang="en-US" dirty="0" smtClean="0"/>
              <a:t>Racine assumed Keck</a:t>
            </a:r>
            <a:r>
              <a:rPr lang="en-US" baseline="0" dirty="0" smtClean="0"/>
              <a:t> has same seeing as CFHT site (no separate DIMM measurement at Keck)</a:t>
            </a:r>
          </a:p>
          <a:p>
            <a:pPr marL="171450" indent="-171450">
              <a:buFontTx/>
              <a:buChar char="-"/>
            </a:pPr>
            <a:r>
              <a:rPr lang="en-US" baseline="0" dirty="0" smtClean="0"/>
              <a:t>All numbers at 0.5 um wavelength</a:t>
            </a:r>
          </a:p>
          <a:p>
            <a:r>
              <a:rPr lang="en-US" baseline="0" dirty="0" smtClean="0"/>
              <a:t>- Site IQ = DIMM seeing * [1 – 2.183(r0/L0)^0.356]^0.5  = 0.81 for r0=16 cm &amp; L0=30m from </a:t>
            </a:r>
            <a:r>
              <a:rPr lang="en-US" baseline="0" dirty="0" err="1" smtClean="0"/>
              <a:t>Tokovinin</a:t>
            </a:r>
            <a:r>
              <a:rPr lang="en-US" baseline="0" dirty="0" smtClean="0"/>
              <a:t> (2002)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03A437-7F82-46AF-8ACD-C812CC97FC97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318112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The scientific</a:t>
            </a:r>
            <a:r>
              <a:rPr lang="en-US" baseline="0" dirty="0" smtClean="0"/>
              <a:t> demand for GLAO &amp; its scientific productivity will be v. interesting to see</a:t>
            </a:r>
          </a:p>
          <a:p>
            <a:r>
              <a:rPr lang="en-US" baseline="0" dirty="0" smtClean="0"/>
              <a:t>It makes so much sense to effectively produce better seeing conditions.</a:t>
            </a:r>
          </a:p>
          <a:p>
            <a:r>
              <a:rPr lang="en-US" baseline="0" dirty="0" smtClean="0"/>
              <a:t>Time will tell if the user community will agree.</a:t>
            </a:r>
          </a:p>
          <a:p>
            <a:r>
              <a:rPr lang="en-US" baseline="0" dirty="0" smtClean="0"/>
              <a:t>Science has started at the MMT but my </a:t>
            </a:r>
            <a:r>
              <a:rPr lang="en-US" baseline="0" dirty="0" err="1" smtClean="0"/>
              <a:t>underst</a:t>
            </a:r>
            <a:r>
              <a:rPr lang="en-US" baseline="0" dirty="0" smtClean="0"/>
              <a:t> is that the demand isn’t high yet</a:t>
            </a:r>
            <a:endParaRPr lang="en-US" dirty="0" smtClean="0"/>
          </a:p>
          <a:p>
            <a:r>
              <a:rPr lang="en-US" dirty="0" smtClean="0"/>
              <a:t>LBT system is</a:t>
            </a:r>
            <a:r>
              <a:rPr lang="en-US" baseline="0" dirty="0" smtClean="0"/>
              <a:t> </a:t>
            </a:r>
            <a:r>
              <a:rPr lang="en-US" dirty="0" smtClean="0"/>
              <a:t>very complex &amp; commissioning will require some time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26CC43-37F6-4EE4-B6B5-1C33312E6825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768893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GALACSI </a:t>
            </a:r>
            <a:r>
              <a:rPr lang="en-US" dirty="0" smtClean="0"/>
              <a:t>x2</a:t>
            </a:r>
            <a:r>
              <a:rPr lang="en-US" baseline="0" dirty="0" smtClean="0"/>
              <a:t> EE in central pixel in GLAO (1’ FOV) </a:t>
            </a:r>
            <a:r>
              <a:rPr lang="en-US" baseline="0" dirty="0" smtClean="0">
                <a:sym typeface="Wingdings" pitchFamily="2" charset="2"/>
              </a:rPr>
              <a:t> 24 vis IFUs</a:t>
            </a:r>
            <a:r>
              <a:rPr lang="en-US" baseline="0" dirty="0" smtClean="0"/>
              <a:t>; SR&gt;5% at 0.65um in LTAO (7.5” FOV)</a:t>
            </a:r>
            <a:endParaRPr lang="en-US" dirty="0" smtClean="0"/>
          </a:p>
          <a:p>
            <a:r>
              <a:rPr lang="en-US" dirty="0" smtClean="0"/>
              <a:t>GRAAL</a:t>
            </a:r>
            <a:r>
              <a:rPr lang="en-US" baseline="0" dirty="0" smtClean="0"/>
              <a:t> x1.7 EE in central pixel (2x improvement in &lt; 0.4” 50% EE at K) in GLAO (7.5’); SR=80% in K with SCAO</a:t>
            </a:r>
          </a:p>
          <a:p>
            <a:r>
              <a:rPr lang="en-US" baseline="0" dirty="0" smtClean="0"/>
              <a:t>PAC scheduled for 4Q14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26CC43-37F6-4EE4-B6B5-1C33312E6825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483864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C1E84A-461B-41E7-A192-22A63A8F43E7}" type="datetime1">
              <a:rPr lang="en-US" smtClean="0"/>
              <a:t>9/12/2014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DDA389-0AE5-4185-881F-4924B5144C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43866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FB2ACF-6E68-4939-AD9E-F69CB7598B1A}" type="datetime1">
              <a:rPr lang="en-US" smtClean="0"/>
              <a:t>9/12/2014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DDA389-0AE5-4185-881F-4924B5144C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41875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386370-1963-4FB6-BB95-096874620805}" type="datetime1">
              <a:rPr lang="en-US" smtClean="0"/>
              <a:t>9/12/2014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DDA389-0AE5-4185-881F-4924B5144C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19242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B57371-F466-4931-83FE-0AF50C800ABC}" type="datetime1">
              <a:rPr lang="en-US" smtClean="0"/>
              <a:t>9/12/2014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DDA389-0AE5-4185-881F-4924B5144C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76130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B78F27-AEBB-42D8-AE28-D2F0C3B5FCE6}" type="datetime1">
              <a:rPr lang="en-US" smtClean="0"/>
              <a:t>9/12/2014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DDA389-0AE5-4185-881F-4924B5144C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64234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C34FE8-1814-4E8F-852C-9DA9F20864EE}" type="datetime1">
              <a:rPr lang="en-US" smtClean="0"/>
              <a:t>9/12/2014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DDA389-0AE5-4185-881F-4924B5144C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30065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645C6D-31E8-4CED-A83D-591C23A844B9}" type="datetime1">
              <a:rPr lang="en-US" smtClean="0"/>
              <a:t>9/12/2014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DDA389-0AE5-4185-881F-4924B5144C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08430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4307C5-E3A8-4FA7-A1B7-5138DAD3F166}" type="datetime1">
              <a:rPr lang="en-US" smtClean="0"/>
              <a:t>9/12/2014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DDA389-0AE5-4185-881F-4924B5144C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93653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D0706F-58E3-4B56-A660-59B822EE258F}" type="datetime1">
              <a:rPr lang="en-US" smtClean="0"/>
              <a:t>9/12/2014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DDA389-0AE5-4185-881F-4924B5144C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65513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052495-5831-44D0-AA51-7466B69A44DB}" type="datetime1">
              <a:rPr lang="en-US" smtClean="0"/>
              <a:t>9/12/2014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DDA389-0AE5-4185-881F-4924B5144C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63429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17CE42-D3B2-4E89-B629-3C8DD9D065DB}" type="datetime1">
              <a:rPr lang="en-US" smtClean="0"/>
              <a:t>9/12/2014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DDA389-0AE5-4185-881F-4924B5144C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20361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017E6D0-95DC-4504-92C6-7DA2B307F57E}" type="datetime1">
              <a:rPr lang="en-US" smtClean="0"/>
              <a:t>9/12/2014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DDA389-0AE5-4185-881F-4924B5144C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49253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7.png"/><Relationship Id="rId5" Type="http://schemas.openxmlformats.org/officeDocument/2006/relationships/image" Target="../media/image6.jpeg"/><Relationship Id="rId4" Type="http://schemas.openxmlformats.org/officeDocument/2006/relationships/image" Target="../media/image5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Some Thoughts on </a:t>
            </a:r>
            <a:br>
              <a:rPr lang="en-US" dirty="0" smtClean="0"/>
            </a:br>
            <a:r>
              <a:rPr lang="en-US" dirty="0" smtClean="0"/>
              <a:t>Ground Layer Adaptive Optics &amp; Adaptive Secondary Mirrors</a:t>
            </a:r>
            <a:br>
              <a:rPr lang="en-US" dirty="0" smtClean="0"/>
            </a:br>
            <a:r>
              <a:rPr lang="en-US" dirty="0" smtClean="0"/>
              <a:t>for Keck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495800"/>
            <a:ext cx="6400800" cy="1143000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P. Wizinowich</a:t>
            </a:r>
          </a:p>
          <a:p>
            <a:r>
              <a:rPr lang="en-US" dirty="0" smtClean="0"/>
              <a:t>9/15/14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DDA389-0AE5-4185-881F-4924B5144CA2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882617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Other AO Hardware/Software Considerations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dirty="0" err="1" smtClean="0"/>
              <a:t>Wavefront</a:t>
            </a:r>
            <a:r>
              <a:rPr lang="en-US" dirty="0" smtClean="0"/>
              <a:t> </a:t>
            </a:r>
            <a:r>
              <a:rPr lang="en-US" dirty="0"/>
              <a:t>sensor assembly motion control HW/SW likely PMAC/EPICS</a:t>
            </a:r>
          </a:p>
          <a:p>
            <a:r>
              <a:rPr lang="en-US" dirty="0" smtClean="0"/>
              <a:t>Real-time controller likely to be provided by </a:t>
            </a:r>
            <a:r>
              <a:rPr lang="en-US" dirty="0" err="1" smtClean="0"/>
              <a:t>Microgate</a:t>
            </a:r>
            <a:r>
              <a:rPr lang="en-US" dirty="0" smtClean="0"/>
              <a:t> as part of the ASM</a:t>
            </a:r>
          </a:p>
          <a:p>
            <a:pPr lvl="1"/>
            <a:r>
              <a:rPr lang="en-US" dirty="0" smtClean="0"/>
              <a:t>Challenges mostly in Keck specific interfaces (WFS, DCS, operations software)</a:t>
            </a:r>
          </a:p>
          <a:p>
            <a:r>
              <a:rPr lang="en-US" dirty="0" smtClean="0"/>
              <a:t>Operations and supervisory software would need to be developed </a:t>
            </a:r>
          </a:p>
          <a:p>
            <a:pPr lvl="1"/>
            <a:r>
              <a:rPr lang="en-US" dirty="0" smtClean="0"/>
              <a:t>Interfaces with science instruments, differential atmospheric refraction &amp; tracking, telescope offloading, acquisition &amp; dithering sequences, image sharpening, etc.</a:t>
            </a:r>
          </a:p>
          <a:p>
            <a:pPr lvl="1"/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DDA389-0AE5-4185-881F-4924B5144CA2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978028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Laser Considerations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Keck I: </a:t>
            </a:r>
          </a:p>
          <a:p>
            <a:pPr lvl="1"/>
            <a:r>
              <a:rPr lang="en-US" dirty="0" smtClean="0"/>
              <a:t>20W LMCT solid-state sum-frequency laser </a:t>
            </a:r>
          </a:p>
          <a:p>
            <a:pPr lvl="1"/>
            <a:r>
              <a:rPr lang="en-US" dirty="0" smtClean="0"/>
              <a:t>Typically ~ 9</a:t>
            </a:r>
            <a:r>
              <a:rPr lang="en-US" baseline="30000" dirty="0" smtClean="0"/>
              <a:t>th</a:t>
            </a:r>
            <a:r>
              <a:rPr lang="en-US" dirty="0" smtClean="0"/>
              <a:t> mag LGS</a:t>
            </a:r>
          </a:p>
          <a:p>
            <a:r>
              <a:rPr lang="en-US" dirty="0" smtClean="0"/>
              <a:t>Keck II: </a:t>
            </a:r>
          </a:p>
          <a:p>
            <a:pPr lvl="1"/>
            <a:r>
              <a:rPr lang="en-US" dirty="0" smtClean="0"/>
              <a:t>20W TOPTICA/MPBC Raman fiber amplifier laser</a:t>
            </a:r>
          </a:p>
          <a:p>
            <a:pPr lvl="1"/>
            <a:r>
              <a:rPr lang="en-US" dirty="0" smtClean="0"/>
              <a:t>Predicted &lt;~ 6.5 mag </a:t>
            </a:r>
            <a:r>
              <a:rPr lang="en-US" dirty="0" smtClean="0"/>
              <a:t>LGS</a:t>
            </a:r>
            <a:endParaRPr lang="en-US" dirty="0" smtClean="0"/>
          </a:p>
          <a:p>
            <a:pPr lvl="1"/>
            <a:r>
              <a:rPr lang="en-US" dirty="0" smtClean="0"/>
              <a:t>Sufficient return to split into multiple beacons</a:t>
            </a:r>
          </a:p>
          <a:p>
            <a:r>
              <a:rPr lang="en-US" dirty="0" smtClean="0"/>
              <a:t>Launch telescopes behind secondary mirror</a:t>
            </a:r>
          </a:p>
          <a:p>
            <a:pPr lvl="1"/>
            <a:r>
              <a:rPr lang="en-US" dirty="0" smtClean="0"/>
              <a:t>Field of regard ~ 2 </a:t>
            </a:r>
            <a:r>
              <a:rPr lang="en-US" dirty="0" err="1" smtClean="0"/>
              <a:t>arcmin</a:t>
            </a:r>
            <a:r>
              <a:rPr lang="en-US" dirty="0" smtClean="0"/>
              <a:t> diameter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DDA389-0AE5-4185-881F-4924B5144CA2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47475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9664" y="3198608"/>
            <a:ext cx="8732758" cy="35069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77050" y="8632"/>
            <a:ext cx="2266950" cy="33337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28600"/>
            <a:ext cx="8229600" cy="1143000"/>
          </a:xfrm>
        </p:spPr>
        <p:txBody>
          <a:bodyPr>
            <a:normAutofit/>
          </a:bodyPr>
          <a:lstStyle/>
          <a:p>
            <a:r>
              <a:rPr lang="en-US" sz="2800" dirty="0" smtClean="0"/>
              <a:t>Competition Considerations: </a:t>
            </a:r>
            <a:r>
              <a:rPr lang="en-US" sz="3600" dirty="0" smtClean="0"/>
              <a:t/>
            </a:r>
            <a:br>
              <a:rPr lang="en-US" sz="3600" dirty="0" smtClean="0"/>
            </a:br>
            <a:r>
              <a:rPr lang="en-US" sz="3200" dirty="0" smtClean="0"/>
              <a:t>GLAO at </a:t>
            </a:r>
            <a:r>
              <a:rPr lang="en-US" sz="2800" dirty="0" smtClean="0"/>
              <a:t>MMT</a:t>
            </a:r>
            <a:r>
              <a:rPr lang="en-US" sz="2800" dirty="0" smtClean="0"/>
              <a:t>, LBT, SOAR</a:t>
            </a:r>
            <a:endParaRPr lang="en-US" sz="28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2103D0-49DD-4C64-83A5-8AF383920925}" type="slidenum">
              <a:rPr lang="en-US" smtClean="0"/>
              <a:pPr/>
              <a:t>12</a:t>
            </a:fld>
            <a:endParaRPr lang="en-US"/>
          </a:p>
        </p:txBody>
      </p:sp>
      <p:pic>
        <p:nvPicPr>
          <p:cNvPr id="5" name="Picture 25" descr="BP_mod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927" t="16658" r="4224" b="3098"/>
          <a:stretch>
            <a:fillRect/>
          </a:stretch>
        </p:blipFill>
        <p:spPr bwMode="auto">
          <a:xfrm>
            <a:off x="0" y="10758"/>
            <a:ext cx="2363787" cy="33131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4" descr="LGS_WFS_Frame_apr07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311"/>
          <a:stretch>
            <a:fillRect/>
          </a:stretch>
        </p:blipFill>
        <p:spPr bwMode="auto">
          <a:xfrm>
            <a:off x="1429735" y="0"/>
            <a:ext cx="1123057" cy="1194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5604734" y="4916228"/>
            <a:ext cx="982961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SOAR</a:t>
            </a:r>
            <a:endParaRPr lang="en-US" dirty="0"/>
          </a:p>
        </p:txBody>
      </p:sp>
      <p:sp>
        <p:nvSpPr>
          <p:cNvPr id="10" name="Content Placeholder 2"/>
          <p:cNvSpPr txBox="1">
            <a:spLocks/>
          </p:cNvSpPr>
          <p:nvPr/>
        </p:nvSpPr>
        <p:spPr>
          <a:xfrm>
            <a:off x="2363787" y="1524000"/>
            <a:ext cx="4513263" cy="4724909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+mn-lt"/>
                <a:ea typeface="ＭＳ Ｐゴシック" pitchFamily="-108" charset="-128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>
                <a:solidFill>
                  <a:schemeClr val="tx1"/>
                </a:solidFill>
                <a:latin typeface="+mn-lt"/>
                <a:ea typeface="ＭＳ Ｐゴシック" charset="-128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+mn-lt"/>
                <a:ea typeface="ＭＳ Ｐゴシック" charset="-128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400">
                <a:solidFill>
                  <a:schemeClr val="tx1"/>
                </a:solidFill>
                <a:latin typeface="+mn-lt"/>
                <a:ea typeface="ＭＳ Ｐゴシック" charset="-128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+mn-lt"/>
                <a:ea typeface="ＭＳ Ｐゴシック" charset="-128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+mn-lt"/>
                <a:ea typeface="ＭＳ Ｐゴシック" charset="-128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+mn-lt"/>
                <a:ea typeface="ＭＳ Ｐゴシック" charset="-128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+mn-lt"/>
                <a:ea typeface="ＭＳ Ｐゴシック" charset="-128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+mn-lt"/>
                <a:ea typeface="ＭＳ Ｐゴシック" charset="-128"/>
              </a:defRPr>
            </a:lvl9pPr>
          </a:lstStyle>
          <a:p>
            <a:r>
              <a:rPr lang="en-US" dirty="0" smtClean="0"/>
              <a:t>Nominally in science operation at MMT &amp; SOAR for several years</a:t>
            </a:r>
            <a:endParaRPr lang="en-US" dirty="0" smtClean="0"/>
          </a:p>
          <a:p>
            <a:r>
              <a:rPr lang="en-US" dirty="0" smtClean="0"/>
              <a:t>Commissioning at LBT</a:t>
            </a:r>
          </a:p>
          <a:p>
            <a:r>
              <a:rPr lang="en-US" dirty="0" smtClean="0"/>
              <a:t>N</a:t>
            </a:r>
            <a:r>
              <a:rPr lang="en-US" dirty="0" smtClean="0"/>
              <a:t>o (?) science results to date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003552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B5731D-4D16-4A2D-956C-698FD397BAE8}" type="slidenum">
              <a:rPr lang="en-US" smtClean="0"/>
              <a:pPr/>
              <a:t>13</a:t>
            </a:fld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6823" y="505625"/>
            <a:ext cx="9279653" cy="63792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itle 1"/>
          <p:cNvSpPr txBox="1">
            <a:spLocks/>
          </p:cNvSpPr>
          <p:nvPr/>
        </p:nvSpPr>
        <p:spPr>
          <a:xfrm>
            <a:off x="449719" y="0"/>
            <a:ext cx="8229600" cy="787400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+mj-lt"/>
                <a:ea typeface="ＭＳ Ｐゴシック" pitchFamily="-108" charset="-128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charset="0"/>
                <a:ea typeface="ＭＳ Ｐゴシック" pitchFamily="-108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charset="0"/>
                <a:ea typeface="ＭＳ Ｐゴシック" pitchFamily="-108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charset="0"/>
                <a:ea typeface="ＭＳ Ｐゴシック" pitchFamily="-108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charset="0"/>
                <a:ea typeface="ＭＳ Ｐゴシック" pitchFamily="-108" charset="-128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charset="0"/>
              </a:defRPr>
            </a:lvl9pPr>
          </a:lstStyle>
          <a:p>
            <a:r>
              <a:rPr lang="en-US" dirty="0" smtClean="0"/>
              <a:t>VLT Adaptive Optics Facility </a:t>
            </a:r>
            <a:r>
              <a:rPr lang="en-US" sz="3200" dirty="0" smtClean="0"/>
              <a:t>(Arsenault)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621558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Keck Image Quality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Median image FWHM = 0.55” at 650 nm</a:t>
            </a:r>
          </a:p>
          <a:p>
            <a:pPr lvl="1"/>
            <a:r>
              <a:rPr lang="en-US" dirty="0" smtClean="0"/>
              <a:t>0.58” at 500 nm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80507" y="2514600"/>
            <a:ext cx="5046927" cy="37238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443" y="3429001"/>
            <a:ext cx="5297557" cy="1855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DDA389-0AE5-4185-881F-4924B5144CA2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122723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Median Seeing &amp; Image Quality</a:t>
            </a:r>
            <a:br>
              <a:rPr lang="en-US" dirty="0" smtClean="0"/>
            </a:br>
            <a:r>
              <a:rPr lang="en-US" sz="3600" dirty="0" smtClean="0"/>
              <a:t>from Racine (Aug. 2014)</a:t>
            </a:r>
            <a:endParaRPr lang="en-US" sz="3600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1524000"/>
            <a:ext cx="6324207" cy="4800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828800" y="6324600"/>
            <a:ext cx="54359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Median seeing from DIMM (doesn’t include outer scale)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DDA389-0AE5-4185-881F-4924B5144CA2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045885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Site Seeing Contributions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382000" cy="5029200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Median seeing of 0.63” consists of</a:t>
            </a:r>
          </a:p>
          <a:p>
            <a:pPr lvl="1"/>
            <a:r>
              <a:rPr lang="en-US" dirty="0" smtClean="0"/>
              <a:t>~0.45” in 1</a:t>
            </a:r>
            <a:r>
              <a:rPr lang="en-US" baseline="30000" dirty="0" smtClean="0"/>
              <a:t>st</a:t>
            </a:r>
            <a:r>
              <a:rPr lang="en-US" dirty="0" smtClean="0"/>
              <a:t> 80 m (Chun)</a:t>
            </a:r>
          </a:p>
          <a:p>
            <a:pPr lvl="1"/>
            <a:r>
              <a:rPr lang="en-US" dirty="0" smtClean="0"/>
              <a:t>~0.15” between 80 m and 500 m (Chun)</a:t>
            </a:r>
          </a:p>
          <a:p>
            <a:pPr marL="457200" lvl="1" indent="0">
              <a:buNone/>
            </a:pPr>
            <a:r>
              <a:rPr lang="en-US" dirty="0" smtClean="0">
                <a:sym typeface="Wingdings" panose="05000000000000000000" pitchFamily="2" charset="2"/>
              </a:rPr>
              <a:t> </a:t>
            </a:r>
            <a:r>
              <a:rPr lang="en-US" dirty="0" smtClean="0"/>
              <a:t>~0.33” in free atmosphere above 500 m</a:t>
            </a:r>
          </a:p>
          <a:p>
            <a:pPr lvl="1"/>
            <a:r>
              <a:rPr lang="en-US" dirty="0" smtClean="0"/>
              <a:t>Summed with the 5/3 power since more power in wings than a Gaussian</a:t>
            </a:r>
          </a:p>
          <a:p>
            <a:r>
              <a:rPr lang="en-US" dirty="0" smtClean="0"/>
              <a:t>If completely removed the GL seeing</a:t>
            </a:r>
          </a:p>
          <a:p>
            <a:pPr lvl="1"/>
            <a:r>
              <a:rPr lang="en-US" dirty="0"/>
              <a:t>M</a:t>
            </a:r>
            <a:r>
              <a:rPr lang="en-US" dirty="0" smtClean="0"/>
              <a:t>edian seeing would reduce to 0.38”</a:t>
            </a:r>
          </a:p>
          <a:p>
            <a:pPr lvl="1"/>
            <a:r>
              <a:rPr lang="en-US" dirty="0" smtClean="0"/>
              <a:t>Median IQ would reduce from 0.58” to 0.40” at 0.5 µm</a:t>
            </a:r>
          </a:p>
          <a:p>
            <a:r>
              <a:rPr lang="en-US" dirty="0" smtClean="0"/>
              <a:t>Critical to measure ground layer at Keck before proceeding with GLAO!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DDA389-0AE5-4185-881F-4924B5144CA2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015120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Keck Instrument Considerations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458200" cy="4800600"/>
          </a:xfrm>
        </p:spPr>
        <p:txBody>
          <a:bodyPr>
            <a:normAutofit fontScale="62500" lnSpcReduction="20000"/>
          </a:bodyPr>
          <a:lstStyle/>
          <a:p>
            <a:r>
              <a:rPr lang="en-US" dirty="0" smtClean="0"/>
              <a:t>Existing instruments weren’t designed with GLAO in mind. </a:t>
            </a:r>
          </a:p>
          <a:p>
            <a:pPr lvl="1"/>
            <a:r>
              <a:rPr lang="en-US" dirty="0" smtClean="0"/>
              <a:t>Does GLAO need its own instrument(s)? VLT has built two.</a:t>
            </a:r>
          </a:p>
          <a:p>
            <a:pPr lvl="1"/>
            <a:r>
              <a:rPr lang="en-US" dirty="0" smtClean="0"/>
              <a:t>Existing instruments don’t have the wide GLAO field but could improve their image quality (perhaps also compensating for free atmosphere for narrow field) </a:t>
            </a:r>
          </a:p>
          <a:p>
            <a:r>
              <a:rPr lang="en-US" dirty="0" smtClean="0"/>
              <a:t>DEIMOS: </a:t>
            </a:r>
            <a:r>
              <a:rPr lang="en-US" sz="2600" dirty="0" smtClean="0"/>
              <a:t>0.12”/pix. 16.7x5.0 </a:t>
            </a:r>
            <a:r>
              <a:rPr lang="en-US" sz="2600" dirty="0" err="1" smtClean="0"/>
              <a:t>arcmin</a:t>
            </a:r>
            <a:r>
              <a:rPr lang="en-US" sz="2600" dirty="0" smtClean="0"/>
              <a:t> imaging field. 0.4 to 1.05 µm.</a:t>
            </a:r>
            <a:endParaRPr lang="en-US" dirty="0" smtClean="0"/>
          </a:p>
          <a:p>
            <a:r>
              <a:rPr lang="en-US" dirty="0" smtClean="0"/>
              <a:t>HIRES: </a:t>
            </a:r>
            <a:r>
              <a:rPr lang="en-US" sz="2600" dirty="0" smtClean="0"/>
              <a:t>0.36 to 1.0 </a:t>
            </a:r>
            <a:r>
              <a:rPr lang="en-US" sz="2600" dirty="0"/>
              <a:t>µm.</a:t>
            </a:r>
            <a:endParaRPr lang="en-US" sz="2600" dirty="0" smtClean="0"/>
          </a:p>
          <a:p>
            <a:r>
              <a:rPr lang="en-US" dirty="0" smtClean="0"/>
              <a:t>LRIS: </a:t>
            </a:r>
            <a:r>
              <a:rPr lang="en-US" sz="2600" dirty="0" smtClean="0"/>
              <a:t>0.135”/pixel. 6x7.8 </a:t>
            </a:r>
            <a:r>
              <a:rPr lang="en-US" sz="2600" dirty="0" err="1" smtClean="0"/>
              <a:t>armin</a:t>
            </a:r>
            <a:r>
              <a:rPr lang="en-US" sz="2600" dirty="0" smtClean="0"/>
              <a:t> field. 0.32 to 1.0 µm. Need to consider ADC.</a:t>
            </a:r>
          </a:p>
          <a:p>
            <a:r>
              <a:rPr lang="en-US" dirty="0" smtClean="0"/>
              <a:t>MOSFIRE: </a:t>
            </a:r>
            <a:r>
              <a:rPr lang="en-US" sz="2600" dirty="0" smtClean="0"/>
              <a:t>0.18</a:t>
            </a:r>
            <a:r>
              <a:rPr lang="en-US" sz="2600" dirty="0"/>
              <a:t>”/pixel. 6.1x6.1 </a:t>
            </a:r>
            <a:r>
              <a:rPr lang="en-US" sz="2600" dirty="0" err="1"/>
              <a:t>arcmin</a:t>
            </a:r>
            <a:r>
              <a:rPr lang="en-US" sz="2600" dirty="0"/>
              <a:t> </a:t>
            </a:r>
            <a:r>
              <a:rPr lang="en-US" sz="2600" dirty="0" smtClean="0"/>
              <a:t>field. 2.8 pixel grating resolution. 0.97 to 2.5 µm.</a:t>
            </a:r>
          </a:p>
          <a:p>
            <a:r>
              <a:rPr lang="en-US" dirty="0" smtClean="0"/>
              <a:t>Focal plane typically well inside instrument </a:t>
            </a:r>
          </a:p>
          <a:p>
            <a:pPr lvl="1"/>
            <a:r>
              <a:rPr lang="en-US" dirty="0" smtClean="0"/>
              <a:t>e.g. ~1.2 m for </a:t>
            </a:r>
            <a:r>
              <a:rPr lang="en-US" dirty="0" smtClean="0"/>
              <a:t>DEIMOS, ~0.95 m for MOSFIRE</a:t>
            </a:r>
            <a:endParaRPr lang="en-US" dirty="0" smtClean="0"/>
          </a:p>
          <a:p>
            <a:r>
              <a:rPr lang="en-US" dirty="0" smtClean="0"/>
              <a:t>Slit size typically 0.5” to 0.7”. </a:t>
            </a:r>
          </a:p>
          <a:p>
            <a:pPr lvl="1"/>
            <a:r>
              <a:rPr lang="en-US" dirty="0" smtClean="0"/>
              <a:t>Easy to make smaller for </a:t>
            </a:r>
            <a:r>
              <a:rPr lang="en-US" dirty="0" smtClean="0"/>
              <a:t>MOSFIRE. Smaller might </a:t>
            </a:r>
            <a:r>
              <a:rPr lang="en-US" dirty="0" smtClean="0"/>
              <a:t>be possible with DEIMOS/LRIS mask cutting tool or might require a laser cutter</a:t>
            </a:r>
          </a:p>
          <a:p>
            <a:r>
              <a:rPr lang="en-US" dirty="0" smtClean="0"/>
              <a:t>Instrument IQ often worse than telescope IQ</a:t>
            </a:r>
          </a:p>
          <a:p>
            <a:pPr lvl="1"/>
            <a:r>
              <a:rPr lang="en-US" dirty="0"/>
              <a:t>e</a:t>
            </a:r>
            <a:r>
              <a:rPr lang="en-US" dirty="0" smtClean="0"/>
              <a:t>.g. 2002/3 LRIS average segment FWHM = 0.91”</a:t>
            </a:r>
          </a:p>
          <a:p>
            <a:pPr lvl="1"/>
            <a:r>
              <a:rPr lang="en-US" dirty="0" smtClean="0"/>
              <a:t>Would be good to understood. Could ASM help with this?</a:t>
            </a:r>
          </a:p>
          <a:p>
            <a:pPr marL="457200" lvl="1" indent="0">
              <a:buNone/>
            </a:pPr>
            <a:endParaRPr lang="en-US" dirty="0" smtClean="0"/>
          </a:p>
          <a:p>
            <a:pPr lvl="1"/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DDA389-0AE5-4185-881F-4924B5144CA2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548442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Keck Secondary Mirror Considerations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Existing secondary mirror</a:t>
            </a:r>
          </a:p>
          <a:p>
            <a:pPr lvl="1"/>
            <a:r>
              <a:rPr lang="en-US" dirty="0" smtClean="0"/>
              <a:t>1.4 m diameter </a:t>
            </a:r>
          </a:p>
          <a:p>
            <a:pPr lvl="2"/>
            <a:r>
              <a:rPr lang="en-US" dirty="0" smtClean="0"/>
              <a:t>1.31 m for 0˚ FOV &amp; 1.4 m for 10 </a:t>
            </a:r>
            <a:r>
              <a:rPr lang="en-US" dirty="0" err="1" smtClean="0"/>
              <a:t>arcmin</a:t>
            </a:r>
            <a:r>
              <a:rPr lang="en-US" dirty="0" smtClean="0"/>
              <a:t> FOV.</a:t>
            </a:r>
          </a:p>
          <a:p>
            <a:pPr lvl="1"/>
            <a:r>
              <a:rPr lang="en-US" dirty="0" smtClean="0"/>
              <a:t>-4.74 m radius of curvature</a:t>
            </a:r>
          </a:p>
          <a:p>
            <a:pPr lvl="1"/>
            <a:r>
              <a:rPr lang="en-US" dirty="0" smtClean="0"/>
              <a:t>-1.64 m conic constant</a:t>
            </a:r>
          </a:p>
          <a:p>
            <a:r>
              <a:rPr lang="en-US" dirty="0" smtClean="0"/>
              <a:t>Secondary module currently also houses</a:t>
            </a:r>
          </a:p>
          <a:p>
            <a:pPr lvl="1"/>
            <a:r>
              <a:rPr lang="en-US" dirty="0" smtClean="0"/>
              <a:t>Laser launch telescope &amp; beam transport optics</a:t>
            </a:r>
          </a:p>
          <a:p>
            <a:pPr lvl="1"/>
            <a:r>
              <a:rPr lang="en-US" dirty="0" smtClean="0"/>
              <a:t>TBAD (transponder based aircraft detection) system</a:t>
            </a:r>
          </a:p>
          <a:p>
            <a:pPr marL="457200" lvl="1" indent="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DDA389-0AE5-4185-881F-4924B5144CA2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788140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Adaptive Secondary Mirror Considerations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66800"/>
            <a:ext cx="8305800" cy="5791200"/>
          </a:xfrm>
        </p:spPr>
        <p:txBody>
          <a:bodyPr>
            <a:normAutofit fontScale="55000" lnSpcReduction="20000"/>
          </a:bodyPr>
          <a:lstStyle/>
          <a:p>
            <a:r>
              <a:rPr lang="en-US" dirty="0" smtClean="0"/>
              <a:t>Demonstrated with </a:t>
            </a:r>
            <a:r>
              <a:rPr lang="en-US" dirty="0" smtClean="0"/>
              <a:t>ASMs </a:t>
            </a:r>
            <a:r>
              <a:rPr lang="en-US" dirty="0" smtClean="0"/>
              <a:t>at MMT, LBT &amp; Magellan for high performance NGS AO with pyramid </a:t>
            </a:r>
            <a:r>
              <a:rPr lang="en-US" dirty="0" smtClean="0"/>
              <a:t>WFS (Gregorian at LBT &amp; Magellan)</a:t>
            </a:r>
          </a:p>
          <a:p>
            <a:pPr lvl="1"/>
            <a:r>
              <a:rPr lang="en-US" sz="2900" dirty="0" smtClean="0"/>
              <a:t>MMT: 642 mm, 336 actuators</a:t>
            </a:r>
          </a:p>
          <a:p>
            <a:pPr lvl="1"/>
            <a:r>
              <a:rPr lang="en-US" sz="2900" dirty="0" smtClean="0"/>
              <a:t>LBT: 911 mm, 672 actuators</a:t>
            </a:r>
          </a:p>
          <a:p>
            <a:pPr lvl="1"/>
            <a:r>
              <a:rPr lang="en-US" sz="2900" dirty="0" smtClean="0"/>
              <a:t>AO systems not yet scientifically productive: total of 7 refereed science papers in 2013</a:t>
            </a:r>
            <a:endParaRPr lang="en-US" sz="2900" dirty="0" smtClean="0"/>
          </a:p>
          <a:p>
            <a:r>
              <a:rPr lang="en-US" dirty="0" smtClean="0"/>
              <a:t>Implementing as part of VLT </a:t>
            </a:r>
            <a:r>
              <a:rPr lang="en-US" dirty="0" smtClean="0"/>
              <a:t>4LGS </a:t>
            </a:r>
            <a:r>
              <a:rPr lang="en-US" dirty="0" smtClean="0"/>
              <a:t>GLAO </a:t>
            </a:r>
            <a:r>
              <a:rPr lang="en-US" dirty="0" smtClean="0"/>
              <a:t>facility </a:t>
            </a:r>
            <a:endParaRPr lang="en-US" dirty="0" smtClean="0"/>
          </a:p>
          <a:p>
            <a:pPr lvl="1"/>
            <a:r>
              <a:rPr lang="en-US" sz="2900" dirty="0"/>
              <a:t>1.12 m, 1170 actuators, hexapod mount</a:t>
            </a:r>
          </a:p>
          <a:p>
            <a:pPr lvl="1"/>
            <a:r>
              <a:rPr lang="en-US" sz="2900" dirty="0" smtClean="0"/>
              <a:t>Multi-</a:t>
            </a:r>
            <a:r>
              <a:rPr lang="en-US" sz="2900" dirty="0" err="1" smtClean="0"/>
              <a:t>ifu</a:t>
            </a:r>
            <a:r>
              <a:rPr lang="en-US" sz="2900" dirty="0" smtClean="0"/>
              <a:t> (MUSE) behind GALACSI: 1’x1’ </a:t>
            </a:r>
            <a:r>
              <a:rPr lang="en-US" sz="2900" dirty="0" err="1" smtClean="0"/>
              <a:t>fov</a:t>
            </a:r>
            <a:r>
              <a:rPr lang="en-US" sz="2900" dirty="0" smtClean="0"/>
              <a:t> with 0.2”/pixel. 2x EE in 1 pixel at </a:t>
            </a:r>
            <a:r>
              <a:rPr lang="en-US" sz="2900" dirty="0"/>
              <a:t>0.75 µm</a:t>
            </a:r>
            <a:endParaRPr lang="en-US" sz="2900" dirty="0" smtClean="0"/>
          </a:p>
          <a:p>
            <a:pPr lvl="1"/>
            <a:r>
              <a:rPr lang="en-US" sz="2900" dirty="0" smtClean="0"/>
              <a:t>Imaging (HAWK-I) behind GRAAL: 7.5’x7.5’ </a:t>
            </a:r>
            <a:r>
              <a:rPr lang="en-US" sz="2900" dirty="0" err="1" smtClean="0"/>
              <a:t>fov</a:t>
            </a:r>
            <a:r>
              <a:rPr lang="en-US" sz="2900" dirty="0" smtClean="0"/>
              <a:t>. 1.5 to 2x gain in integration time (0.85 – 2.5 µm) </a:t>
            </a:r>
            <a:endParaRPr lang="en-US" sz="2900" dirty="0" smtClean="0"/>
          </a:p>
          <a:p>
            <a:r>
              <a:rPr lang="en-US" dirty="0" smtClean="0"/>
              <a:t>25 </a:t>
            </a:r>
            <a:r>
              <a:rPr lang="en-US" dirty="0" smtClean="0"/>
              <a:t>to 40 mm actuator spacing </a:t>
            </a:r>
            <a:r>
              <a:rPr lang="en-US" dirty="0" smtClean="0">
                <a:sym typeface="Wingdings" panose="05000000000000000000" pitchFamily="2" charset="2"/>
              </a:rPr>
              <a:t> 1000 to 2000 actuators for 1.4 m Keck </a:t>
            </a:r>
            <a:r>
              <a:rPr lang="en-US" dirty="0" smtClean="0">
                <a:sym typeface="Wingdings" panose="05000000000000000000" pitchFamily="2" charset="2"/>
              </a:rPr>
              <a:t>secondary </a:t>
            </a:r>
          </a:p>
          <a:p>
            <a:pPr lvl="1"/>
            <a:r>
              <a:rPr lang="en-US" sz="2900" dirty="0" smtClean="0">
                <a:sym typeface="Wingdings" panose="05000000000000000000" pitchFamily="2" charset="2"/>
              </a:rPr>
              <a:t>349 </a:t>
            </a:r>
            <a:r>
              <a:rPr lang="en-US" sz="2900" dirty="0" smtClean="0">
                <a:sym typeface="Wingdings" panose="05000000000000000000" pitchFamily="2" charset="2"/>
              </a:rPr>
              <a:t>actuators in current Keck </a:t>
            </a:r>
            <a:r>
              <a:rPr lang="en-US" sz="2900" dirty="0" smtClean="0">
                <a:sym typeface="Wingdings" panose="05000000000000000000" pitchFamily="2" charset="2"/>
              </a:rPr>
              <a:t>AO</a:t>
            </a:r>
            <a:endParaRPr lang="en-US" sz="2900" dirty="0" smtClean="0">
              <a:sym typeface="Wingdings" panose="05000000000000000000" pitchFamily="2" charset="2"/>
            </a:endParaRPr>
          </a:p>
          <a:p>
            <a:r>
              <a:rPr lang="en-US" sz="3300" dirty="0" smtClean="0">
                <a:sym typeface="Wingdings" panose="05000000000000000000" pitchFamily="2" charset="2"/>
              </a:rPr>
              <a:t>Testing/calibrating a convex secondary more challenging</a:t>
            </a:r>
          </a:p>
          <a:p>
            <a:pPr lvl="1"/>
            <a:r>
              <a:rPr lang="en-US" sz="2900" dirty="0" smtClean="0">
                <a:sym typeface="Wingdings" panose="05000000000000000000" pitchFamily="2" charset="2"/>
              </a:rPr>
              <a:t>Is there a way to daytime calibrate or does image sharpening need to be done on sky?</a:t>
            </a:r>
            <a:endParaRPr lang="en-US" sz="2900" dirty="0" smtClean="0"/>
          </a:p>
          <a:p>
            <a:r>
              <a:rPr lang="en-US" dirty="0" smtClean="0"/>
              <a:t>Need </a:t>
            </a:r>
            <a:r>
              <a:rPr lang="en-US" dirty="0"/>
              <a:t>~2 kW of power &amp; cooling at top end &amp; to address related safety </a:t>
            </a:r>
            <a:r>
              <a:rPr lang="en-US" dirty="0" smtClean="0"/>
              <a:t>issues</a:t>
            </a:r>
          </a:p>
          <a:p>
            <a:r>
              <a:rPr lang="en-US" dirty="0" smtClean="0"/>
              <a:t>Need to re-work secondary mirror module &amp; mounting of launch telescope, laser beam transport optics &amp; </a:t>
            </a:r>
            <a:r>
              <a:rPr lang="en-US" dirty="0" smtClean="0"/>
              <a:t>TBAD </a:t>
            </a:r>
          </a:p>
          <a:p>
            <a:pPr lvl="1"/>
            <a:r>
              <a:rPr lang="en-US" sz="2900" dirty="0" smtClean="0"/>
              <a:t>Could re-mount launch telescope on elevation ring if needed but would need new beam transport system. Might need a  new launch telescope if 2’ field not adequate</a:t>
            </a:r>
            <a:endParaRPr lang="en-US" sz="2900" dirty="0" smtClean="0"/>
          </a:p>
          <a:p>
            <a:r>
              <a:rPr lang="en-US" dirty="0" smtClean="0"/>
              <a:t>Maintenance/safety issues need to be carefully considered (</a:t>
            </a:r>
            <a:r>
              <a:rPr lang="en-US" dirty="0" err="1" smtClean="0"/>
              <a:t>Christou</a:t>
            </a:r>
            <a:r>
              <a:rPr lang="en-US" dirty="0" smtClean="0"/>
              <a:t>, SPIE 2014)</a:t>
            </a:r>
          </a:p>
          <a:p>
            <a:pPr lvl="1"/>
            <a:r>
              <a:rPr lang="en-US" sz="2900" dirty="0" smtClean="0"/>
              <a:t>Multiple failure modes: dust/cinder </a:t>
            </a:r>
            <a:r>
              <a:rPr lang="en-US" sz="2900" dirty="0" smtClean="0"/>
              <a:t>in gap, freezing, etc.</a:t>
            </a:r>
            <a:endParaRPr lang="en-US" sz="2900" dirty="0"/>
          </a:p>
          <a:p>
            <a:pPr marL="0" indent="0">
              <a:buNone/>
            </a:pPr>
            <a:endParaRPr lang="en-US" dirty="0" smtClean="0">
              <a:sym typeface="Wingdings" panose="05000000000000000000" pitchFamily="2" charset="2"/>
            </a:endParaRPr>
          </a:p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DDA389-0AE5-4185-881F-4924B5144CA2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59844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Non-GLAO ASM Benefits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Would have a spare secondary</a:t>
            </a:r>
          </a:p>
          <a:p>
            <a:pPr lvl="1"/>
            <a:r>
              <a:rPr lang="en-US" dirty="0" smtClean="0"/>
              <a:t>Single point failure mode for both telescopes</a:t>
            </a:r>
          </a:p>
          <a:p>
            <a:r>
              <a:rPr lang="en-US" dirty="0" smtClean="0"/>
              <a:t>Use to correct static aberrations or slowly varying aberrations vs elevation or time</a:t>
            </a:r>
          </a:p>
          <a:p>
            <a:pPr lvl="1"/>
            <a:r>
              <a:rPr lang="en-US" dirty="0" smtClean="0"/>
              <a:t>E.g. </a:t>
            </a:r>
            <a:r>
              <a:rPr lang="en-US" dirty="0" smtClean="0"/>
              <a:t>segment </a:t>
            </a:r>
            <a:r>
              <a:rPr lang="en-US" dirty="0" smtClean="0"/>
              <a:t>warping residuals</a:t>
            </a:r>
          </a:p>
          <a:p>
            <a:pPr lvl="1"/>
            <a:r>
              <a:rPr lang="en-US" dirty="0" smtClean="0"/>
              <a:t>Would need a WFS, perhaps as part of a guider</a:t>
            </a:r>
          </a:p>
          <a:p>
            <a:r>
              <a:rPr lang="en-US" dirty="0" smtClean="0"/>
              <a:t>Existing secondary mirrors have several issues that could be addressed by an ASM</a:t>
            </a:r>
          </a:p>
          <a:p>
            <a:pPr lvl="1"/>
            <a:r>
              <a:rPr lang="en-US" dirty="0" smtClean="0"/>
              <a:t>K2 f/15 has a rolled edge</a:t>
            </a:r>
          </a:p>
          <a:p>
            <a:pPr lvl="1"/>
            <a:r>
              <a:rPr lang="en-US" dirty="0" smtClean="0"/>
              <a:t>Smoothness of focus corrections</a:t>
            </a:r>
          </a:p>
          <a:p>
            <a:pPr lvl="1"/>
            <a:r>
              <a:rPr lang="en-US" dirty="0" smtClean="0"/>
              <a:t>Reliability of vacuum system &amp; Hg girdle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DDA389-0AE5-4185-881F-4924B5144CA2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473611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Wavefront</a:t>
            </a:r>
            <a:r>
              <a:rPr lang="en-US" dirty="0" smtClean="0"/>
              <a:t> Sensor Consideration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24000"/>
            <a:ext cx="8458200" cy="5257800"/>
          </a:xfrm>
        </p:spPr>
        <p:txBody>
          <a:bodyPr>
            <a:normAutofit fontScale="55000" lnSpcReduction="20000"/>
          </a:bodyPr>
          <a:lstStyle/>
          <a:p>
            <a:r>
              <a:rPr lang="en-US" dirty="0" smtClean="0"/>
              <a:t>Multiple </a:t>
            </a:r>
            <a:r>
              <a:rPr lang="en-US" dirty="0" err="1" smtClean="0"/>
              <a:t>wavefront</a:t>
            </a:r>
            <a:r>
              <a:rPr lang="en-US" dirty="0" smtClean="0"/>
              <a:t> sensors (WFS) are required</a:t>
            </a:r>
          </a:p>
          <a:p>
            <a:pPr lvl="1"/>
            <a:r>
              <a:rPr lang="en-US" dirty="0" smtClean="0"/>
              <a:t>4 LGS &amp; 1 NGS?</a:t>
            </a:r>
          </a:p>
          <a:p>
            <a:r>
              <a:rPr lang="en-US" dirty="0" smtClean="0"/>
              <a:t>WFS’s orientation preferably fixed with respect to ASM</a:t>
            </a:r>
          </a:p>
          <a:p>
            <a:pPr lvl="1"/>
            <a:r>
              <a:rPr lang="en-US" dirty="0" smtClean="0"/>
              <a:t>NGS WFS pickoff would need to compensate for field rotation (easy if mounted to instrument rotator) but then need to </a:t>
            </a:r>
            <a:r>
              <a:rPr lang="en-US" dirty="0" err="1" smtClean="0"/>
              <a:t>derotate</a:t>
            </a:r>
            <a:r>
              <a:rPr lang="en-US" dirty="0" smtClean="0"/>
              <a:t> pupil on WFS</a:t>
            </a:r>
          </a:p>
          <a:p>
            <a:pPr lvl="1"/>
            <a:r>
              <a:rPr lang="en-US" dirty="0" smtClean="0"/>
              <a:t>LGS WFS should be fixed with respect to ASM &amp; LGS asterism (e.g. fixed if in tertiary tower, but a different rotation needed if mounted to instrument rotator at Cass or </a:t>
            </a:r>
            <a:r>
              <a:rPr lang="en-US" dirty="0" err="1" smtClean="0"/>
              <a:t>Nas</a:t>
            </a:r>
            <a:r>
              <a:rPr lang="en-US" dirty="0" smtClean="0"/>
              <a:t>)  </a:t>
            </a:r>
          </a:p>
          <a:p>
            <a:r>
              <a:rPr lang="en-US" dirty="0" smtClean="0"/>
              <a:t>WFS package needs to be in front of science instrument</a:t>
            </a:r>
          </a:p>
          <a:p>
            <a:pPr marL="457200" lvl="1" indent="0">
              <a:buNone/>
            </a:pPr>
            <a:r>
              <a:rPr lang="en-US" dirty="0" smtClean="0">
                <a:sym typeface="Wingdings" panose="05000000000000000000" pitchFamily="2" charset="2"/>
              </a:rPr>
              <a:t> 1 WFS package per instrument location</a:t>
            </a:r>
            <a:endParaRPr lang="en-US" dirty="0" smtClean="0"/>
          </a:p>
          <a:p>
            <a:pPr lvl="1"/>
            <a:r>
              <a:rPr lang="en-US" dirty="0" smtClean="0"/>
              <a:t>At </a:t>
            </a:r>
            <a:r>
              <a:rPr lang="en-US" dirty="0" err="1" smtClean="0"/>
              <a:t>Nasmyth</a:t>
            </a:r>
            <a:r>
              <a:rPr lang="en-US" dirty="0" smtClean="0"/>
              <a:t> likely need to mount to front of science instrument. El ring constrains diameter &amp; primary mirror constrains depth.</a:t>
            </a:r>
          </a:p>
          <a:p>
            <a:pPr lvl="1"/>
            <a:r>
              <a:rPr lang="en-US" dirty="0" smtClean="0"/>
              <a:t>At </a:t>
            </a:r>
            <a:r>
              <a:rPr lang="en-US" dirty="0" err="1" smtClean="0"/>
              <a:t>Cassegrain</a:t>
            </a:r>
            <a:r>
              <a:rPr lang="en-US" dirty="0" smtClean="0"/>
              <a:t> could mount to front of science instrument or mount to tower.  Tower constrains diameter.</a:t>
            </a:r>
          </a:p>
          <a:p>
            <a:r>
              <a:rPr lang="en-US" dirty="0" smtClean="0"/>
              <a:t>LGS separation needs to be wide enough to distinguish ground layer </a:t>
            </a:r>
            <a:r>
              <a:rPr lang="en-US" dirty="0" smtClean="0">
                <a:sym typeface="Wingdings" panose="05000000000000000000" pitchFamily="2" charset="2"/>
              </a:rPr>
              <a:t> </a:t>
            </a:r>
            <a:r>
              <a:rPr lang="en-US" dirty="0" err="1" smtClean="0">
                <a:sym typeface="Wingdings" panose="05000000000000000000" pitchFamily="2" charset="2"/>
              </a:rPr>
              <a:t>arcminutes</a:t>
            </a:r>
            <a:endParaRPr lang="en-US" dirty="0" smtClean="0"/>
          </a:p>
          <a:p>
            <a:r>
              <a:rPr lang="en-US" dirty="0" err="1" smtClean="0"/>
              <a:t>Beamsplitter</a:t>
            </a:r>
            <a:r>
              <a:rPr lang="en-US" dirty="0" smtClean="0"/>
              <a:t> likely needed to send light to WFS </a:t>
            </a:r>
          </a:p>
          <a:p>
            <a:pPr lvl="1"/>
            <a:r>
              <a:rPr lang="en-US" dirty="0" smtClean="0"/>
              <a:t>Telescope focal plane is inside existing science instruments &amp; (likely) inaccessible</a:t>
            </a:r>
          </a:p>
          <a:p>
            <a:pPr lvl="2"/>
            <a:r>
              <a:rPr lang="en-US" dirty="0" smtClean="0"/>
              <a:t>E.g. the telescope focal plane is ~1.2 m inside DEIMOS</a:t>
            </a:r>
          </a:p>
          <a:p>
            <a:pPr lvl="1"/>
            <a:r>
              <a:rPr lang="en-US" dirty="0" smtClean="0"/>
              <a:t>The LGS focus further inside instrument </a:t>
            </a:r>
            <a:r>
              <a:rPr lang="en-US" sz="2200" dirty="0" smtClean="0"/>
              <a:t>(0.25 m at zenith)</a:t>
            </a:r>
            <a:endParaRPr lang="en-US" dirty="0" smtClean="0"/>
          </a:p>
          <a:p>
            <a:pPr lvl="1"/>
            <a:r>
              <a:rPr lang="en-US" dirty="0" smtClean="0"/>
              <a:t>1.4 m to focal plane + 5 </a:t>
            </a:r>
            <a:r>
              <a:rPr lang="en-US" dirty="0" err="1" smtClean="0"/>
              <a:t>arcmin</a:t>
            </a:r>
            <a:r>
              <a:rPr lang="en-US" dirty="0" smtClean="0"/>
              <a:t> field </a:t>
            </a:r>
            <a:r>
              <a:rPr lang="en-US" dirty="0" smtClean="0">
                <a:sym typeface="Wingdings" panose="05000000000000000000" pitchFamily="2" charset="2"/>
              </a:rPr>
              <a:t> 320 mm diameter b/s</a:t>
            </a:r>
          </a:p>
          <a:p>
            <a:r>
              <a:rPr lang="en-US" dirty="0" smtClean="0">
                <a:sym typeface="Wingdings" panose="05000000000000000000" pitchFamily="2" charset="2"/>
              </a:rPr>
              <a:t>Pyramid WFS have primarily been used with ASM but Shack-Hartman WFS may be needed for LGS </a:t>
            </a:r>
            <a:r>
              <a:rPr lang="en-US" sz="2900" dirty="0" smtClean="0">
                <a:sym typeface="Wingdings" panose="05000000000000000000" pitchFamily="2" charset="2"/>
              </a:rPr>
              <a:t>(pyramid not demonstrated yet with LGS) </a:t>
            </a:r>
            <a:endParaRPr lang="en-US" sz="290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DDA389-0AE5-4185-881F-4924B5144CA2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772022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661</TotalTime>
  <Words>1291</Words>
  <Application>Microsoft Office PowerPoint</Application>
  <PresentationFormat>On-screen Show (4:3)</PresentationFormat>
  <Paragraphs>136</Paragraphs>
  <Slides>13</Slides>
  <Notes>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Office Theme</vt:lpstr>
      <vt:lpstr>Some Thoughts on  Ground Layer Adaptive Optics &amp; Adaptive Secondary Mirrors for Keck</vt:lpstr>
      <vt:lpstr>Keck Image Quality</vt:lpstr>
      <vt:lpstr>Median Seeing &amp; Image Quality from Racine (Aug. 2014)</vt:lpstr>
      <vt:lpstr>Site Seeing Contributions</vt:lpstr>
      <vt:lpstr>Keck Instrument Considerations</vt:lpstr>
      <vt:lpstr>Keck Secondary Mirror Considerations</vt:lpstr>
      <vt:lpstr>Adaptive Secondary Mirror Considerations</vt:lpstr>
      <vt:lpstr>Non-GLAO ASM Benefits</vt:lpstr>
      <vt:lpstr>Wavefront Sensor Consideration</vt:lpstr>
      <vt:lpstr>Other AO Hardware/Software Considerations</vt:lpstr>
      <vt:lpstr>Laser Considerations</vt:lpstr>
      <vt:lpstr>Competition Considerations:  GLAO at MMT, LBT, SOAR</vt:lpstr>
      <vt:lpstr>PowerPoint Presentation</vt:lpstr>
    </vt:vector>
  </TitlesOfParts>
  <Company>W. M. Keck Observatory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Some Thoughts on  Ground Layer Adaptive Optics &amp; Adaptive Secondary Mirrors for Keck</dc:title>
  <dc:creator>Peter Wizinowich</dc:creator>
  <cp:lastModifiedBy>Peter Wizinowich</cp:lastModifiedBy>
  <cp:revision>33</cp:revision>
  <dcterms:created xsi:type="dcterms:W3CDTF">2014-08-19T19:46:36Z</dcterms:created>
  <dcterms:modified xsi:type="dcterms:W3CDTF">2014-09-12T20:33:20Z</dcterms:modified>
</cp:coreProperties>
</file>