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2"/>
  </p:notesMasterIdLst>
  <p:sldIdLst>
    <p:sldId id="256" r:id="rId2"/>
    <p:sldId id="468" r:id="rId3"/>
    <p:sldId id="436" r:id="rId4"/>
    <p:sldId id="440" r:id="rId5"/>
    <p:sldId id="394" r:id="rId6"/>
    <p:sldId id="469" r:id="rId7"/>
    <p:sldId id="470" r:id="rId8"/>
    <p:sldId id="471" r:id="rId9"/>
    <p:sldId id="472" r:id="rId10"/>
    <p:sldId id="473" r:id="rId11"/>
    <p:sldId id="474" r:id="rId12"/>
    <p:sldId id="475" r:id="rId13"/>
    <p:sldId id="476" r:id="rId14"/>
    <p:sldId id="477" r:id="rId15"/>
    <p:sldId id="478" r:id="rId16"/>
    <p:sldId id="479" r:id="rId17"/>
    <p:sldId id="480" r:id="rId18"/>
    <p:sldId id="481" r:id="rId19"/>
    <p:sldId id="482" r:id="rId20"/>
    <p:sldId id="483" r:id="rId21"/>
    <p:sldId id="484" r:id="rId22"/>
    <p:sldId id="486" r:id="rId23"/>
    <p:sldId id="488" r:id="rId24"/>
    <p:sldId id="487" r:id="rId25"/>
    <p:sldId id="491" r:id="rId26"/>
    <p:sldId id="505" r:id="rId27"/>
    <p:sldId id="506" r:id="rId28"/>
    <p:sldId id="507" r:id="rId29"/>
    <p:sldId id="508" r:id="rId30"/>
    <p:sldId id="509" r:id="rId31"/>
    <p:sldId id="510" r:id="rId32"/>
    <p:sldId id="511" r:id="rId33"/>
    <p:sldId id="512" r:id="rId34"/>
    <p:sldId id="513" r:id="rId35"/>
    <p:sldId id="514" r:id="rId36"/>
    <p:sldId id="515" r:id="rId37"/>
    <p:sldId id="489" r:id="rId38"/>
    <p:sldId id="414" r:id="rId39"/>
    <p:sldId id="490" r:id="rId40"/>
    <p:sldId id="421" r:id="rId4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00"/>
    <a:srgbClr val="00FFFF"/>
    <a:srgbClr val="FF3399"/>
    <a:srgbClr val="FF33CC"/>
    <a:srgbClr val="385D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81" autoAdjust="0"/>
    <p:restoredTop sz="94434" autoAdjust="0"/>
  </p:normalViewPr>
  <p:slideViewPr>
    <p:cSldViewPr>
      <p:cViewPr varScale="1">
        <p:scale>
          <a:sx n="79" d="100"/>
          <a:sy n="79" d="100"/>
        </p:scale>
        <p:origin x="965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CACBF2-1B1D-4B14-A374-3C11908FD243}" type="datetimeFigureOut">
              <a:rPr lang="fr-FR" smtClean="0"/>
              <a:pPr/>
              <a:t>28/07/2015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5DBFB9-F959-4512-B333-DB8C4C7BF099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8707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TSPEC sees the integrated light after multiplication by the comb: the tan area.</a:t>
            </a:r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17B2E54-9E08-484F-B3D8-8AB0A73F64FF}" type="slidenum">
              <a:rPr lang="en-US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929284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Now, I’m going to slightly piston the interferometer mirror to change the phase of the comb.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Watch the total flux in the pixel.</a:t>
            </a:r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9B13A8C-71E2-1844-B24C-825F75A24A01}" type="slidenum">
              <a:rPr lang="en-US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8396298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Absorption line bites into comb.</a:t>
            </a:r>
          </a:p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494429B-65B6-1C4B-8D1B-2F7F707D65F0}" type="slidenum">
              <a:rPr lang="en-US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8204336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734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573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627B8AB-9318-E843-A253-2B8D23777657}" type="slidenum">
              <a:rPr lang="en-US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4565302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93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A small change in RV causes a dramatic change in phase.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Imprinted an AC signal on each pixel.</a:t>
            </a:r>
          </a:p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One of thousands of pixels.</a:t>
            </a:r>
          </a:p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But, delay change calibration is critical.</a:t>
            </a:r>
          </a:p>
        </p:txBody>
      </p:sp>
      <p:sp>
        <p:nvSpPr>
          <p:cNvPr id="593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A285769-BB57-4443-A2B6-77B0C64B0154}" type="slidenum">
              <a:rPr lang="en-US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817305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62BB9-DBDD-4714-B88B-45ECFC98D332}" type="datetime1">
              <a:rPr lang="fr-FR" smtClean="0"/>
              <a:pPr/>
              <a:t>28/07/2015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B304-EFB5-4F5A-A236-BEDD89FF49E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4C601-8BB6-44DB-8506-FE5C22AA9716}" type="datetime1">
              <a:rPr lang="fr-FR" smtClean="0"/>
              <a:pPr/>
              <a:t>28/07/2015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B304-EFB5-4F5A-A236-BEDD89FF49E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1D162-A893-470B-88D6-62BDFD77143F}" type="datetime1">
              <a:rPr lang="fr-FR" smtClean="0"/>
              <a:pPr/>
              <a:t>28/07/2015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B304-EFB5-4F5A-A236-BEDD89FF49E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58614"/>
            <a:ext cx="8229600" cy="346050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4525963"/>
          </a:xfrm>
        </p:spPr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ABC65-F9E4-45CB-9D73-1510A9BE2EE4}" type="datetime1">
              <a:rPr lang="fr-FR" smtClean="0"/>
              <a:pPr/>
              <a:t>28/07/2015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76456" y="6492875"/>
            <a:ext cx="467544" cy="365125"/>
          </a:xfrm>
        </p:spPr>
        <p:txBody>
          <a:bodyPr/>
          <a:lstStyle/>
          <a:p>
            <a:fld id="{4789B304-EFB5-4F5A-A236-BEDD89FF49E0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 flipV="1">
            <a:off x="0" y="545785"/>
            <a:ext cx="8388424" cy="4571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0716B-167A-4142-8187-7A21074EBA3C}" type="datetime1">
              <a:rPr lang="fr-FR" smtClean="0"/>
              <a:pPr/>
              <a:t>28/07/2015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B304-EFB5-4F5A-A236-BEDD89FF49E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7CC43-7F3D-4393-A530-47FAB0C8FB2F}" type="datetime1">
              <a:rPr lang="fr-FR" smtClean="0"/>
              <a:pPr/>
              <a:t>28/07/2015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B304-EFB5-4F5A-A236-BEDD89FF49E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CDC53-FBFC-47EF-AA14-EA8C1F86EC47}" type="datetime1">
              <a:rPr lang="fr-FR" smtClean="0"/>
              <a:pPr/>
              <a:t>28/07/2015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B304-EFB5-4F5A-A236-BEDD89FF49E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AE0D-7821-4DCC-9AE4-87713CAD7516}" type="datetime1">
              <a:rPr lang="fr-FR" smtClean="0"/>
              <a:pPr/>
              <a:t>28/07/2015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B304-EFB5-4F5A-A236-BEDD89FF49E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633AE-331C-4E20-85AD-C67AC3CE2F93}" type="datetime1">
              <a:rPr lang="fr-FR" smtClean="0"/>
              <a:pPr/>
              <a:t>28/07/2015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B304-EFB5-4F5A-A236-BEDD89FF49E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98C4C-4B05-437B-B13C-47B993FA60FC}" type="datetime1">
              <a:rPr lang="fr-FR" smtClean="0"/>
              <a:pPr/>
              <a:t>28/07/2015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B304-EFB5-4F5A-A236-BEDD89FF49E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55226-60A9-46A3-BE23-E1EFEB62BF29}" type="datetime1">
              <a:rPr lang="fr-FR" smtClean="0"/>
              <a:pPr/>
              <a:t>28/07/2015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B304-EFB5-4F5A-A236-BEDD89FF49E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89ED98-81D8-4464-8E75-846899711FF9}" type="datetime1">
              <a:rPr lang="fr-FR" smtClean="0"/>
              <a:pPr/>
              <a:t>28/07/2015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9B304-EFB5-4F5A-A236-BEDD89FF49E0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7504" y="692696"/>
            <a:ext cx="8712968" cy="2736304"/>
          </a:xfrm>
          <a:ln w="38100"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sz="3600" i="1" u="sng" dirty="0" smtClean="0"/>
              <a:t>V</a:t>
            </a:r>
            <a:r>
              <a:rPr lang="fr-FR" sz="3600" dirty="0" smtClean="0"/>
              <a:t>acuum, </a:t>
            </a:r>
            <a:r>
              <a:rPr lang="fr-FR" sz="3600" i="1" u="sng" dirty="0" err="1" smtClean="0"/>
              <a:t>E</a:t>
            </a:r>
            <a:r>
              <a:rPr lang="fr-FR" sz="3600" dirty="0" err="1" smtClean="0"/>
              <a:t>xtreme</a:t>
            </a:r>
            <a:r>
              <a:rPr lang="fr-FR" sz="3600" dirty="0" smtClean="0"/>
              <a:t> </a:t>
            </a:r>
            <a:r>
              <a:rPr lang="fr-FR" sz="3600" i="1" u="sng" dirty="0" smtClean="0"/>
              <a:t>R</a:t>
            </a:r>
            <a:r>
              <a:rPr lang="fr-FR" sz="3600" dirty="0" smtClean="0"/>
              <a:t>adial </a:t>
            </a:r>
            <a:r>
              <a:rPr lang="fr-FR" sz="3600" i="1" u="sng" dirty="0" err="1" smtClean="0"/>
              <a:t>V</a:t>
            </a:r>
            <a:r>
              <a:rPr lang="fr-FR" sz="3600" dirty="0" err="1" smtClean="0"/>
              <a:t>elocity</a:t>
            </a:r>
            <a:r>
              <a:rPr lang="fr-FR" sz="3600" dirty="0" smtClean="0"/>
              <a:t> </a:t>
            </a:r>
            <a:r>
              <a:rPr lang="fr-FR" sz="3600" i="1" u="sng" dirty="0" err="1" smtClean="0"/>
              <a:t>E</a:t>
            </a:r>
            <a:r>
              <a:rPr lang="fr-FR" sz="3600" dirty="0" err="1" smtClean="0"/>
              <a:t>xperiment</a:t>
            </a:r>
            <a:r>
              <a:rPr lang="fr-FR" sz="3600" dirty="0" smtClean="0"/>
              <a:t>:</a:t>
            </a:r>
            <a:r>
              <a:rPr lang="fr-FR" sz="3600" dirty="0" smtClean="0"/>
              <a:t/>
            </a:r>
            <a:br>
              <a:rPr lang="fr-FR" sz="3600" dirty="0" smtClean="0"/>
            </a:br>
            <a:r>
              <a:rPr lang="fr-FR" sz="3600" dirty="0" smtClean="0"/>
              <a:t>VERVE</a:t>
            </a:r>
            <a:br>
              <a:rPr lang="fr-FR" sz="3600" dirty="0" smtClean="0"/>
            </a:br>
            <a:r>
              <a:rPr lang="fr-FR" sz="3600" dirty="0" smtClean="0"/>
              <a:t>An instrument for ultra-</a:t>
            </a:r>
            <a:r>
              <a:rPr lang="fr-FR" sz="3600" dirty="0" err="1" smtClean="0"/>
              <a:t>precise</a:t>
            </a:r>
            <a:r>
              <a:rPr lang="fr-FR" sz="3600" dirty="0" smtClean="0"/>
              <a:t> </a:t>
            </a:r>
            <a:br>
              <a:rPr lang="fr-FR" sz="3600" dirty="0" smtClean="0"/>
            </a:br>
            <a:r>
              <a:rPr lang="fr-FR" sz="3600" dirty="0" smtClean="0"/>
              <a:t>radial </a:t>
            </a:r>
            <a:r>
              <a:rPr lang="fr-FR" sz="3600" dirty="0" err="1" smtClean="0"/>
              <a:t>velocity</a:t>
            </a:r>
            <a:r>
              <a:rPr lang="fr-FR" sz="3600" dirty="0" smtClean="0"/>
              <a:t> </a:t>
            </a:r>
            <a:r>
              <a:rPr lang="fr-FR" sz="3600" dirty="0" err="1" smtClean="0"/>
              <a:t>measurements</a:t>
            </a:r>
            <a:endParaRPr lang="fr-FR" sz="36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4102224"/>
            <a:ext cx="6400800" cy="1487016"/>
          </a:xfrm>
        </p:spPr>
        <p:txBody>
          <a:bodyPr>
            <a:normAutofit/>
          </a:bodyPr>
          <a:lstStyle/>
          <a:p>
            <a:r>
              <a:rPr lang="fr-FR" sz="2400" dirty="0" smtClean="0">
                <a:solidFill>
                  <a:schemeClr val="bg2">
                    <a:lumMod val="25000"/>
                  </a:schemeClr>
                </a:solidFill>
              </a:rPr>
              <a:t>J. Kent Wallace (JPL)</a:t>
            </a:r>
          </a:p>
          <a:p>
            <a:r>
              <a:rPr lang="fr-FR" sz="2400" dirty="0" smtClean="0">
                <a:solidFill>
                  <a:schemeClr val="bg2">
                    <a:lumMod val="25000"/>
                  </a:schemeClr>
                </a:solidFill>
              </a:rPr>
              <a:t>28 July 2015</a:t>
            </a:r>
            <a:endParaRPr lang="fr-FR" sz="24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8" descr="edi00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96"/>
          <a:stretch/>
        </p:blipFill>
        <p:spPr bwMode="auto">
          <a:xfrm>
            <a:off x="0" y="568960"/>
            <a:ext cx="9144000" cy="6289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87600" y="0"/>
            <a:ext cx="434848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One Pixel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4218652" y="1071304"/>
            <a:ext cx="1133416" cy="3815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Flux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60400" y="6004560"/>
            <a:ext cx="8270240" cy="85344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60400" y="5991384"/>
            <a:ext cx="13106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5499.91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98700" y="5991384"/>
            <a:ext cx="13106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5499.95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937000" y="5991384"/>
            <a:ext cx="13106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5500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575300" y="5991384"/>
            <a:ext cx="13106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5500.05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213600" y="5991384"/>
            <a:ext cx="13106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5500.09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458720" y="6259116"/>
            <a:ext cx="4348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Wavelength [</a:t>
            </a:r>
            <a:r>
              <a:rPr lang="en-US" sz="2400" b="1" dirty="0" err="1" smtClean="0"/>
              <a:t>Å</a:t>
            </a:r>
            <a:r>
              <a:rPr lang="en-US" sz="2400" b="1" dirty="0" smtClean="0"/>
              <a:t>]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-897890" y="3261916"/>
            <a:ext cx="3116580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Relative Flux</a:t>
            </a:r>
            <a:endParaRPr lang="en-US" sz="2400" b="1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4238972" y="1092815"/>
            <a:ext cx="113341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Flux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5665326" y="1862852"/>
            <a:ext cx="2141508" cy="246221"/>
          </a:xfrm>
          <a:prstGeom prst="rect">
            <a:avLst/>
          </a:prstGeom>
          <a:solidFill>
            <a:srgbClr val="FFFFFF"/>
          </a:solidFill>
        </p:spPr>
        <p:txBody>
          <a:bodyPr wrap="square" tIns="0" bIns="0" rtlCol="0">
            <a:spAutoFit/>
          </a:bodyPr>
          <a:lstStyle/>
          <a:p>
            <a:r>
              <a:rPr lang="en-US" sz="1600" dirty="0" smtClean="0"/>
              <a:t>Delay Change [</a:t>
            </a:r>
            <a:r>
              <a:rPr lang="en-US" sz="1600" dirty="0" err="1" smtClean="0"/>
              <a:t>μm</a:t>
            </a:r>
            <a:r>
              <a:rPr lang="en-US" sz="1600" dirty="0" smtClean="0"/>
              <a:t>]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4883303" y="1653421"/>
            <a:ext cx="586433" cy="246221"/>
          </a:xfrm>
          <a:prstGeom prst="rect">
            <a:avLst/>
          </a:prstGeom>
          <a:solidFill>
            <a:srgbClr val="FFFFFF"/>
          </a:solidFill>
        </p:spPr>
        <p:txBody>
          <a:bodyPr wrap="square" tIns="0" bIns="0" rtlCol="0">
            <a:spAutoFit/>
          </a:bodyPr>
          <a:lstStyle/>
          <a:p>
            <a:r>
              <a:rPr lang="en-US" sz="1600" dirty="0" smtClean="0"/>
              <a:t>0.0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5424993" y="1653421"/>
            <a:ext cx="586433" cy="246221"/>
          </a:xfrm>
          <a:prstGeom prst="rect">
            <a:avLst/>
          </a:prstGeom>
          <a:solidFill>
            <a:srgbClr val="FFFFFF"/>
          </a:solidFill>
        </p:spPr>
        <p:txBody>
          <a:bodyPr wrap="square" tIns="0" bIns="0" rtlCol="0">
            <a:spAutoFit/>
          </a:bodyPr>
          <a:lstStyle/>
          <a:p>
            <a:r>
              <a:rPr lang="en-US" sz="1600" dirty="0" smtClean="0"/>
              <a:t>0.5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5966683" y="1653421"/>
            <a:ext cx="586433" cy="246221"/>
          </a:xfrm>
          <a:prstGeom prst="rect">
            <a:avLst/>
          </a:prstGeom>
          <a:solidFill>
            <a:srgbClr val="FFFFFF"/>
          </a:solidFill>
        </p:spPr>
        <p:txBody>
          <a:bodyPr wrap="square" tIns="0" bIns="0" rtlCol="0">
            <a:spAutoFit/>
          </a:bodyPr>
          <a:lstStyle/>
          <a:p>
            <a:r>
              <a:rPr lang="en-US" sz="1600" dirty="0"/>
              <a:t>1</a:t>
            </a:r>
            <a:r>
              <a:rPr lang="en-US" sz="1600" dirty="0" smtClean="0"/>
              <a:t>.0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6508373" y="1653421"/>
            <a:ext cx="586433" cy="246221"/>
          </a:xfrm>
          <a:prstGeom prst="rect">
            <a:avLst/>
          </a:prstGeom>
          <a:solidFill>
            <a:srgbClr val="FFFFFF"/>
          </a:solidFill>
        </p:spPr>
        <p:txBody>
          <a:bodyPr wrap="square" tIns="0" bIns="0" rtlCol="0">
            <a:spAutoFit/>
          </a:bodyPr>
          <a:lstStyle/>
          <a:p>
            <a:r>
              <a:rPr lang="en-US" sz="1600" dirty="0" smtClean="0"/>
              <a:t>1.5</a:t>
            </a:r>
            <a:endParaRPr 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7050063" y="1653421"/>
            <a:ext cx="586433" cy="246221"/>
          </a:xfrm>
          <a:prstGeom prst="rect">
            <a:avLst/>
          </a:prstGeom>
          <a:solidFill>
            <a:srgbClr val="FFFFFF"/>
          </a:solidFill>
        </p:spPr>
        <p:txBody>
          <a:bodyPr wrap="square" tIns="0" bIns="0" rtlCol="0">
            <a:spAutoFit/>
          </a:bodyPr>
          <a:lstStyle/>
          <a:p>
            <a:r>
              <a:rPr lang="en-US" sz="1600" dirty="0"/>
              <a:t>2</a:t>
            </a:r>
            <a:r>
              <a:rPr lang="en-US" sz="1600" dirty="0" smtClean="0"/>
              <a:t>.0</a:t>
            </a:r>
            <a:endParaRPr 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7591752" y="1653421"/>
            <a:ext cx="586433" cy="246221"/>
          </a:xfrm>
          <a:prstGeom prst="rect">
            <a:avLst/>
          </a:prstGeom>
          <a:solidFill>
            <a:srgbClr val="FFFFFF"/>
          </a:solidFill>
        </p:spPr>
        <p:txBody>
          <a:bodyPr wrap="square" tIns="0" bIns="0" rtlCol="0">
            <a:spAutoFit/>
          </a:bodyPr>
          <a:lstStyle/>
          <a:p>
            <a:r>
              <a:rPr lang="en-US" sz="1600" dirty="0" smtClean="0"/>
              <a:t>2.5</a:t>
            </a:r>
            <a:endParaRPr lang="en-US" sz="1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E2BA3-14F4-514F-BC32-D5C3E407EE21}" type="slidenum">
              <a:rPr lang="en-US" smtClean="0"/>
              <a:t>10</a:t>
            </a:fld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30004" y="6470472"/>
            <a:ext cx="1920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Image Credit: Phil </a:t>
            </a:r>
            <a:r>
              <a:rPr lang="en-US" sz="1200" dirty="0" err="1" smtClean="0">
                <a:solidFill>
                  <a:schemeClr val="bg1">
                    <a:lumMod val="50000"/>
                  </a:schemeClr>
                </a:solidFill>
              </a:rPr>
              <a:t>Muirhead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38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8" descr="edi00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0"/>
          <a:stretch/>
        </p:blipFill>
        <p:spPr bwMode="auto">
          <a:xfrm>
            <a:off x="0" y="548640"/>
            <a:ext cx="9144000" cy="630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87600" y="0"/>
            <a:ext cx="434848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One Pixel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4218652" y="1071304"/>
            <a:ext cx="1133416" cy="3815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Flux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60400" y="6004560"/>
            <a:ext cx="8270240" cy="85344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60400" y="5991384"/>
            <a:ext cx="13106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5499.91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98700" y="5991384"/>
            <a:ext cx="13106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5499.95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937000" y="5991384"/>
            <a:ext cx="13106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5500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575300" y="5991384"/>
            <a:ext cx="13106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5500.05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213600" y="5991384"/>
            <a:ext cx="13106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5500.09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458720" y="6259116"/>
            <a:ext cx="4348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Wavelength [</a:t>
            </a:r>
            <a:r>
              <a:rPr lang="en-US" sz="2400" b="1" dirty="0" err="1" smtClean="0"/>
              <a:t>Å</a:t>
            </a:r>
            <a:r>
              <a:rPr lang="en-US" sz="2400" b="1" dirty="0" smtClean="0"/>
              <a:t>]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-897890" y="3261916"/>
            <a:ext cx="3116580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Relative Flux</a:t>
            </a:r>
            <a:endParaRPr lang="en-US" sz="2400" b="1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4238972" y="1092815"/>
            <a:ext cx="113341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Flux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5665326" y="1862852"/>
            <a:ext cx="2141508" cy="246221"/>
          </a:xfrm>
          <a:prstGeom prst="rect">
            <a:avLst/>
          </a:prstGeom>
          <a:solidFill>
            <a:srgbClr val="FFFFFF"/>
          </a:solidFill>
        </p:spPr>
        <p:txBody>
          <a:bodyPr wrap="square" tIns="0" bIns="0" rtlCol="0">
            <a:spAutoFit/>
          </a:bodyPr>
          <a:lstStyle/>
          <a:p>
            <a:r>
              <a:rPr lang="en-US" sz="1600" dirty="0" smtClean="0"/>
              <a:t>Delay Change [</a:t>
            </a:r>
            <a:r>
              <a:rPr lang="en-US" sz="1600" dirty="0" err="1" smtClean="0"/>
              <a:t>μm</a:t>
            </a:r>
            <a:r>
              <a:rPr lang="en-US" sz="1600" dirty="0" smtClean="0"/>
              <a:t>]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4883303" y="1653421"/>
            <a:ext cx="586433" cy="246221"/>
          </a:xfrm>
          <a:prstGeom prst="rect">
            <a:avLst/>
          </a:prstGeom>
          <a:solidFill>
            <a:srgbClr val="FFFFFF"/>
          </a:solidFill>
        </p:spPr>
        <p:txBody>
          <a:bodyPr wrap="square" tIns="0" bIns="0" rtlCol="0">
            <a:spAutoFit/>
          </a:bodyPr>
          <a:lstStyle/>
          <a:p>
            <a:r>
              <a:rPr lang="en-US" sz="1600" dirty="0" smtClean="0"/>
              <a:t>0.0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5424993" y="1653421"/>
            <a:ext cx="586433" cy="246221"/>
          </a:xfrm>
          <a:prstGeom prst="rect">
            <a:avLst/>
          </a:prstGeom>
          <a:solidFill>
            <a:srgbClr val="FFFFFF"/>
          </a:solidFill>
        </p:spPr>
        <p:txBody>
          <a:bodyPr wrap="square" tIns="0" bIns="0" rtlCol="0">
            <a:spAutoFit/>
          </a:bodyPr>
          <a:lstStyle/>
          <a:p>
            <a:r>
              <a:rPr lang="en-US" sz="1600" dirty="0" smtClean="0"/>
              <a:t>0.5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5966683" y="1653421"/>
            <a:ext cx="586433" cy="246221"/>
          </a:xfrm>
          <a:prstGeom prst="rect">
            <a:avLst/>
          </a:prstGeom>
          <a:solidFill>
            <a:srgbClr val="FFFFFF"/>
          </a:solidFill>
        </p:spPr>
        <p:txBody>
          <a:bodyPr wrap="square" tIns="0" bIns="0" rtlCol="0">
            <a:spAutoFit/>
          </a:bodyPr>
          <a:lstStyle/>
          <a:p>
            <a:r>
              <a:rPr lang="en-US" sz="1600" dirty="0"/>
              <a:t>1</a:t>
            </a:r>
            <a:r>
              <a:rPr lang="en-US" sz="1600" dirty="0" smtClean="0"/>
              <a:t>.0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6508373" y="1653421"/>
            <a:ext cx="586433" cy="246221"/>
          </a:xfrm>
          <a:prstGeom prst="rect">
            <a:avLst/>
          </a:prstGeom>
          <a:solidFill>
            <a:srgbClr val="FFFFFF"/>
          </a:solidFill>
        </p:spPr>
        <p:txBody>
          <a:bodyPr wrap="square" tIns="0" bIns="0" rtlCol="0">
            <a:spAutoFit/>
          </a:bodyPr>
          <a:lstStyle/>
          <a:p>
            <a:r>
              <a:rPr lang="en-US" sz="1600" dirty="0" smtClean="0"/>
              <a:t>1.5</a:t>
            </a:r>
            <a:endParaRPr 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7050063" y="1653421"/>
            <a:ext cx="586433" cy="246221"/>
          </a:xfrm>
          <a:prstGeom prst="rect">
            <a:avLst/>
          </a:prstGeom>
          <a:solidFill>
            <a:srgbClr val="FFFFFF"/>
          </a:solidFill>
        </p:spPr>
        <p:txBody>
          <a:bodyPr wrap="square" tIns="0" bIns="0" rtlCol="0">
            <a:spAutoFit/>
          </a:bodyPr>
          <a:lstStyle/>
          <a:p>
            <a:r>
              <a:rPr lang="en-US" sz="1600" dirty="0"/>
              <a:t>2</a:t>
            </a:r>
            <a:r>
              <a:rPr lang="en-US" sz="1600" dirty="0" smtClean="0"/>
              <a:t>.0</a:t>
            </a:r>
            <a:endParaRPr 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7591752" y="1653421"/>
            <a:ext cx="586433" cy="246221"/>
          </a:xfrm>
          <a:prstGeom prst="rect">
            <a:avLst/>
          </a:prstGeom>
          <a:solidFill>
            <a:srgbClr val="FFFFFF"/>
          </a:solidFill>
        </p:spPr>
        <p:txBody>
          <a:bodyPr wrap="square" tIns="0" bIns="0" rtlCol="0">
            <a:spAutoFit/>
          </a:bodyPr>
          <a:lstStyle/>
          <a:p>
            <a:r>
              <a:rPr lang="en-US" sz="1600" dirty="0" smtClean="0"/>
              <a:t>2.5</a:t>
            </a:r>
            <a:endParaRPr lang="en-US" sz="1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E2BA3-14F4-514F-BC32-D5C3E407EE21}" type="slidenum">
              <a:rPr lang="en-US" smtClean="0"/>
              <a:t>11</a:t>
            </a:fld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30004" y="6470472"/>
            <a:ext cx="1920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Image Credit: Phil </a:t>
            </a:r>
            <a:r>
              <a:rPr lang="en-US" sz="1200" dirty="0" err="1" smtClean="0">
                <a:solidFill>
                  <a:schemeClr val="bg1">
                    <a:lumMod val="50000"/>
                  </a:schemeClr>
                </a:solidFill>
              </a:rPr>
              <a:t>Muirhead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12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8" descr="edi00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0"/>
          <a:stretch/>
        </p:blipFill>
        <p:spPr bwMode="auto">
          <a:xfrm>
            <a:off x="0" y="548640"/>
            <a:ext cx="9144000" cy="630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87600" y="0"/>
            <a:ext cx="434848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One Pixel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4218652" y="1071304"/>
            <a:ext cx="1133416" cy="3815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Flux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60400" y="6004560"/>
            <a:ext cx="8270240" cy="85344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60400" y="5991384"/>
            <a:ext cx="13106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5499.91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98700" y="5991384"/>
            <a:ext cx="13106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5499.95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937000" y="5991384"/>
            <a:ext cx="13106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5500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575300" y="5991384"/>
            <a:ext cx="13106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5500.05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213600" y="5991384"/>
            <a:ext cx="13106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5500.09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458720" y="6259116"/>
            <a:ext cx="4348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Wavelength [</a:t>
            </a:r>
            <a:r>
              <a:rPr lang="en-US" sz="2400" b="1" dirty="0" err="1" smtClean="0"/>
              <a:t>Å</a:t>
            </a:r>
            <a:r>
              <a:rPr lang="en-US" sz="2400" b="1" dirty="0" smtClean="0"/>
              <a:t>]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-897890" y="3261916"/>
            <a:ext cx="3116580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Relative Flux</a:t>
            </a:r>
            <a:endParaRPr lang="en-US" sz="2400" b="1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4238972" y="1092815"/>
            <a:ext cx="113341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Flux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5665326" y="1862852"/>
            <a:ext cx="2141508" cy="246221"/>
          </a:xfrm>
          <a:prstGeom prst="rect">
            <a:avLst/>
          </a:prstGeom>
          <a:solidFill>
            <a:srgbClr val="FFFFFF"/>
          </a:solidFill>
        </p:spPr>
        <p:txBody>
          <a:bodyPr wrap="square" tIns="0" bIns="0" rtlCol="0">
            <a:spAutoFit/>
          </a:bodyPr>
          <a:lstStyle/>
          <a:p>
            <a:r>
              <a:rPr lang="en-US" sz="1600" dirty="0" smtClean="0"/>
              <a:t>Delay Change [</a:t>
            </a:r>
            <a:r>
              <a:rPr lang="en-US" sz="1600" dirty="0" err="1" smtClean="0"/>
              <a:t>μm</a:t>
            </a:r>
            <a:r>
              <a:rPr lang="en-US" sz="1600" dirty="0" smtClean="0"/>
              <a:t>]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4883303" y="1653421"/>
            <a:ext cx="586433" cy="246221"/>
          </a:xfrm>
          <a:prstGeom prst="rect">
            <a:avLst/>
          </a:prstGeom>
          <a:solidFill>
            <a:srgbClr val="FFFFFF"/>
          </a:solidFill>
        </p:spPr>
        <p:txBody>
          <a:bodyPr wrap="square" tIns="0" bIns="0" rtlCol="0">
            <a:spAutoFit/>
          </a:bodyPr>
          <a:lstStyle/>
          <a:p>
            <a:r>
              <a:rPr lang="en-US" sz="1600" dirty="0" smtClean="0"/>
              <a:t>0.0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5424993" y="1653421"/>
            <a:ext cx="586433" cy="246221"/>
          </a:xfrm>
          <a:prstGeom prst="rect">
            <a:avLst/>
          </a:prstGeom>
          <a:solidFill>
            <a:srgbClr val="FFFFFF"/>
          </a:solidFill>
        </p:spPr>
        <p:txBody>
          <a:bodyPr wrap="square" tIns="0" bIns="0" rtlCol="0">
            <a:spAutoFit/>
          </a:bodyPr>
          <a:lstStyle/>
          <a:p>
            <a:r>
              <a:rPr lang="en-US" sz="1600" dirty="0" smtClean="0"/>
              <a:t>0.5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5966683" y="1653421"/>
            <a:ext cx="586433" cy="246221"/>
          </a:xfrm>
          <a:prstGeom prst="rect">
            <a:avLst/>
          </a:prstGeom>
          <a:solidFill>
            <a:srgbClr val="FFFFFF"/>
          </a:solidFill>
        </p:spPr>
        <p:txBody>
          <a:bodyPr wrap="square" tIns="0" bIns="0" rtlCol="0">
            <a:spAutoFit/>
          </a:bodyPr>
          <a:lstStyle/>
          <a:p>
            <a:r>
              <a:rPr lang="en-US" sz="1600" dirty="0"/>
              <a:t>1</a:t>
            </a:r>
            <a:r>
              <a:rPr lang="en-US" sz="1600" dirty="0" smtClean="0"/>
              <a:t>.0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6508373" y="1653421"/>
            <a:ext cx="586433" cy="246221"/>
          </a:xfrm>
          <a:prstGeom prst="rect">
            <a:avLst/>
          </a:prstGeom>
          <a:solidFill>
            <a:srgbClr val="FFFFFF"/>
          </a:solidFill>
        </p:spPr>
        <p:txBody>
          <a:bodyPr wrap="square" tIns="0" bIns="0" rtlCol="0">
            <a:spAutoFit/>
          </a:bodyPr>
          <a:lstStyle/>
          <a:p>
            <a:r>
              <a:rPr lang="en-US" sz="1600" dirty="0" smtClean="0"/>
              <a:t>1.5</a:t>
            </a:r>
            <a:endParaRPr 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7050063" y="1653421"/>
            <a:ext cx="586433" cy="246221"/>
          </a:xfrm>
          <a:prstGeom prst="rect">
            <a:avLst/>
          </a:prstGeom>
          <a:solidFill>
            <a:srgbClr val="FFFFFF"/>
          </a:solidFill>
        </p:spPr>
        <p:txBody>
          <a:bodyPr wrap="square" tIns="0" bIns="0" rtlCol="0">
            <a:spAutoFit/>
          </a:bodyPr>
          <a:lstStyle/>
          <a:p>
            <a:r>
              <a:rPr lang="en-US" sz="1600" dirty="0"/>
              <a:t>2</a:t>
            </a:r>
            <a:r>
              <a:rPr lang="en-US" sz="1600" dirty="0" smtClean="0"/>
              <a:t>.0</a:t>
            </a:r>
            <a:endParaRPr 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7591752" y="1653421"/>
            <a:ext cx="586433" cy="246221"/>
          </a:xfrm>
          <a:prstGeom prst="rect">
            <a:avLst/>
          </a:prstGeom>
          <a:solidFill>
            <a:srgbClr val="FFFFFF"/>
          </a:solidFill>
        </p:spPr>
        <p:txBody>
          <a:bodyPr wrap="square" tIns="0" bIns="0" rtlCol="0">
            <a:spAutoFit/>
          </a:bodyPr>
          <a:lstStyle/>
          <a:p>
            <a:r>
              <a:rPr lang="en-US" sz="1600" dirty="0" smtClean="0"/>
              <a:t>2.5</a:t>
            </a:r>
            <a:endParaRPr lang="en-US" sz="1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E2BA3-14F4-514F-BC32-D5C3E407EE21}" type="slidenum">
              <a:rPr lang="en-US" smtClean="0"/>
              <a:t>12</a:t>
            </a:fld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30004" y="6470472"/>
            <a:ext cx="1920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Image Credit: Phil </a:t>
            </a:r>
            <a:r>
              <a:rPr lang="en-US" sz="1200" dirty="0" err="1" smtClean="0">
                <a:solidFill>
                  <a:schemeClr val="bg1">
                    <a:lumMod val="50000"/>
                  </a:schemeClr>
                </a:solidFill>
              </a:rPr>
              <a:t>Muirhead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98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8" descr="edi00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48"/>
          <a:stretch/>
        </p:blipFill>
        <p:spPr bwMode="auto">
          <a:xfrm>
            <a:off x="0" y="558800"/>
            <a:ext cx="9144000" cy="629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87600" y="0"/>
            <a:ext cx="434848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One Pixel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4218652" y="1071304"/>
            <a:ext cx="1133416" cy="3815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Flux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60400" y="6004560"/>
            <a:ext cx="8270240" cy="85344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60400" y="5991384"/>
            <a:ext cx="13106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5499.91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98700" y="5991384"/>
            <a:ext cx="13106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5499.95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937000" y="5991384"/>
            <a:ext cx="13106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5500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575300" y="5991384"/>
            <a:ext cx="13106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5500.05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213600" y="5991384"/>
            <a:ext cx="13106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5500.09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458720" y="6259116"/>
            <a:ext cx="4348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Wavelength [</a:t>
            </a:r>
            <a:r>
              <a:rPr lang="en-US" sz="2400" b="1" dirty="0" err="1" smtClean="0"/>
              <a:t>Å</a:t>
            </a:r>
            <a:r>
              <a:rPr lang="en-US" sz="2400" b="1" dirty="0" smtClean="0"/>
              <a:t>]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-897890" y="3261916"/>
            <a:ext cx="3116580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Relative Flux</a:t>
            </a:r>
            <a:endParaRPr lang="en-US" sz="2400" b="1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4238972" y="1092815"/>
            <a:ext cx="113341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Flux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5665326" y="1862852"/>
            <a:ext cx="2141508" cy="246221"/>
          </a:xfrm>
          <a:prstGeom prst="rect">
            <a:avLst/>
          </a:prstGeom>
          <a:solidFill>
            <a:srgbClr val="FFFFFF"/>
          </a:solidFill>
        </p:spPr>
        <p:txBody>
          <a:bodyPr wrap="square" tIns="0" bIns="0" rtlCol="0">
            <a:spAutoFit/>
          </a:bodyPr>
          <a:lstStyle/>
          <a:p>
            <a:r>
              <a:rPr lang="en-US" sz="1600" dirty="0" smtClean="0"/>
              <a:t>Delay Change [</a:t>
            </a:r>
            <a:r>
              <a:rPr lang="en-US" sz="1600" dirty="0" err="1" smtClean="0"/>
              <a:t>μm</a:t>
            </a:r>
            <a:r>
              <a:rPr lang="en-US" sz="1600" dirty="0" smtClean="0"/>
              <a:t>]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4883303" y="1653421"/>
            <a:ext cx="586433" cy="246221"/>
          </a:xfrm>
          <a:prstGeom prst="rect">
            <a:avLst/>
          </a:prstGeom>
          <a:solidFill>
            <a:srgbClr val="FFFFFF"/>
          </a:solidFill>
        </p:spPr>
        <p:txBody>
          <a:bodyPr wrap="square" tIns="0" bIns="0" rtlCol="0">
            <a:spAutoFit/>
          </a:bodyPr>
          <a:lstStyle/>
          <a:p>
            <a:r>
              <a:rPr lang="en-US" sz="1600" dirty="0" smtClean="0"/>
              <a:t>0.0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5424993" y="1653421"/>
            <a:ext cx="586433" cy="246221"/>
          </a:xfrm>
          <a:prstGeom prst="rect">
            <a:avLst/>
          </a:prstGeom>
          <a:solidFill>
            <a:srgbClr val="FFFFFF"/>
          </a:solidFill>
        </p:spPr>
        <p:txBody>
          <a:bodyPr wrap="square" tIns="0" bIns="0" rtlCol="0">
            <a:spAutoFit/>
          </a:bodyPr>
          <a:lstStyle/>
          <a:p>
            <a:r>
              <a:rPr lang="en-US" sz="1600" dirty="0" smtClean="0"/>
              <a:t>0.5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5966683" y="1653421"/>
            <a:ext cx="586433" cy="246221"/>
          </a:xfrm>
          <a:prstGeom prst="rect">
            <a:avLst/>
          </a:prstGeom>
          <a:solidFill>
            <a:srgbClr val="FFFFFF"/>
          </a:solidFill>
        </p:spPr>
        <p:txBody>
          <a:bodyPr wrap="square" tIns="0" bIns="0" rtlCol="0">
            <a:spAutoFit/>
          </a:bodyPr>
          <a:lstStyle/>
          <a:p>
            <a:r>
              <a:rPr lang="en-US" sz="1600" dirty="0"/>
              <a:t>1</a:t>
            </a:r>
            <a:r>
              <a:rPr lang="en-US" sz="1600" dirty="0" smtClean="0"/>
              <a:t>.0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6508373" y="1653421"/>
            <a:ext cx="586433" cy="246221"/>
          </a:xfrm>
          <a:prstGeom prst="rect">
            <a:avLst/>
          </a:prstGeom>
          <a:solidFill>
            <a:srgbClr val="FFFFFF"/>
          </a:solidFill>
        </p:spPr>
        <p:txBody>
          <a:bodyPr wrap="square" tIns="0" bIns="0" rtlCol="0">
            <a:spAutoFit/>
          </a:bodyPr>
          <a:lstStyle/>
          <a:p>
            <a:r>
              <a:rPr lang="en-US" sz="1600" dirty="0" smtClean="0"/>
              <a:t>1.5</a:t>
            </a:r>
            <a:endParaRPr 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7050063" y="1653421"/>
            <a:ext cx="586433" cy="246221"/>
          </a:xfrm>
          <a:prstGeom prst="rect">
            <a:avLst/>
          </a:prstGeom>
          <a:solidFill>
            <a:srgbClr val="FFFFFF"/>
          </a:solidFill>
        </p:spPr>
        <p:txBody>
          <a:bodyPr wrap="square" tIns="0" bIns="0" rtlCol="0">
            <a:spAutoFit/>
          </a:bodyPr>
          <a:lstStyle/>
          <a:p>
            <a:r>
              <a:rPr lang="en-US" sz="1600" dirty="0"/>
              <a:t>2</a:t>
            </a:r>
            <a:r>
              <a:rPr lang="en-US" sz="1600" dirty="0" smtClean="0"/>
              <a:t>.0</a:t>
            </a:r>
            <a:endParaRPr 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7591752" y="1653421"/>
            <a:ext cx="586433" cy="246221"/>
          </a:xfrm>
          <a:prstGeom prst="rect">
            <a:avLst/>
          </a:prstGeom>
          <a:solidFill>
            <a:srgbClr val="FFFFFF"/>
          </a:solidFill>
        </p:spPr>
        <p:txBody>
          <a:bodyPr wrap="square" tIns="0" bIns="0" rtlCol="0">
            <a:spAutoFit/>
          </a:bodyPr>
          <a:lstStyle/>
          <a:p>
            <a:r>
              <a:rPr lang="en-US" sz="1600" dirty="0" smtClean="0"/>
              <a:t>2.5</a:t>
            </a:r>
            <a:endParaRPr lang="en-US" sz="1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E2BA3-14F4-514F-BC32-D5C3E407EE21}" type="slidenum">
              <a:rPr lang="en-US" smtClean="0"/>
              <a:t>13</a:t>
            </a:fld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30004" y="6470472"/>
            <a:ext cx="1920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Image Credit: Phil </a:t>
            </a:r>
            <a:r>
              <a:rPr lang="en-US" sz="1200" dirty="0" err="1" smtClean="0">
                <a:solidFill>
                  <a:schemeClr val="bg1">
                    <a:lumMod val="50000"/>
                  </a:schemeClr>
                </a:solidFill>
              </a:rPr>
              <a:t>Muirhead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04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8" descr="edi00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48"/>
          <a:stretch/>
        </p:blipFill>
        <p:spPr bwMode="auto">
          <a:xfrm>
            <a:off x="0" y="558800"/>
            <a:ext cx="9144000" cy="629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87600" y="0"/>
            <a:ext cx="434848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One Pixel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4218652" y="1071304"/>
            <a:ext cx="1133416" cy="3815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Flux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60400" y="6004560"/>
            <a:ext cx="8270240" cy="85344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60400" y="5991384"/>
            <a:ext cx="13106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5499.91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98700" y="5991384"/>
            <a:ext cx="13106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5499.95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937000" y="5991384"/>
            <a:ext cx="13106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5500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575300" y="5991384"/>
            <a:ext cx="13106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5500.05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213600" y="5991384"/>
            <a:ext cx="13106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5500.09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458720" y="6259116"/>
            <a:ext cx="4348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Wavelength [</a:t>
            </a:r>
            <a:r>
              <a:rPr lang="en-US" sz="2400" b="1" dirty="0" err="1" smtClean="0"/>
              <a:t>Å</a:t>
            </a:r>
            <a:r>
              <a:rPr lang="en-US" sz="2400" b="1" dirty="0" smtClean="0"/>
              <a:t>]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-897890" y="3261916"/>
            <a:ext cx="3116580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Relative Flux</a:t>
            </a:r>
            <a:endParaRPr lang="en-US" sz="2400" b="1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4238972" y="1092815"/>
            <a:ext cx="113341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Flux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5665326" y="1862852"/>
            <a:ext cx="2141508" cy="246221"/>
          </a:xfrm>
          <a:prstGeom prst="rect">
            <a:avLst/>
          </a:prstGeom>
          <a:solidFill>
            <a:srgbClr val="FFFFFF"/>
          </a:solidFill>
        </p:spPr>
        <p:txBody>
          <a:bodyPr wrap="square" tIns="0" bIns="0" rtlCol="0">
            <a:spAutoFit/>
          </a:bodyPr>
          <a:lstStyle/>
          <a:p>
            <a:r>
              <a:rPr lang="en-US" sz="1600" dirty="0" smtClean="0"/>
              <a:t>Delay Change [</a:t>
            </a:r>
            <a:r>
              <a:rPr lang="en-US" sz="1600" dirty="0" err="1" smtClean="0"/>
              <a:t>μm</a:t>
            </a:r>
            <a:r>
              <a:rPr lang="en-US" sz="1600" dirty="0" smtClean="0"/>
              <a:t>]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4883303" y="1653421"/>
            <a:ext cx="586433" cy="246221"/>
          </a:xfrm>
          <a:prstGeom prst="rect">
            <a:avLst/>
          </a:prstGeom>
          <a:solidFill>
            <a:srgbClr val="FFFFFF"/>
          </a:solidFill>
        </p:spPr>
        <p:txBody>
          <a:bodyPr wrap="square" tIns="0" bIns="0" rtlCol="0">
            <a:spAutoFit/>
          </a:bodyPr>
          <a:lstStyle/>
          <a:p>
            <a:r>
              <a:rPr lang="en-US" sz="1600" dirty="0" smtClean="0"/>
              <a:t>0.0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5424993" y="1653421"/>
            <a:ext cx="586433" cy="246221"/>
          </a:xfrm>
          <a:prstGeom prst="rect">
            <a:avLst/>
          </a:prstGeom>
          <a:solidFill>
            <a:srgbClr val="FFFFFF"/>
          </a:solidFill>
        </p:spPr>
        <p:txBody>
          <a:bodyPr wrap="square" tIns="0" bIns="0" rtlCol="0">
            <a:spAutoFit/>
          </a:bodyPr>
          <a:lstStyle/>
          <a:p>
            <a:r>
              <a:rPr lang="en-US" sz="1600" dirty="0" smtClean="0"/>
              <a:t>0.5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5966683" y="1653421"/>
            <a:ext cx="586433" cy="246221"/>
          </a:xfrm>
          <a:prstGeom prst="rect">
            <a:avLst/>
          </a:prstGeom>
          <a:solidFill>
            <a:srgbClr val="FFFFFF"/>
          </a:solidFill>
        </p:spPr>
        <p:txBody>
          <a:bodyPr wrap="square" tIns="0" bIns="0" rtlCol="0">
            <a:spAutoFit/>
          </a:bodyPr>
          <a:lstStyle/>
          <a:p>
            <a:r>
              <a:rPr lang="en-US" sz="1600" dirty="0"/>
              <a:t>1</a:t>
            </a:r>
            <a:r>
              <a:rPr lang="en-US" sz="1600" dirty="0" smtClean="0"/>
              <a:t>.0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6508373" y="1653421"/>
            <a:ext cx="586433" cy="246221"/>
          </a:xfrm>
          <a:prstGeom prst="rect">
            <a:avLst/>
          </a:prstGeom>
          <a:solidFill>
            <a:srgbClr val="FFFFFF"/>
          </a:solidFill>
        </p:spPr>
        <p:txBody>
          <a:bodyPr wrap="square" tIns="0" bIns="0" rtlCol="0">
            <a:spAutoFit/>
          </a:bodyPr>
          <a:lstStyle/>
          <a:p>
            <a:r>
              <a:rPr lang="en-US" sz="1600" dirty="0" smtClean="0"/>
              <a:t>1.5</a:t>
            </a:r>
            <a:endParaRPr 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7050063" y="1653421"/>
            <a:ext cx="586433" cy="246221"/>
          </a:xfrm>
          <a:prstGeom prst="rect">
            <a:avLst/>
          </a:prstGeom>
          <a:solidFill>
            <a:srgbClr val="FFFFFF"/>
          </a:solidFill>
        </p:spPr>
        <p:txBody>
          <a:bodyPr wrap="square" tIns="0" bIns="0" rtlCol="0">
            <a:spAutoFit/>
          </a:bodyPr>
          <a:lstStyle/>
          <a:p>
            <a:r>
              <a:rPr lang="en-US" sz="1600" dirty="0"/>
              <a:t>2</a:t>
            </a:r>
            <a:r>
              <a:rPr lang="en-US" sz="1600" dirty="0" smtClean="0"/>
              <a:t>.0</a:t>
            </a:r>
            <a:endParaRPr 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7591752" y="1653421"/>
            <a:ext cx="586433" cy="246221"/>
          </a:xfrm>
          <a:prstGeom prst="rect">
            <a:avLst/>
          </a:prstGeom>
          <a:solidFill>
            <a:srgbClr val="FFFFFF"/>
          </a:solidFill>
        </p:spPr>
        <p:txBody>
          <a:bodyPr wrap="square" tIns="0" bIns="0" rtlCol="0">
            <a:spAutoFit/>
          </a:bodyPr>
          <a:lstStyle/>
          <a:p>
            <a:r>
              <a:rPr lang="en-US" sz="1600" dirty="0" smtClean="0"/>
              <a:t>2.5</a:t>
            </a:r>
            <a:endParaRPr lang="en-US" sz="1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E2BA3-14F4-514F-BC32-D5C3E407EE21}" type="slidenum">
              <a:rPr lang="en-US" smtClean="0"/>
              <a:t>14</a:t>
            </a:fld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30004" y="6470472"/>
            <a:ext cx="1920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Image Credit: Phil </a:t>
            </a:r>
            <a:r>
              <a:rPr lang="en-US" sz="1200" dirty="0" err="1" smtClean="0">
                <a:solidFill>
                  <a:schemeClr val="bg1">
                    <a:lumMod val="50000"/>
                  </a:schemeClr>
                </a:solidFill>
              </a:rPr>
              <a:t>Muirhead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53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8" descr="edi00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48"/>
          <a:stretch/>
        </p:blipFill>
        <p:spPr bwMode="auto">
          <a:xfrm>
            <a:off x="0" y="558800"/>
            <a:ext cx="9144000" cy="629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87600" y="0"/>
            <a:ext cx="434848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One Pixel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4218652" y="1071304"/>
            <a:ext cx="1133416" cy="3815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Flux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60400" y="6004560"/>
            <a:ext cx="8270240" cy="85344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60400" y="5991384"/>
            <a:ext cx="13106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5499.91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98700" y="5991384"/>
            <a:ext cx="13106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5499.95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937000" y="5991384"/>
            <a:ext cx="13106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5500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575300" y="5991384"/>
            <a:ext cx="13106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5500.05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213600" y="5991384"/>
            <a:ext cx="13106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5500.09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458720" y="6259116"/>
            <a:ext cx="4348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Wavelength [</a:t>
            </a:r>
            <a:r>
              <a:rPr lang="en-US" sz="2400" b="1" dirty="0" err="1" smtClean="0"/>
              <a:t>Å</a:t>
            </a:r>
            <a:r>
              <a:rPr lang="en-US" sz="2400" b="1" dirty="0" smtClean="0"/>
              <a:t>]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-897890" y="3261916"/>
            <a:ext cx="3116580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Relative Flux</a:t>
            </a:r>
            <a:endParaRPr lang="en-US" sz="2400" b="1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4238972" y="1092815"/>
            <a:ext cx="113341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Flux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5665326" y="1862852"/>
            <a:ext cx="2141508" cy="246221"/>
          </a:xfrm>
          <a:prstGeom prst="rect">
            <a:avLst/>
          </a:prstGeom>
          <a:solidFill>
            <a:srgbClr val="FFFFFF"/>
          </a:solidFill>
        </p:spPr>
        <p:txBody>
          <a:bodyPr wrap="square" tIns="0" bIns="0" rtlCol="0">
            <a:spAutoFit/>
          </a:bodyPr>
          <a:lstStyle/>
          <a:p>
            <a:r>
              <a:rPr lang="en-US" sz="1600" dirty="0" smtClean="0"/>
              <a:t>Delay Change [</a:t>
            </a:r>
            <a:r>
              <a:rPr lang="en-US" sz="1600" dirty="0" err="1" smtClean="0"/>
              <a:t>μm</a:t>
            </a:r>
            <a:r>
              <a:rPr lang="en-US" sz="1600" dirty="0" smtClean="0"/>
              <a:t>]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4883303" y="1653421"/>
            <a:ext cx="586433" cy="246221"/>
          </a:xfrm>
          <a:prstGeom prst="rect">
            <a:avLst/>
          </a:prstGeom>
          <a:solidFill>
            <a:srgbClr val="FFFFFF"/>
          </a:solidFill>
        </p:spPr>
        <p:txBody>
          <a:bodyPr wrap="square" tIns="0" bIns="0" rtlCol="0">
            <a:spAutoFit/>
          </a:bodyPr>
          <a:lstStyle/>
          <a:p>
            <a:r>
              <a:rPr lang="en-US" sz="1600" dirty="0" smtClean="0"/>
              <a:t>0.0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5424993" y="1653421"/>
            <a:ext cx="586433" cy="246221"/>
          </a:xfrm>
          <a:prstGeom prst="rect">
            <a:avLst/>
          </a:prstGeom>
          <a:solidFill>
            <a:srgbClr val="FFFFFF"/>
          </a:solidFill>
        </p:spPr>
        <p:txBody>
          <a:bodyPr wrap="square" tIns="0" bIns="0" rtlCol="0">
            <a:spAutoFit/>
          </a:bodyPr>
          <a:lstStyle/>
          <a:p>
            <a:r>
              <a:rPr lang="en-US" sz="1600" dirty="0" smtClean="0"/>
              <a:t>0.5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5966683" y="1653421"/>
            <a:ext cx="586433" cy="246221"/>
          </a:xfrm>
          <a:prstGeom prst="rect">
            <a:avLst/>
          </a:prstGeom>
          <a:solidFill>
            <a:srgbClr val="FFFFFF"/>
          </a:solidFill>
        </p:spPr>
        <p:txBody>
          <a:bodyPr wrap="square" tIns="0" bIns="0" rtlCol="0">
            <a:spAutoFit/>
          </a:bodyPr>
          <a:lstStyle/>
          <a:p>
            <a:r>
              <a:rPr lang="en-US" sz="1600" dirty="0"/>
              <a:t>1</a:t>
            </a:r>
            <a:r>
              <a:rPr lang="en-US" sz="1600" dirty="0" smtClean="0"/>
              <a:t>.0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6508373" y="1653421"/>
            <a:ext cx="586433" cy="246221"/>
          </a:xfrm>
          <a:prstGeom prst="rect">
            <a:avLst/>
          </a:prstGeom>
          <a:solidFill>
            <a:srgbClr val="FFFFFF"/>
          </a:solidFill>
        </p:spPr>
        <p:txBody>
          <a:bodyPr wrap="square" tIns="0" bIns="0" rtlCol="0">
            <a:spAutoFit/>
          </a:bodyPr>
          <a:lstStyle/>
          <a:p>
            <a:r>
              <a:rPr lang="en-US" sz="1600" dirty="0" smtClean="0"/>
              <a:t>1.5</a:t>
            </a:r>
            <a:endParaRPr 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7050063" y="1653421"/>
            <a:ext cx="586433" cy="246221"/>
          </a:xfrm>
          <a:prstGeom prst="rect">
            <a:avLst/>
          </a:prstGeom>
          <a:solidFill>
            <a:srgbClr val="FFFFFF"/>
          </a:solidFill>
        </p:spPr>
        <p:txBody>
          <a:bodyPr wrap="square" tIns="0" bIns="0" rtlCol="0">
            <a:spAutoFit/>
          </a:bodyPr>
          <a:lstStyle/>
          <a:p>
            <a:r>
              <a:rPr lang="en-US" sz="1600" dirty="0"/>
              <a:t>2</a:t>
            </a:r>
            <a:r>
              <a:rPr lang="en-US" sz="1600" dirty="0" smtClean="0"/>
              <a:t>.0</a:t>
            </a:r>
            <a:endParaRPr 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7591752" y="1653421"/>
            <a:ext cx="586433" cy="246221"/>
          </a:xfrm>
          <a:prstGeom prst="rect">
            <a:avLst/>
          </a:prstGeom>
          <a:solidFill>
            <a:srgbClr val="FFFFFF"/>
          </a:solidFill>
        </p:spPr>
        <p:txBody>
          <a:bodyPr wrap="square" tIns="0" bIns="0" rtlCol="0">
            <a:spAutoFit/>
          </a:bodyPr>
          <a:lstStyle/>
          <a:p>
            <a:r>
              <a:rPr lang="en-US" sz="1600" dirty="0" smtClean="0"/>
              <a:t>2.5</a:t>
            </a:r>
            <a:endParaRPr lang="en-US" sz="1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E2BA3-14F4-514F-BC32-D5C3E407EE21}" type="slidenum">
              <a:rPr lang="en-US" smtClean="0"/>
              <a:t>15</a:t>
            </a:fld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30004" y="6470472"/>
            <a:ext cx="1920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Image Credit: Phil </a:t>
            </a:r>
            <a:r>
              <a:rPr lang="en-US" sz="1200" dirty="0" err="1" smtClean="0">
                <a:solidFill>
                  <a:schemeClr val="bg1">
                    <a:lumMod val="50000"/>
                  </a:schemeClr>
                </a:solidFill>
              </a:rPr>
              <a:t>Muirhead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09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8" descr="edi00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96"/>
          <a:stretch/>
        </p:blipFill>
        <p:spPr bwMode="auto">
          <a:xfrm>
            <a:off x="0" y="568960"/>
            <a:ext cx="9144000" cy="6289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87600" y="0"/>
            <a:ext cx="434848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One Pixel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4218652" y="1071304"/>
            <a:ext cx="1133416" cy="3815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Flux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60400" y="6004560"/>
            <a:ext cx="8270240" cy="85344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60400" y="5991384"/>
            <a:ext cx="13106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5499.91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98700" y="5991384"/>
            <a:ext cx="13106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5499.95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937000" y="5991384"/>
            <a:ext cx="13106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5500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575300" y="5991384"/>
            <a:ext cx="13106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5500.05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213600" y="5991384"/>
            <a:ext cx="13106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5500.09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458720" y="6259116"/>
            <a:ext cx="4348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Wavelength [</a:t>
            </a:r>
            <a:r>
              <a:rPr lang="en-US" sz="2400" b="1" dirty="0" err="1" smtClean="0"/>
              <a:t>Å</a:t>
            </a:r>
            <a:r>
              <a:rPr lang="en-US" sz="2400" b="1" dirty="0" smtClean="0"/>
              <a:t>]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-897890" y="3261916"/>
            <a:ext cx="3116580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Relative Flux</a:t>
            </a:r>
            <a:endParaRPr lang="en-US" sz="2400" b="1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4238972" y="1092815"/>
            <a:ext cx="113341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Flux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5665326" y="1862852"/>
            <a:ext cx="2141508" cy="246221"/>
          </a:xfrm>
          <a:prstGeom prst="rect">
            <a:avLst/>
          </a:prstGeom>
          <a:solidFill>
            <a:srgbClr val="FFFFFF"/>
          </a:solidFill>
        </p:spPr>
        <p:txBody>
          <a:bodyPr wrap="square" tIns="0" bIns="0" rtlCol="0">
            <a:spAutoFit/>
          </a:bodyPr>
          <a:lstStyle/>
          <a:p>
            <a:r>
              <a:rPr lang="en-US" sz="1600" dirty="0" smtClean="0"/>
              <a:t>Delay Change [</a:t>
            </a:r>
            <a:r>
              <a:rPr lang="en-US" sz="1600" dirty="0" err="1" smtClean="0"/>
              <a:t>μm</a:t>
            </a:r>
            <a:r>
              <a:rPr lang="en-US" sz="1600" dirty="0" smtClean="0"/>
              <a:t>]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4883303" y="1653421"/>
            <a:ext cx="586433" cy="246221"/>
          </a:xfrm>
          <a:prstGeom prst="rect">
            <a:avLst/>
          </a:prstGeom>
          <a:solidFill>
            <a:srgbClr val="FFFFFF"/>
          </a:solidFill>
        </p:spPr>
        <p:txBody>
          <a:bodyPr wrap="square" tIns="0" bIns="0" rtlCol="0">
            <a:spAutoFit/>
          </a:bodyPr>
          <a:lstStyle/>
          <a:p>
            <a:r>
              <a:rPr lang="en-US" sz="1600" dirty="0" smtClean="0"/>
              <a:t>0.0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5424993" y="1653421"/>
            <a:ext cx="586433" cy="246221"/>
          </a:xfrm>
          <a:prstGeom prst="rect">
            <a:avLst/>
          </a:prstGeom>
          <a:solidFill>
            <a:srgbClr val="FFFFFF"/>
          </a:solidFill>
        </p:spPr>
        <p:txBody>
          <a:bodyPr wrap="square" tIns="0" bIns="0" rtlCol="0">
            <a:spAutoFit/>
          </a:bodyPr>
          <a:lstStyle/>
          <a:p>
            <a:r>
              <a:rPr lang="en-US" sz="1600" dirty="0" smtClean="0"/>
              <a:t>0.5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5966683" y="1653421"/>
            <a:ext cx="586433" cy="246221"/>
          </a:xfrm>
          <a:prstGeom prst="rect">
            <a:avLst/>
          </a:prstGeom>
          <a:solidFill>
            <a:srgbClr val="FFFFFF"/>
          </a:solidFill>
        </p:spPr>
        <p:txBody>
          <a:bodyPr wrap="square" tIns="0" bIns="0" rtlCol="0">
            <a:spAutoFit/>
          </a:bodyPr>
          <a:lstStyle/>
          <a:p>
            <a:r>
              <a:rPr lang="en-US" sz="1600" dirty="0"/>
              <a:t>1</a:t>
            </a:r>
            <a:r>
              <a:rPr lang="en-US" sz="1600" dirty="0" smtClean="0"/>
              <a:t>.0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6508373" y="1653421"/>
            <a:ext cx="586433" cy="246221"/>
          </a:xfrm>
          <a:prstGeom prst="rect">
            <a:avLst/>
          </a:prstGeom>
          <a:solidFill>
            <a:srgbClr val="FFFFFF"/>
          </a:solidFill>
        </p:spPr>
        <p:txBody>
          <a:bodyPr wrap="square" tIns="0" bIns="0" rtlCol="0">
            <a:spAutoFit/>
          </a:bodyPr>
          <a:lstStyle/>
          <a:p>
            <a:r>
              <a:rPr lang="en-US" sz="1600" dirty="0" smtClean="0"/>
              <a:t>1.5</a:t>
            </a:r>
            <a:endParaRPr 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7050063" y="1653421"/>
            <a:ext cx="586433" cy="246221"/>
          </a:xfrm>
          <a:prstGeom prst="rect">
            <a:avLst/>
          </a:prstGeom>
          <a:solidFill>
            <a:srgbClr val="FFFFFF"/>
          </a:solidFill>
        </p:spPr>
        <p:txBody>
          <a:bodyPr wrap="square" tIns="0" bIns="0" rtlCol="0">
            <a:spAutoFit/>
          </a:bodyPr>
          <a:lstStyle/>
          <a:p>
            <a:r>
              <a:rPr lang="en-US" sz="1600" dirty="0"/>
              <a:t>2</a:t>
            </a:r>
            <a:r>
              <a:rPr lang="en-US" sz="1600" dirty="0" smtClean="0"/>
              <a:t>.0</a:t>
            </a:r>
            <a:endParaRPr 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7591752" y="1653421"/>
            <a:ext cx="586433" cy="246221"/>
          </a:xfrm>
          <a:prstGeom prst="rect">
            <a:avLst/>
          </a:prstGeom>
          <a:solidFill>
            <a:srgbClr val="FFFFFF"/>
          </a:solidFill>
        </p:spPr>
        <p:txBody>
          <a:bodyPr wrap="square" tIns="0" bIns="0" rtlCol="0">
            <a:spAutoFit/>
          </a:bodyPr>
          <a:lstStyle/>
          <a:p>
            <a:r>
              <a:rPr lang="en-US" sz="1600" dirty="0" smtClean="0"/>
              <a:t>2.5</a:t>
            </a:r>
            <a:endParaRPr lang="en-US" sz="1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E2BA3-14F4-514F-BC32-D5C3E407EE21}" type="slidenum">
              <a:rPr lang="en-US" smtClean="0"/>
              <a:t>16</a:t>
            </a:fld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30004" y="6470472"/>
            <a:ext cx="1920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Image Credit: Phil </a:t>
            </a:r>
            <a:r>
              <a:rPr lang="en-US" sz="1200" dirty="0" err="1" smtClean="0">
                <a:solidFill>
                  <a:schemeClr val="bg1">
                    <a:lumMod val="50000"/>
                  </a:schemeClr>
                </a:solidFill>
              </a:rPr>
              <a:t>Muirhead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02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8" descr="edi00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51"/>
          <a:stretch/>
        </p:blipFill>
        <p:spPr bwMode="auto">
          <a:xfrm>
            <a:off x="0" y="538480"/>
            <a:ext cx="9144000" cy="6319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87600" y="0"/>
            <a:ext cx="434848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One Pixel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4218652" y="1071304"/>
            <a:ext cx="1133416" cy="3815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Flux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60400" y="6004560"/>
            <a:ext cx="8270240" cy="85344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60400" y="5991384"/>
            <a:ext cx="13106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5499.91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98700" y="5991384"/>
            <a:ext cx="13106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5499.95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937000" y="5991384"/>
            <a:ext cx="13106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5500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575300" y="5991384"/>
            <a:ext cx="13106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5500.05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213600" y="5991384"/>
            <a:ext cx="13106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5500.09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458720" y="6259116"/>
            <a:ext cx="4348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Wavelength [</a:t>
            </a:r>
            <a:r>
              <a:rPr lang="en-US" sz="2400" b="1" dirty="0" err="1" smtClean="0"/>
              <a:t>Å</a:t>
            </a:r>
            <a:r>
              <a:rPr lang="en-US" sz="2400" b="1" dirty="0" smtClean="0"/>
              <a:t>]</a:t>
            </a:r>
            <a:endParaRPr lang="en-US" sz="2400" b="1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-897890" y="3261916"/>
            <a:ext cx="3116580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Relative Flux</a:t>
            </a:r>
            <a:endParaRPr lang="en-US" sz="2400" b="1" dirty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4238972" y="1092815"/>
            <a:ext cx="113341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Flux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5665326" y="1862852"/>
            <a:ext cx="2141508" cy="246221"/>
          </a:xfrm>
          <a:prstGeom prst="rect">
            <a:avLst/>
          </a:prstGeom>
          <a:solidFill>
            <a:srgbClr val="FFFFFF"/>
          </a:solidFill>
        </p:spPr>
        <p:txBody>
          <a:bodyPr wrap="square" tIns="0" bIns="0" rtlCol="0">
            <a:spAutoFit/>
          </a:bodyPr>
          <a:lstStyle/>
          <a:p>
            <a:r>
              <a:rPr lang="en-US" sz="1600" dirty="0" smtClean="0"/>
              <a:t>Delay Change [</a:t>
            </a:r>
            <a:r>
              <a:rPr lang="en-US" sz="1600" dirty="0" err="1" smtClean="0"/>
              <a:t>μm</a:t>
            </a:r>
            <a:r>
              <a:rPr lang="en-US" sz="1600" dirty="0" smtClean="0"/>
              <a:t>]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4883303" y="1653421"/>
            <a:ext cx="586433" cy="246221"/>
          </a:xfrm>
          <a:prstGeom prst="rect">
            <a:avLst/>
          </a:prstGeom>
          <a:solidFill>
            <a:srgbClr val="FFFFFF"/>
          </a:solidFill>
        </p:spPr>
        <p:txBody>
          <a:bodyPr wrap="square" tIns="0" bIns="0" rtlCol="0">
            <a:spAutoFit/>
          </a:bodyPr>
          <a:lstStyle/>
          <a:p>
            <a:r>
              <a:rPr lang="en-US" sz="1600" dirty="0" smtClean="0"/>
              <a:t>0.0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5424993" y="1653421"/>
            <a:ext cx="586433" cy="246221"/>
          </a:xfrm>
          <a:prstGeom prst="rect">
            <a:avLst/>
          </a:prstGeom>
          <a:solidFill>
            <a:srgbClr val="FFFFFF"/>
          </a:solidFill>
        </p:spPr>
        <p:txBody>
          <a:bodyPr wrap="square" tIns="0" bIns="0" rtlCol="0">
            <a:spAutoFit/>
          </a:bodyPr>
          <a:lstStyle/>
          <a:p>
            <a:r>
              <a:rPr lang="en-US" sz="1600" dirty="0" smtClean="0"/>
              <a:t>0.5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5966683" y="1653421"/>
            <a:ext cx="586433" cy="246221"/>
          </a:xfrm>
          <a:prstGeom prst="rect">
            <a:avLst/>
          </a:prstGeom>
          <a:solidFill>
            <a:srgbClr val="FFFFFF"/>
          </a:solidFill>
        </p:spPr>
        <p:txBody>
          <a:bodyPr wrap="square" tIns="0" bIns="0" rtlCol="0">
            <a:spAutoFit/>
          </a:bodyPr>
          <a:lstStyle/>
          <a:p>
            <a:r>
              <a:rPr lang="en-US" sz="1600" dirty="0"/>
              <a:t>1</a:t>
            </a:r>
            <a:r>
              <a:rPr lang="en-US" sz="1600" dirty="0" smtClean="0"/>
              <a:t>.0</a:t>
            </a:r>
            <a:endParaRPr 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6508373" y="1653421"/>
            <a:ext cx="586433" cy="246221"/>
          </a:xfrm>
          <a:prstGeom prst="rect">
            <a:avLst/>
          </a:prstGeom>
          <a:solidFill>
            <a:srgbClr val="FFFFFF"/>
          </a:solidFill>
        </p:spPr>
        <p:txBody>
          <a:bodyPr wrap="square" tIns="0" bIns="0" rtlCol="0">
            <a:spAutoFit/>
          </a:bodyPr>
          <a:lstStyle/>
          <a:p>
            <a:r>
              <a:rPr lang="en-US" sz="1600" dirty="0" smtClean="0"/>
              <a:t>1.5</a:t>
            </a:r>
            <a:endParaRPr 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7050063" y="1653421"/>
            <a:ext cx="586433" cy="246221"/>
          </a:xfrm>
          <a:prstGeom prst="rect">
            <a:avLst/>
          </a:prstGeom>
          <a:solidFill>
            <a:srgbClr val="FFFFFF"/>
          </a:solidFill>
        </p:spPr>
        <p:txBody>
          <a:bodyPr wrap="square" tIns="0" bIns="0" rtlCol="0">
            <a:spAutoFit/>
          </a:bodyPr>
          <a:lstStyle/>
          <a:p>
            <a:r>
              <a:rPr lang="en-US" sz="1600" dirty="0"/>
              <a:t>2</a:t>
            </a:r>
            <a:r>
              <a:rPr lang="en-US" sz="1600" dirty="0" smtClean="0"/>
              <a:t>.0</a:t>
            </a:r>
            <a:endParaRPr lang="en-US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7591752" y="1653421"/>
            <a:ext cx="586433" cy="246221"/>
          </a:xfrm>
          <a:prstGeom prst="rect">
            <a:avLst/>
          </a:prstGeom>
          <a:solidFill>
            <a:srgbClr val="FFFFFF"/>
          </a:solidFill>
        </p:spPr>
        <p:txBody>
          <a:bodyPr wrap="square" tIns="0" bIns="0" rtlCol="0">
            <a:spAutoFit/>
          </a:bodyPr>
          <a:lstStyle/>
          <a:p>
            <a:r>
              <a:rPr lang="en-US" sz="1600" dirty="0" smtClean="0"/>
              <a:t>2.5</a:t>
            </a:r>
            <a:endParaRPr lang="en-US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130004" y="6470472"/>
            <a:ext cx="1920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Image Credit: Phil </a:t>
            </a:r>
            <a:r>
              <a:rPr lang="en-US" sz="1200" dirty="0" err="1" smtClean="0">
                <a:solidFill>
                  <a:schemeClr val="bg1">
                    <a:lumMod val="50000"/>
                  </a:schemeClr>
                </a:solidFill>
              </a:rPr>
              <a:t>Muirhead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47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8" descr="edi00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0"/>
          <a:stretch/>
        </p:blipFill>
        <p:spPr bwMode="auto">
          <a:xfrm>
            <a:off x="0" y="548640"/>
            <a:ext cx="9144000" cy="630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87600" y="0"/>
            <a:ext cx="434848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One Pixel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4218652" y="1071304"/>
            <a:ext cx="1133416" cy="3815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Flux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60400" y="6004560"/>
            <a:ext cx="8270240" cy="85344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60400" y="5991384"/>
            <a:ext cx="13106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5499.91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98700" y="5991384"/>
            <a:ext cx="13106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5499.95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937000" y="5991384"/>
            <a:ext cx="13106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5500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575300" y="5991384"/>
            <a:ext cx="13106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5500.05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213600" y="5991384"/>
            <a:ext cx="13106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5500.09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458720" y="6259116"/>
            <a:ext cx="4348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Wavelength [</a:t>
            </a:r>
            <a:r>
              <a:rPr lang="en-US" sz="2400" b="1" dirty="0" err="1" smtClean="0"/>
              <a:t>Å</a:t>
            </a:r>
            <a:r>
              <a:rPr lang="en-US" sz="2400" b="1" dirty="0" smtClean="0"/>
              <a:t>]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-897890" y="3261916"/>
            <a:ext cx="3116580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Relative Flux</a:t>
            </a:r>
            <a:endParaRPr lang="en-US" sz="2400" b="1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4238972" y="1092815"/>
            <a:ext cx="113341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Flux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5665326" y="1862852"/>
            <a:ext cx="2141508" cy="246221"/>
          </a:xfrm>
          <a:prstGeom prst="rect">
            <a:avLst/>
          </a:prstGeom>
          <a:solidFill>
            <a:srgbClr val="FFFFFF"/>
          </a:solidFill>
        </p:spPr>
        <p:txBody>
          <a:bodyPr wrap="square" tIns="0" bIns="0" rtlCol="0">
            <a:spAutoFit/>
          </a:bodyPr>
          <a:lstStyle/>
          <a:p>
            <a:r>
              <a:rPr lang="en-US" sz="1600" dirty="0" smtClean="0"/>
              <a:t>Delay Change [</a:t>
            </a:r>
            <a:r>
              <a:rPr lang="en-US" sz="1600" dirty="0" err="1" smtClean="0"/>
              <a:t>μm</a:t>
            </a:r>
            <a:r>
              <a:rPr lang="en-US" sz="1600" dirty="0" smtClean="0"/>
              <a:t>]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4883303" y="1653421"/>
            <a:ext cx="586433" cy="246221"/>
          </a:xfrm>
          <a:prstGeom prst="rect">
            <a:avLst/>
          </a:prstGeom>
          <a:solidFill>
            <a:srgbClr val="FFFFFF"/>
          </a:solidFill>
        </p:spPr>
        <p:txBody>
          <a:bodyPr wrap="square" tIns="0" bIns="0" rtlCol="0">
            <a:spAutoFit/>
          </a:bodyPr>
          <a:lstStyle/>
          <a:p>
            <a:r>
              <a:rPr lang="en-US" sz="1600" dirty="0" smtClean="0"/>
              <a:t>0.0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5424993" y="1653421"/>
            <a:ext cx="586433" cy="246221"/>
          </a:xfrm>
          <a:prstGeom prst="rect">
            <a:avLst/>
          </a:prstGeom>
          <a:solidFill>
            <a:srgbClr val="FFFFFF"/>
          </a:solidFill>
        </p:spPr>
        <p:txBody>
          <a:bodyPr wrap="square" tIns="0" bIns="0" rtlCol="0">
            <a:spAutoFit/>
          </a:bodyPr>
          <a:lstStyle/>
          <a:p>
            <a:r>
              <a:rPr lang="en-US" sz="1600" dirty="0" smtClean="0"/>
              <a:t>0.5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5966683" y="1653421"/>
            <a:ext cx="586433" cy="246221"/>
          </a:xfrm>
          <a:prstGeom prst="rect">
            <a:avLst/>
          </a:prstGeom>
          <a:solidFill>
            <a:srgbClr val="FFFFFF"/>
          </a:solidFill>
        </p:spPr>
        <p:txBody>
          <a:bodyPr wrap="square" tIns="0" bIns="0" rtlCol="0">
            <a:spAutoFit/>
          </a:bodyPr>
          <a:lstStyle/>
          <a:p>
            <a:r>
              <a:rPr lang="en-US" sz="1600" dirty="0"/>
              <a:t>1</a:t>
            </a:r>
            <a:r>
              <a:rPr lang="en-US" sz="1600" dirty="0" smtClean="0"/>
              <a:t>.0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6508373" y="1653421"/>
            <a:ext cx="586433" cy="246221"/>
          </a:xfrm>
          <a:prstGeom prst="rect">
            <a:avLst/>
          </a:prstGeom>
          <a:solidFill>
            <a:srgbClr val="FFFFFF"/>
          </a:solidFill>
        </p:spPr>
        <p:txBody>
          <a:bodyPr wrap="square" tIns="0" bIns="0" rtlCol="0">
            <a:spAutoFit/>
          </a:bodyPr>
          <a:lstStyle/>
          <a:p>
            <a:r>
              <a:rPr lang="en-US" sz="1600" dirty="0" smtClean="0"/>
              <a:t>1.5</a:t>
            </a:r>
            <a:endParaRPr 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7050063" y="1653421"/>
            <a:ext cx="586433" cy="246221"/>
          </a:xfrm>
          <a:prstGeom prst="rect">
            <a:avLst/>
          </a:prstGeom>
          <a:solidFill>
            <a:srgbClr val="FFFFFF"/>
          </a:solidFill>
        </p:spPr>
        <p:txBody>
          <a:bodyPr wrap="square" tIns="0" bIns="0" rtlCol="0">
            <a:spAutoFit/>
          </a:bodyPr>
          <a:lstStyle/>
          <a:p>
            <a:r>
              <a:rPr lang="en-US" sz="1600" dirty="0"/>
              <a:t>2</a:t>
            </a:r>
            <a:r>
              <a:rPr lang="en-US" sz="1600" dirty="0" smtClean="0"/>
              <a:t>.0</a:t>
            </a:r>
            <a:endParaRPr 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7591752" y="1653421"/>
            <a:ext cx="586433" cy="246221"/>
          </a:xfrm>
          <a:prstGeom prst="rect">
            <a:avLst/>
          </a:prstGeom>
          <a:solidFill>
            <a:srgbClr val="FFFFFF"/>
          </a:solidFill>
        </p:spPr>
        <p:txBody>
          <a:bodyPr wrap="square" tIns="0" bIns="0" rtlCol="0">
            <a:spAutoFit/>
          </a:bodyPr>
          <a:lstStyle/>
          <a:p>
            <a:r>
              <a:rPr lang="en-US" sz="1600" dirty="0" smtClean="0"/>
              <a:t>2.5</a:t>
            </a:r>
            <a:endParaRPr lang="en-US" sz="1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E2BA3-14F4-514F-BC32-D5C3E407EE21}" type="slidenum">
              <a:rPr lang="en-US" smtClean="0"/>
              <a:t>18</a:t>
            </a:fld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30004" y="6470472"/>
            <a:ext cx="1920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Image Credit: Phil </a:t>
            </a:r>
            <a:r>
              <a:rPr lang="en-US" sz="1200" dirty="0" err="1" smtClean="0">
                <a:solidFill>
                  <a:schemeClr val="bg1">
                    <a:lumMod val="50000"/>
                  </a:schemeClr>
                </a:solidFill>
              </a:rPr>
              <a:t>Muirhead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20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8" descr="edi00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48"/>
          <a:stretch/>
        </p:blipFill>
        <p:spPr bwMode="auto">
          <a:xfrm>
            <a:off x="0" y="558800"/>
            <a:ext cx="9144000" cy="629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87600" y="0"/>
            <a:ext cx="434848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One Pixel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4218652" y="1071304"/>
            <a:ext cx="1133416" cy="3815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Flux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60400" y="6004560"/>
            <a:ext cx="8270240" cy="85344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60400" y="5991384"/>
            <a:ext cx="13106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5499.91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98700" y="5991384"/>
            <a:ext cx="13106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5499.95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937000" y="5991384"/>
            <a:ext cx="13106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5500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575300" y="5991384"/>
            <a:ext cx="13106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5500.05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213600" y="5991384"/>
            <a:ext cx="13106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5500.09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458720" y="6259116"/>
            <a:ext cx="4348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Wavelength [</a:t>
            </a:r>
            <a:r>
              <a:rPr lang="en-US" sz="2400" b="1" dirty="0" err="1" smtClean="0"/>
              <a:t>Å</a:t>
            </a:r>
            <a:r>
              <a:rPr lang="en-US" sz="2400" b="1" dirty="0" smtClean="0"/>
              <a:t>]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-897890" y="3261916"/>
            <a:ext cx="3116580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Relative Flux</a:t>
            </a:r>
            <a:endParaRPr lang="en-US" sz="2400" b="1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4238972" y="1092815"/>
            <a:ext cx="113341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Flux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5665326" y="1862852"/>
            <a:ext cx="2141508" cy="246221"/>
          </a:xfrm>
          <a:prstGeom prst="rect">
            <a:avLst/>
          </a:prstGeom>
          <a:solidFill>
            <a:srgbClr val="FFFFFF"/>
          </a:solidFill>
        </p:spPr>
        <p:txBody>
          <a:bodyPr wrap="square" tIns="0" bIns="0" rtlCol="0">
            <a:spAutoFit/>
          </a:bodyPr>
          <a:lstStyle/>
          <a:p>
            <a:r>
              <a:rPr lang="en-US" sz="1600" dirty="0" smtClean="0"/>
              <a:t>Delay Change [</a:t>
            </a:r>
            <a:r>
              <a:rPr lang="en-US" sz="1600" dirty="0" err="1" smtClean="0"/>
              <a:t>μm</a:t>
            </a:r>
            <a:r>
              <a:rPr lang="en-US" sz="1600" dirty="0" smtClean="0"/>
              <a:t>]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4883303" y="1653421"/>
            <a:ext cx="586433" cy="246221"/>
          </a:xfrm>
          <a:prstGeom prst="rect">
            <a:avLst/>
          </a:prstGeom>
          <a:solidFill>
            <a:srgbClr val="FFFFFF"/>
          </a:solidFill>
        </p:spPr>
        <p:txBody>
          <a:bodyPr wrap="square" tIns="0" bIns="0" rtlCol="0">
            <a:spAutoFit/>
          </a:bodyPr>
          <a:lstStyle/>
          <a:p>
            <a:r>
              <a:rPr lang="en-US" sz="1600" dirty="0" smtClean="0"/>
              <a:t>0.0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5424993" y="1653421"/>
            <a:ext cx="586433" cy="246221"/>
          </a:xfrm>
          <a:prstGeom prst="rect">
            <a:avLst/>
          </a:prstGeom>
          <a:solidFill>
            <a:srgbClr val="FFFFFF"/>
          </a:solidFill>
        </p:spPr>
        <p:txBody>
          <a:bodyPr wrap="square" tIns="0" bIns="0" rtlCol="0">
            <a:spAutoFit/>
          </a:bodyPr>
          <a:lstStyle/>
          <a:p>
            <a:r>
              <a:rPr lang="en-US" sz="1600" dirty="0" smtClean="0"/>
              <a:t>0.5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5966683" y="1653421"/>
            <a:ext cx="586433" cy="246221"/>
          </a:xfrm>
          <a:prstGeom prst="rect">
            <a:avLst/>
          </a:prstGeom>
          <a:solidFill>
            <a:srgbClr val="FFFFFF"/>
          </a:solidFill>
        </p:spPr>
        <p:txBody>
          <a:bodyPr wrap="square" tIns="0" bIns="0" rtlCol="0">
            <a:spAutoFit/>
          </a:bodyPr>
          <a:lstStyle/>
          <a:p>
            <a:r>
              <a:rPr lang="en-US" sz="1600" dirty="0"/>
              <a:t>1</a:t>
            </a:r>
            <a:r>
              <a:rPr lang="en-US" sz="1600" dirty="0" smtClean="0"/>
              <a:t>.0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6508373" y="1653421"/>
            <a:ext cx="586433" cy="246221"/>
          </a:xfrm>
          <a:prstGeom prst="rect">
            <a:avLst/>
          </a:prstGeom>
          <a:solidFill>
            <a:srgbClr val="FFFFFF"/>
          </a:solidFill>
        </p:spPr>
        <p:txBody>
          <a:bodyPr wrap="square" tIns="0" bIns="0" rtlCol="0">
            <a:spAutoFit/>
          </a:bodyPr>
          <a:lstStyle/>
          <a:p>
            <a:r>
              <a:rPr lang="en-US" sz="1600" dirty="0" smtClean="0"/>
              <a:t>1.5</a:t>
            </a:r>
            <a:endParaRPr 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7050063" y="1653421"/>
            <a:ext cx="586433" cy="246221"/>
          </a:xfrm>
          <a:prstGeom prst="rect">
            <a:avLst/>
          </a:prstGeom>
          <a:solidFill>
            <a:srgbClr val="FFFFFF"/>
          </a:solidFill>
        </p:spPr>
        <p:txBody>
          <a:bodyPr wrap="square" tIns="0" bIns="0" rtlCol="0">
            <a:spAutoFit/>
          </a:bodyPr>
          <a:lstStyle/>
          <a:p>
            <a:r>
              <a:rPr lang="en-US" sz="1600" dirty="0"/>
              <a:t>2</a:t>
            </a:r>
            <a:r>
              <a:rPr lang="en-US" sz="1600" dirty="0" smtClean="0"/>
              <a:t>.0</a:t>
            </a:r>
            <a:endParaRPr 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7591752" y="1653421"/>
            <a:ext cx="586433" cy="246221"/>
          </a:xfrm>
          <a:prstGeom prst="rect">
            <a:avLst/>
          </a:prstGeom>
          <a:solidFill>
            <a:srgbClr val="FFFFFF"/>
          </a:solidFill>
        </p:spPr>
        <p:txBody>
          <a:bodyPr wrap="square" tIns="0" bIns="0" rtlCol="0">
            <a:spAutoFit/>
          </a:bodyPr>
          <a:lstStyle/>
          <a:p>
            <a:r>
              <a:rPr lang="en-US" sz="1600" dirty="0" smtClean="0"/>
              <a:t>2.5</a:t>
            </a:r>
            <a:endParaRPr lang="en-US" sz="1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E2BA3-14F4-514F-BC32-D5C3E407EE21}" type="slidenum">
              <a:rPr lang="en-US" smtClean="0"/>
              <a:t>19</a:t>
            </a:fld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30004" y="6470472"/>
            <a:ext cx="1920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Image Credit: Phil </a:t>
            </a:r>
            <a:r>
              <a:rPr lang="en-US" sz="1200" dirty="0" err="1" smtClean="0">
                <a:solidFill>
                  <a:schemeClr val="bg1">
                    <a:lumMod val="50000"/>
                  </a:schemeClr>
                </a:solidFill>
              </a:rPr>
              <a:t>Muirhead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43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Fellow Contributors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Michael Randolph, LCHS</a:t>
            </a:r>
          </a:p>
          <a:p>
            <a:r>
              <a:rPr lang="en-US" dirty="0" smtClean="0"/>
              <a:t>Rebecca Jensen-Clem, CIT</a:t>
            </a:r>
          </a:p>
          <a:p>
            <a:r>
              <a:rPr lang="en-US" dirty="0" smtClean="0"/>
              <a:t>Gautam Vasisht, JPL</a:t>
            </a:r>
          </a:p>
          <a:p>
            <a:r>
              <a:rPr lang="en-US" dirty="0" smtClean="0"/>
              <a:t>Phil Muirhead, BU</a:t>
            </a:r>
          </a:p>
          <a:p>
            <a:r>
              <a:rPr lang="en-US" dirty="0" smtClean="0"/>
              <a:t>Lynne Hillenbrand, CIT</a:t>
            </a:r>
          </a:p>
          <a:p>
            <a:r>
              <a:rPr lang="en-US" dirty="0" smtClean="0"/>
              <a:t>Erik Hovland, JPL</a:t>
            </a:r>
          </a:p>
          <a:p>
            <a:r>
              <a:rPr lang="en-US" dirty="0" smtClean="0"/>
              <a:t>Richard Dekany, CIT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B304-EFB5-4F5A-A236-BEDD89FF49E0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41837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8" descr="edi00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92"/>
          <a:stretch/>
        </p:blipFill>
        <p:spPr bwMode="auto">
          <a:xfrm>
            <a:off x="0" y="589280"/>
            <a:ext cx="9144000" cy="626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>
            <a:off x="3048000" y="1828800"/>
            <a:ext cx="6858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371" name="TextBox 4"/>
          <p:cNvSpPr txBox="1">
            <a:spLocks noChangeArrowheads="1"/>
          </p:cNvSpPr>
          <p:nvPr/>
        </p:nvSpPr>
        <p:spPr bwMode="auto">
          <a:xfrm>
            <a:off x="2209800" y="1371600"/>
            <a:ext cx="21510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>
                <a:solidFill>
                  <a:srgbClr val="FF0000"/>
                </a:solidFill>
              </a:rPr>
              <a:t>1 km/s Doppler Shift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87600" y="0"/>
            <a:ext cx="434848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One Pixel</a:t>
            </a:r>
            <a:endParaRPr lang="en-US" sz="3200" b="1" dirty="0"/>
          </a:p>
        </p:txBody>
      </p:sp>
      <p:sp>
        <p:nvSpPr>
          <p:cNvPr id="2" name="TextBox 1"/>
          <p:cNvSpPr txBox="1"/>
          <p:nvPr/>
        </p:nvSpPr>
        <p:spPr>
          <a:xfrm rot="16200000">
            <a:off x="4218652" y="1071304"/>
            <a:ext cx="1133416" cy="3815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Flux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60400" y="6004560"/>
            <a:ext cx="8270240" cy="85344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60400" y="5991384"/>
            <a:ext cx="13106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5499.91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98700" y="5991384"/>
            <a:ext cx="13106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5499.95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937000" y="5991384"/>
            <a:ext cx="13106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5500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575300" y="5991384"/>
            <a:ext cx="13106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5500.05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213600" y="5991384"/>
            <a:ext cx="13106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5500.09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458720" y="6259116"/>
            <a:ext cx="4348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Wavelength [</a:t>
            </a:r>
            <a:r>
              <a:rPr lang="en-US" sz="2400" b="1" dirty="0" err="1" smtClean="0"/>
              <a:t>Å</a:t>
            </a:r>
            <a:r>
              <a:rPr lang="en-US" sz="2400" b="1" dirty="0" smtClean="0"/>
              <a:t>]</a:t>
            </a:r>
            <a:endParaRPr lang="en-US" sz="2400" b="1" dirty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-897890" y="3261916"/>
            <a:ext cx="3116580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Relative Flux</a:t>
            </a:r>
            <a:endParaRPr lang="en-US" sz="2400" b="1" dirty="0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4238972" y="1092815"/>
            <a:ext cx="113341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Flux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5665326" y="1862852"/>
            <a:ext cx="2141508" cy="246221"/>
          </a:xfrm>
          <a:prstGeom prst="rect">
            <a:avLst/>
          </a:prstGeom>
          <a:solidFill>
            <a:srgbClr val="FFFFFF"/>
          </a:solidFill>
        </p:spPr>
        <p:txBody>
          <a:bodyPr wrap="square" tIns="0" bIns="0" rtlCol="0">
            <a:spAutoFit/>
          </a:bodyPr>
          <a:lstStyle/>
          <a:p>
            <a:r>
              <a:rPr lang="en-US" sz="1600" dirty="0" smtClean="0"/>
              <a:t>Delay Change [</a:t>
            </a:r>
            <a:r>
              <a:rPr lang="en-US" sz="1600" dirty="0" err="1" smtClean="0"/>
              <a:t>μm</a:t>
            </a:r>
            <a:r>
              <a:rPr lang="en-US" sz="1600" dirty="0" smtClean="0"/>
              <a:t>]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4883303" y="1653421"/>
            <a:ext cx="586433" cy="246221"/>
          </a:xfrm>
          <a:prstGeom prst="rect">
            <a:avLst/>
          </a:prstGeom>
          <a:solidFill>
            <a:srgbClr val="FFFFFF"/>
          </a:solidFill>
        </p:spPr>
        <p:txBody>
          <a:bodyPr wrap="square" tIns="0" bIns="0" rtlCol="0">
            <a:spAutoFit/>
          </a:bodyPr>
          <a:lstStyle/>
          <a:p>
            <a:r>
              <a:rPr lang="en-US" sz="1600" dirty="0" smtClean="0"/>
              <a:t>0.0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5424993" y="1653421"/>
            <a:ext cx="586433" cy="246221"/>
          </a:xfrm>
          <a:prstGeom prst="rect">
            <a:avLst/>
          </a:prstGeom>
          <a:solidFill>
            <a:srgbClr val="FFFFFF"/>
          </a:solidFill>
        </p:spPr>
        <p:txBody>
          <a:bodyPr wrap="square" tIns="0" bIns="0" rtlCol="0">
            <a:spAutoFit/>
          </a:bodyPr>
          <a:lstStyle/>
          <a:p>
            <a:r>
              <a:rPr lang="en-US" sz="1600" dirty="0" smtClean="0"/>
              <a:t>0.5</a:t>
            </a:r>
            <a:endParaRPr 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5966683" y="1653421"/>
            <a:ext cx="586433" cy="246221"/>
          </a:xfrm>
          <a:prstGeom prst="rect">
            <a:avLst/>
          </a:prstGeom>
          <a:solidFill>
            <a:srgbClr val="FFFFFF"/>
          </a:solidFill>
        </p:spPr>
        <p:txBody>
          <a:bodyPr wrap="square" tIns="0" bIns="0" rtlCol="0">
            <a:spAutoFit/>
          </a:bodyPr>
          <a:lstStyle/>
          <a:p>
            <a:r>
              <a:rPr lang="en-US" sz="1600" dirty="0"/>
              <a:t>1</a:t>
            </a:r>
            <a:r>
              <a:rPr lang="en-US" sz="1600" dirty="0" smtClean="0"/>
              <a:t>.0</a:t>
            </a:r>
            <a:endParaRPr 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6508373" y="1653421"/>
            <a:ext cx="586433" cy="246221"/>
          </a:xfrm>
          <a:prstGeom prst="rect">
            <a:avLst/>
          </a:prstGeom>
          <a:solidFill>
            <a:srgbClr val="FFFFFF"/>
          </a:solidFill>
        </p:spPr>
        <p:txBody>
          <a:bodyPr wrap="square" tIns="0" bIns="0" rtlCol="0">
            <a:spAutoFit/>
          </a:bodyPr>
          <a:lstStyle/>
          <a:p>
            <a:r>
              <a:rPr lang="en-US" sz="1600" dirty="0" smtClean="0"/>
              <a:t>1.5</a:t>
            </a:r>
            <a:endParaRPr lang="en-US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7050063" y="1653421"/>
            <a:ext cx="586433" cy="246221"/>
          </a:xfrm>
          <a:prstGeom prst="rect">
            <a:avLst/>
          </a:prstGeom>
          <a:solidFill>
            <a:srgbClr val="FFFFFF"/>
          </a:solidFill>
        </p:spPr>
        <p:txBody>
          <a:bodyPr wrap="square" tIns="0" bIns="0" rtlCol="0">
            <a:spAutoFit/>
          </a:bodyPr>
          <a:lstStyle/>
          <a:p>
            <a:r>
              <a:rPr lang="en-US" sz="1600" dirty="0"/>
              <a:t>2</a:t>
            </a:r>
            <a:r>
              <a:rPr lang="en-US" sz="1600" dirty="0" smtClean="0"/>
              <a:t>.0</a:t>
            </a:r>
            <a:endParaRPr lang="en-US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7591752" y="1653421"/>
            <a:ext cx="586433" cy="246221"/>
          </a:xfrm>
          <a:prstGeom prst="rect">
            <a:avLst/>
          </a:prstGeom>
          <a:solidFill>
            <a:srgbClr val="FFFFFF"/>
          </a:solidFill>
        </p:spPr>
        <p:txBody>
          <a:bodyPr wrap="square" tIns="0" bIns="0" rtlCol="0">
            <a:spAutoFit/>
          </a:bodyPr>
          <a:lstStyle/>
          <a:p>
            <a:r>
              <a:rPr lang="en-US" sz="1600" dirty="0" smtClean="0"/>
              <a:t>2.5</a:t>
            </a:r>
            <a:endParaRPr lang="en-US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E2BA3-14F4-514F-BC32-D5C3E407EE21}" type="slidenum">
              <a:rPr lang="en-US" smtClean="0"/>
              <a:t>20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30004" y="6470472"/>
            <a:ext cx="1920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Image Credit: Phil </a:t>
            </a:r>
            <a:r>
              <a:rPr lang="en-US" sz="1200" dirty="0" err="1" smtClean="0">
                <a:solidFill>
                  <a:schemeClr val="bg1">
                    <a:lumMod val="50000"/>
                  </a:schemeClr>
                </a:solidFill>
              </a:rPr>
              <a:t>Muirhead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93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80728"/>
            <a:ext cx="8685477" cy="452596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Radial Velocity Measurement Overview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/>
              <a:t>Instrument Description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Preliminary Data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Performance Predictions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Conclusion</a:t>
            </a:r>
            <a:endParaRPr lang="en-US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514350" indent="-51435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B304-EFB5-4F5A-A236-BEDD89FF49E0}" type="slidenum">
              <a:rPr lang="fr-FR" smtClean="0"/>
              <a:pPr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155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Instrument Description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B304-EFB5-4F5A-A236-BEDD89FF49E0}" type="slidenum">
              <a:rPr lang="fr-FR" smtClean="0"/>
              <a:pPr/>
              <a:t>22</a:t>
            </a:fld>
            <a:endParaRPr lang="fr-F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04" t="28030" r="16667" b="12879"/>
          <a:stretch/>
        </p:blipFill>
        <p:spPr>
          <a:xfrm>
            <a:off x="494394" y="620688"/>
            <a:ext cx="7735206" cy="6094405"/>
          </a:xfrm>
          <a:prstGeom prst="rect">
            <a:avLst/>
          </a:prstGeom>
        </p:spPr>
      </p:pic>
      <p:sp>
        <p:nvSpPr>
          <p:cNvPr id="6" name="TextBox 79"/>
          <p:cNvSpPr txBox="1">
            <a:spLocks noChangeArrowheads="1"/>
          </p:cNvSpPr>
          <p:nvPr/>
        </p:nvSpPr>
        <p:spPr bwMode="auto">
          <a:xfrm>
            <a:off x="5010570" y="4147763"/>
            <a:ext cx="211613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600" b="1" dirty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BS2</a:t>
            </a:r>
          </a:p>
        </p:txBody>
      </p:sp>
      <p:sp>
        <p:nvSpPr>
          <p:cNvPr id="7" name="TextBox 81"/>
          <p:cNvSpPr txBox="1">
            <a:spLocks noChangeArrowheads="1"/>
          </p:cNvSpPr>
          <p:nvPr/>
        </p:nvSpPr>
        <p:spPr bwMode="auto">
          <a:xfrm>
            <a:off x="77690" y="4008739"/>
            <a:ext cx="127969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600" b="1" dirty="0" smtClean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Grating</a:t>
            </a:r>
            <a:endParaRPr lang="en-US" altLang="en-US" sz="1600" b="1" dirty="0">
              <a:solidFill>
                <a:srgbClr val="CC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82"/>
          <p:cNvSpPr txBox="1">
            <a:spLocks noChangeArrowheads="1"/>
          </p:cNvSpPr>
          <p:nvPr/>
        </p:nvSpPr>
        <p:spPr bwMode="auto">
          <a:xfrm>
            <a:off x="5220072" y="6080761"/>
            <a:ext cx="244827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600" b="1" dirty="0" smtClean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Fiber-Fed </a:t>
            </a:r>
            <a:r>
              <a:rPr lang="en-US" altLang="en-US" sz="1600" b="1" dirty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OAP</a:t>
            </a:r>
          </a:p>
        </p:txBody>
      </p:sp>
      <p:sp>
        <p:nvSpPr>
          <p:cNvPr id="9" name="TextBox 83"/>
          <p:cNvSpPr txBox="1">
            <a:spLocks noChangeArrowheads="1"/>
          </p:cNvSpPr>
          <p:nvPr/>
        </p:nvSpPr>
        <p:spPr bwMode="auto">
          <a:xfrm>
            <a:off x="2248805" y="2199027"/>
            <a:ext cx="10445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600" b="1" dirty="0" smtClean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Lens</a:t>
            </a:r>
            <a:endParaRPr lang="en-US" altLang="en-US" sz="1600" b="1" dirty="0">
              <a:solidFill>
                <a:srgbClr val="CC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84"/>
          <p:cNvSpPr txBox="1">
            <a:spLocks noChangeArrowheads="1"/>
          </p:cNvSpPr>
          <p:nvPr/>
        </p:nvSpPr>
        <p:spPr bwMode="auto">
          <a:xfrm>
            <a:off x="4394941" y="2537581"/>
            <a:ext cx="142752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600" b="1" dirty="0" smtClean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Imaging Array</a:t>
            </a:r>
            <a:endParaRPr lang="en-US" altLang="en-US" sz="1600" b="1" dirty="0">
              <a:solidFill>
                <a:srgbClr val="CC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80"/>
          <p:cNvSpPr txBox="1">
            <a:spLocks noChangeArrowheads="1"/>
          </p:cNvSpPr>
          <p:nvPr/>
        </p:nvSpPr>
        <p:spPr bwMode="auto">
          <a:xfrm>
            <a:off x="717540" y="1673405"/>
            <a:ext cx="255174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600" b="1" dirty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Fold </a:t>
            </a:r>
            <a:r>
              <a:rPr lang="en-US" altLang="en-US" sz="1600" b="1" dirty="0" smtClean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Mirror</a:t>
            </a:r>
            <a:endParaRPr lang="en-US" altLang="en-US" sz="1600" b="1" dirty="0">
              <a:solidFill>
                <a:srgbClr val="CC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229"/>
          <p:cNvSpPr txBox="1">
            <a:spLocks noChangeArrowheads="1"/>
          </p:cNvSpPr>
          <p:nvPr/>
        </p:nvSpPr>
        <p:spPr bwMode="auto">
          <a:xfrm>
            <a:off x="3883386" y="5595733"/>
            <a:ext cx="211613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600" b="1" dirty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BS1</a:t>
            </a:r>
          </a:p>
        </p:txBody>
      </p:sp>
      <p:sp>
        <p:nvSpPr>
          <p:cNvPr id="13" name="TextBox 230"/>
          <p:cNvSpPr txBox="1">
            <a:spLocks noChangeArrowheads="1"/>
          </p:cNvSpPr>
          <p:nvPr/>
        </p:nvSpPr>
        <p:spPr bwMode="auto">
          <a:xfrm>
            <a:off x="2641927" y="3187786"/>
            <a:ext cx="130285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600" b="1" dirty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Prism</a:t>
            </a:r>
          </a:p>
        </p:txBody>
      </p:sp>
      <p:sp>
        <p:nvSpPr>
          <p:cNvPr id="14" name="TextBox 80"/>
          <p:cNvSpPr txBox="1">
            <a:spLocks noChangeArrowheads="1"/>
          </p:cNvSpPr>
          <p:nvPr/>
        </p:nvSpPr>
        <p:spPr bwMode="auto">
          <a:xfrm>
            <a:off x="1993413" y="5557057"/>
            <a:ext cx="195538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600" b="1" dirty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Fold </a:t>
            </a:r>
            <a:r>
              <a:rPr lang="en-US" altLang="en-US" sz="1600" b="1" dirty="0" smtClean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Mirror</a:t>
            </a:r>
            <a:endParaRPr lang="en-US" altLang="en-US" sz="1600" b="1" dirty="0">
              <a:solidFill>
                <a:srgbClr val="CC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77"/>
          <p:cNvSpPr txBox="1">
            <a:spLocks noChangeArrowheads="1"/>
          </p:cNvSpPr>
          <p:nvPr/>
        </p:nvSpPr>
        <p:spPr bwMode="auto">
          <a:xfrm>
            <a:off x="7380312" y="3960851"/>
            <a:ext cx="18648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600" b="1" dirty="0" smtClean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PZT </a:t>
            </a:r>
            <a:endParaRPr lang="en-US" altLang="en-US" sz="1600" b="1" dirty="0">
              <a:solidFill>
                <a:srgbClr val="CC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en-US" sz="1600" b="1" dirty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Flexure Stage</a:t>
            </a:r>
          </a:p>
        </p:txBody>
      </p:sp>
    </p:spTree>
    <p:extLst>
      <p:ext uri="{BB962C8B-B14F-4D97-AF65-F5344CB8AC3E}">
        <p14:creationId xmlns:p14="http://schemas.microsoft.com/office/powerpoint/2010/main" val="220705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Instrument Description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B304-EFB5-4F5A-A236-BEDD89FF49E0}" type="slidenum">
              <a:rPr lang="fr-FR" smtClean="0"/>
              <a:pPr/>
              <a:t>23</a:t>
            </a:fld>
            <a:endParaRPr lang="fr-F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1" t="19551"/>
          <a:stretch/>
        </p:blipFill>
        <p:spPr>
          <a:xfrm rot="16200000" flipV="1">
            <a:off x="1673319" y="242496"/>
            <a:ext cx="5466208" cy="7013662"/>
          </a:xfrm>
          <a:prstGeom prst="rect">
            <a:avLst/>
          </a:prstGeom>
        </p:spPr>
      </p:pic>
      <p:sp>
        <p:nvSpPr>
          <p:cNvPr id="16" name="TextBox 79"/>
          <p:cNvSpPr txBox="1">
            <a:spLocks noChangeArrowheads="1"/>
          </p:cNvSpPr>
          <p:nvPr/>
        </p:nvSpPr>
        <p:spPr bwMode="auto">
          <a:xfrm>
            <a:off x="4406423" y="4831591"/>
            <a:ext cx="10283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BS2</a:t>
            </a:r>
          </a:p>
        </p:txBody>
      </p:sp>
      <p:sp>
        <p:nvSpPr>
          <p:cNvPr id="17" name="TextBox 81"/>
          <p:cNvSpPr txBox="1">
            <a:spLocks noChangeArrowheads="1"/>
          </p:cNvSpPr>
          <p:nvPr/>
        </p:nvSpPr>
        <p:spPr bwMode="auto">
          <a:xfrm>
            <a:off x="971600" y="4922523"/>
            <a:ext cx="127969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Grating</a:t>
            </a:r>
            <a:endParaRPr lang="en-US" altLang="en-US" sz="1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82"/>
          <p:cNvSpPr txBox="1">
            <a:spLocks noChangeArrowheads="1"/>
          </p:cNvSpPr>
          <p:nvPr/>
        </p:nvSpPr>
        <p:spPr bwMode="auto">
          <a:xfrm>
            <a:off x="5871821" y="3222012"/>
            <a:ext cx="244827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Fiber-Fed </a:t>
            </a:r>
            <a:r>
              <a:rPr lang="en-US" altLang="en-US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OAP</a:t>
            </a:r>
          </a:p>
        </p:txBody>
      </p:sp>
      <p:sp>
        <p:nvSpPr>
          <p:cNvPr id="19" name="TextBox 83"/>
          <p:cNvSpPr txBox="1">
            <a:spLocks noChangeArrowheads="1"/>
          </p:cNvSpPr>
          <p:nvPr/>
        </p:nvSpPr>
        <p:spPr bwMode="auto">
          <a:xfrm>
            <a:off x="3070250" y="1672238"/>
            <a:ext cx="10445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Lens</a:t>
            </a:r>
            <a:endParaRPr lang="en-US" altLang="en-US" sz="1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80"/>
          <p:cNvSpPr txBox="1">
            <a:spLocks noChangeArrowheads="1"/>
          </p:cNvSpPr>
          <p:nvPr/>
        </p:nvSpPr>
        <p:spPr bwMode="auto">
          <a:xfrm>
            <a:off x="899591" y="1242606"/>
            <a:ext cx="17083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Fold </a:t>
            </a:r>
            <a:r>
              <a:rPr lang="en-US" altLang="en-US" sz="1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Mirror</a:t>
            </a:r>
            <a:endParaRPr lang="en-US" altLang="en-US" sz="1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29"/>
          <p:cNvSpPr txBox="1">
            <a:spLocks noChangeArrowheads="1"/>
          </p:cNvSpPr>
          <p:nvPr/>
        </p:nvSpPr>
        <p:spPr bwMode="auto">
          <a:xfrm>
            <a:off x="4118213" y="2957902"/>
            <a:ext cx="211613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BS1</a:t>
            </a:r>
          </a:p>
        </p:txBody>
      </p:sp>
      <p:sp>
        <p:nvSpPr>
          <p:cNvPr id="22" name="TextBox 230"/>
          <p:cNvSpPr txBox="1">
            <a:spLocks noChangeArrowheads="1"/>
          </p:cNvSpPr>
          <p:nvPr/>
        </p:nvSpPr>
        <p:spPr bwMode="auto">
          <a:xfrm>
            <a:off x="1475214" y="3676805"/>
            <a:ext cx="130285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Prism</a:t>
            </a:r>
          </a:p>
        </p:txBody>
      </p:sp>
      <p:sp>
        <p:nvSpPr>
          <p:cNvPr id="23" name="TextBox 80"/>
          <p:cNvSpPr txBox="1">
            <a:spLocks noChangeArrowheads="1"/>
          </p:cNvSpPr>
          <p:nvPr/>
        </p:nvSpPr>
        <p:spPr bwMode="auto">
          <a:xfrm>
            <a:off x="3347864" y="5267068"/>
            <a:ext cx="195538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Fold </a:t>
            </a:r>
            <a:r>
              <a:rPr lang="en-US" altLang="en-US" sz="16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Mirror</a:t>
            </a:r>
            <a:endParaRPr lang="en-US" altLang="en-US" sz="16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77"/>
          <p:cNvSpPr txBox="1">
            <a:spLocks noChangeArrowheads="1"/>
          </p:cNvSpPr>
          <p:nvPr/>
        </p:nvSpPr>
        <p:spPr bwMode="auto">
          <a:xfrm>
            <a:off x="5643199" y="4968689"/>
            <a:ext cx="16703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PZT </a:t>
            </a:r>
            <a:endParaRPr lang="en-US" altLang="en-US" sz="1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en-US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Flexure Stage</a:t>
            </a:r>
          </a:p>
        </p:txBody>
      </p:sp>
      <p:sp>
        <p:nvSpPr>
          <p:cNvPr id="26" name="TextBox 84"/>
          <p:cNvSpPr txBox="1">
            <a:spLocks noChangeArrowheads="1"/>
          </p:cNvSpPr>
          <p:nvPr/>
        </p:nvSpPr>
        <p:spPr bwMode="auto">
          <a:xfrm>
            <a:off x="6460922" y="1534718"/>
            <a:ext cx="142752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Imaging Array</a:t>
            </a:r>
            <a:endParaRPr lang="en-US" altLang="en-US" sz="1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80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80728"/>
            <a:ext cx="8685477" cy="452596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Radial Velocity Measurement Overview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Instrument Description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/>
              <a:t>Preliminary Data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Performance Predictions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Conclusion</a:t>
            </a:r>
            <a:endParaRPr lang="en-US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514350" indent="-51435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B304-EFB5-4F5A-A236-BEDD89FF49E0}" type="slidenum">
              <a:rPr lang="fr-FR" smtClean="0"/>
              <a:pPr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707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B304-EFB5-4F5A-A236-BEDD89FF49E0}" type="slidenum">
              <a:rPr lang="fr-FR" smtClean="0"/>
              <a:pPr/>
              <a:t>25</a:t>
            </a:fld>
            <a:endParaRPr lang="fr-FR"/>
          </a:p>
        </p:txBody>
      </p:sp>
      <p:pic>
        <p:nvPicPr>
          <p:cNvPr id="6" name="Picture 5" descr="psmark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645368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69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Data</a:t>
            </a:r>
            <a:endParaRPr lang="en-US" dirty="0"/>
          </a:p>
        </p:txBody>
      </p:sp>
      <p:pic>
        <p:nvPicPr>
          <p:cNvPr id="10" name="Picture 9" descr="ps000V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645368"/>
            <a:ext cx="8128000" cy="609600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4076981" y="3655592"/>
            <a:ext cx="57940" cy="5794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phase shifting wl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874" y="4390072"/>
            <a:ext cx="2485126" cy="1863844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6936370" y="4681086"/>
            <a:ext cx="79730" cy="7973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44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Data</a:t>
            </a:r>
            <a:endParaRPr lang="en-US" dirty="0"/>
          </a:p>
        </p:txBody>
      </p:sp>
      <p:pic>
        <p:nvPicPr>
          <p:cNvPr id="10" name="Picture 9" descr="ps005V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645368"/>
            <a:ext cx="8128000" cy="609600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4076981" y="3655592"/>
            <a:ext cx="57940" cy="5794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phase shifting wl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874" y="4390072"/>
            <a:ext cx="2485126" cy="1863844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7128501" y="5603263"/>
            <a:ext cx="79730" cy="7973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31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Data</a:t>
            </a:r>
            <a:endParaRPr lang="en-US" dirty="0"/>
          </a:p>
        </p:txBody>
      </p:sp>
      <p:pic>
        <p:nvPicPr>
          <p:cNvPr id="7" name="Picture 6" descr="ps010V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645368"/>
            <a:ext cx="8128000" cy="60960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076981" y="3655592"/>
            <a:ext cx="57940" cy="5794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phase shifting wl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874" y="4390072"/>
            <a:ext cx="2485126" cy="1863844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7311845" y="5903430"/>
            <a:ext cx="79730" cy="7973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15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Data</a:t>
            </a:r>
            <a:endParaRPr lang="en-US" dirty="0"/>
          </a:p>
        </p:txBody>
      </p:sp>
      <p:pic>
        <p:nvPicPr>
          <p:cNvPr id="3" name="Picture 2" descr="ps015V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645368"/>
            <a:ext cx="8128000" cy="60960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4076981" y="3655592"/>
            <a:ext cx="57940" cy="5794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phase shifting wl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874" y="4390072"/>
            <a:ext cx="2485126" cy="1863844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7512294" y="4986134"/>
            <a:ext cx="79730" cy="7973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27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80728"/>
            <a:ext cx="8685477" cy="452596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Radial Velocity Measurement Overview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Instrument Description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Preliminary Data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Performance Predictions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Conclusion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B304-EFB5-4F5A-A236-BEDD89FF49E0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159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Data</a:t>
            </a:r>
            <a:endParaRPr lang="en-US" dirty="0"/>
          </a:p>
        </p:txBody>
      </p:sp>
      <p:pic>
        <p:nvPicPr>
          <p:cNvPr id="3" name="Picture 2" descr="ps020V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645368"/>
            <a:ext cx="8128000" cy="60960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4076981" y="3655592"/>
            <a:ext cx="57940" cy="5794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phase shifting wl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874" y="4390072"/>
            <a:ext cx="2485126" cy="1863844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7699957" y="4820728"/>
            <a:ext cx="79730" cy="7973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73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Data</a:t>
            </a:r>
            <a:endParaRPr lang="en-US" dirty="0"/>
          </a:p>
        </p:txBody>
      </p:sp>
      <p:pic>
        <p:nvPicPr>
          <p:cNvPr id="3" name="Picture 2" descr="ps025V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645368"/>
            <a:ext cx="8128000" cy="60960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4076981" y="3655592"/>
            <a:ext cx="57940" cy="5794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phase shifting wl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874" y="4390072"/>
            <a:ext cx="2485126" cy="1863844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7887798" y="5779450"/>
            <a:ext cx="79730" cy="7973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39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Data</a:t>
            </a:r>
            <a:endParaRPr lang="en-US" dirty="0"/>
          </a:p>
        </p:txBody>
      </p:sp>
      <p:pic>
        <p:nvPicPr>
          <p:cNvPr id="11" name="Picture 10" descr="ps030V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645368"/>
            <a:ext cx="8128000" cy="6096000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4076981" y="3655592"/>
            <a:ext cx="57940" cy="5794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phase shifting wl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874" y="4390072"/>
            <a:ext cx="2485126" cy="1863844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8087890" y="5394359"/>
            <a:ext cx="79730" cy="7973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20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Data</a:t>
            </a:r>
            <a:endParaRPr lang="en-US" dirty="0"/>
          </a:p>
        </p:txBody>
      </p:sp>
      <p:pic>
        <p:nvPicPr>
          <p:cNvPr id="3" name="Picture 2" descr="ps035V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645368"/>
            <a:ext cx="8128000" cy="60960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4076981" y="3655592"/>
            <a:ext cx="57940" cy="5794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phase shifting wl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874" y="4390072"/>
            <a:ext cx="2485126" cy="1863844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8279815" y="4841576"/>
            <a:ext cx="79730" cy="7973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30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Data</a:t>
            </a:r>
            <a:endParaRPr lang="en-US" dirty="0"/>
          </a:p>
        </p:txBody>
      </p:sp>
      <p:pic>
        <p:nvPicPr>
          <p:cNvPr id="3" name="Picture 2" descr="ps040V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645368"/>
            <a:ext cx="8128000" cy="60960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4076981" y="3655592"/>
            <a:ext cx="57940" cy="5794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phase shifting wl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874" y="4390072"/>
            <a:ext cx="2485126" cy="1863844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8471740" y="5007695"/>
            <a:ext cx="79730" cy="7973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65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Data</a:t>
            </a:r>
            <a:endParaRPr lang="en-US" dirty="0"/>
          </a:p>
        </p:txBody>
      </p:sp>
      <p:pic>
        <p:nvPicPr>
          <p:cNvPr id="3" name="Picture 2" descr="ps045V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645368"/>
            <a:ext cx="8128000" cy="60960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4076981" y="3655592"/>
            <a:ext cx="57940" cy="5794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phase shifting wl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874" y="4390072"/>
            <a:ext cx="2485126" cy="1863844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8668283" y="5890224"/>
            <a:ext cx="79730" cy="7973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0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Data</a:t>
            </a:r>
            <a:endParaRPr lang="en-US" dirty="0"/>
          </a:p>
        </p:txBody>
      </p:sp>
      <p:pic>
        <p:nvPicPr>
          <p:cNvPr id="3" name="Picture 2" descr="ps050V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645368"/>
            <a:ext cx="8128000" cy="60960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4076981" y="3655592"/>
            <a:ext cx="57940" cy="5794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phase shifting wl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874" y="4390072"/>
            <a:ext cx="2485126" cy="1863844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8862656" y="5691088"/>
            <a:ext cx="79730" cy="7973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06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80728"/>
            <a:ext cx="8685477" cy="452596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Radial Velocity Measurement Overview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Instrument Description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Preliminary Data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Performance Predictions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Conclusion</a:t>
            </a:r>
            <a:endParaRPr lang="en-US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514350" indent="-51435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B304-EFB5-4F5A-A236-BEDD89FF49E0}" type="slidenum">
              <a:rPr lang="fr-FR" smtClean="0"/>
              <a:pPr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482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Predictions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B304-EFB5-4F5A-A236-BEDD89FF49E0}" type="slidenum">
              <a:rPr lang="fr-FR" smtClean="0"/>
              <a:pPr/>
              <a:t>38</a:t>
            </a:fld>
            <a:endParaRPr lang="fr-FR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1057" y="764704"/>
            <a:ext cx="3319349" cy="40222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49" y="764704"/>
            <a:ext cx="4665447" cy="402220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67544" y="5362675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Palomar 200” telescope would take about 0.075 seconds to reach an SNR=8 resolution element, given the assumptions in the above tables. For 425 scans, each with 200 0.075 sec phase steps, the 200” telescope would require about 1.8 hours to reach a radial velocity precision of 10 cm/sec. 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9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80728"/>
            <a:ext cx="8685477" cy="452596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Radial Velocity Measurement Overview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Instrument Description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Preliminary Data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Performance Predictions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pPr marL="514350" indent="-514350">
              <a:buAutoNum type="arabicPeriod"/>
            </a:pPr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B304-EFB5-4F5A-A236-BEDD89FF49E0}" type="slidenum">
              <a:rPr lang="fr-FR" smtClean="0"/>
              <a:pPr/>
              <a:t>39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684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80728"/>
            <a:ext cx="8685477" cy="452596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/>
              <a:t>Radial Velocity Measurement Overview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Instrument Description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Preliminary Data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Performance Predictions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Conclusion</a:t>
            </a:r>
            <a:endParaRPr lang="en-US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514350" indent="-51435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B304-EFB5-4F5A-A236-BEDD89FF49E0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624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051" y="908720"/>
            <a:ext cx="8568952" cy="5256584"/>
          </a:xfrm>
        </p:spPr>
        <p:txBody>
          <a:bodyPr>
            <a:normAutofit/>
          </a:bodyPr>
          <a:lstStyle/>
          <a:p>
            <a:r>
              <a:rPr lang="en-US" dirty="0" smtClean="0"/>
              <a:t>Radial velocity precision of 10 cm/sec appears achievable with externally dispersed interferometry. </a:t>
            </a:r>
          </a:p>
          <a:p>
            <a:r>
              <a:rPr lang="en-US" dirty="0" smtClean="0"/>
              <a:t>We are developing instrumentation to demonstrate this. </a:t>
            </a:r>
          </a:p>
          <a:p>
            <a:r>
              <a:rPr lang="en-US" dirty="0" smtClean="0"/>
              <a:t>Low-noise detectors are critical to demonstrating this new instrument. </a:t>
            </a:r>
            <a:endParaRPr lang="en-US" sz="2800" dirty="0" smtClean="0"/>
          </a:p>
          <a:p>
            <a:pPr lvl="1"/>
            <a:endParaRPr lang="en-US" dirty="0"/>
          </a:p>
          <a:p>
            <a:endParaRPr lang="en-US" dirty="0" smtClean="0"/>
          </a:p>
          <a:p>
            <a:endParaRPr lang="en-US" sz="2800" dirty="0"/>
          </a:p>
          <a:p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B304-EFB5-4F5A-A236-BEDD89FF49E0}" type="slidenum">
              <a:rPr lang="fr-FR" smtClean="0"/>
              <a:pPr/>
              <a:t>40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700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8614"/>
            <a:ext cx="8892480" cy="346050"/>
          </a:xfrm>
        </p:spPr>
        <p:txBody>
          <a:bodyPr/>
          <a:lstStyle/>
          <a:p>
            <a:r>
              <a:rPr lang="en-US" dirty="0"/>
              <a:t>Radial Velocity Measurement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620688"/>
            <a:ext cx="8229600" cy="5472608"/>
          </a:xfrm>
        </p:spPr>
        <p:txBody>
          <a:bodyPr>
            <a:normAutofit/>
          </a:bodyPr>
          <a:lstStyle/>
          <a:p>
            <a:pPr marL="914400" lvl="2" indent="0">
              <a:buNone/>
            </a:pPr>
            <a:endParaRPr 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B304-EFB5-4F5A-A236-BEDD89FF49E0}" type="slidenum">
              <a:rPr lang="fr-FR" smtClean="0"/>
              <a:pPr/>
              <a:t>5</a:t>
            </a:fld>
            <a:endParaRPr lang="fr-FR"/>
          </a:p>
        </p:txBody>
      </p:sp>
      <p:grpSp>
        <p:nvGrpSpPr>
          <p:cNvPr id="6" name="Group 5"/>
          <p:cNvGrpSpPr/>
          <p:nvPr/>
        </p:nvGrpSpPr>
        <p:grpSpPr>
          <a:xfrm>
            <a:off x="92508" y="332656"/>
            <a:ext cx="3941012" cy="6473822"/>
            <a:chOff x="92508" y="63503"/>
            <a:chExt cx="3941012" cy="6473822"/>
          </a:xfrm>
        </p:grpSpPr>
        <p:sp>
          <p:nvSpPr>
            <p:cNvPr id="7" name="Process 155"/>
            <p:cNvSpPr/>
            <p:nvPr/>
          </p:nvSpPr>
          <p:spPr>
            <a:xfrm>
              <a:off x="228211" y="306453"/>
              <a:ext cx="3805309" cy="6230872"/>
            </a:xfrm>
            <a:prstGeom prst="flowChartProcess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Traditional </a:t>
              </a:r>
            </a:p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Spectroscopy</a:t>
              </a:r>
              <a:endParaRPr lang="en-US" dirty="0" smtClean="0">
                <a:solidFill>
                  <a:schemeClr val="tx1"/>
                </a:solidFill>
              </a:endParaRPr>
            </a:p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92508" y="63503"/>
              <a:ext cx="670049" cy="67004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</a:rPr>
                <a:t>1</a:t>
              </a:r>
            </a:p>
          </p:txBody>
        </p:sp>
        <p:pic>
          <p:nvPicPr>
            <p:cNvPr id="9" name="Picture 8" descr="traditional_spectrum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93" t="9752" r="9920" b="9546"/>
            <a:stretch/>
          </p:blipFill>
          <p:spPr>
            <a:xfrm>
              <a:off x="683259" y="3782436"/>
              <a:ext cx="3009901" cy="2351148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 rot="16200000">
              <a:off x="-681949" y="4780518"/>
              <a:ext cx="2235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Intensity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090497" y="6083579"/>
              <a:ext cx="2235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Wavelength</a:t>
              </a:r>
              <a:endParaRPr lang="en-US" dirty="0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2069387" y="4499093"/>
              <a:ext cx="264160" cy="0"/>
            </a:xfrm>
            <a:prstGeom prst="straightConnector1">
              <a:avLst/>
            </a:prstGeom>
            <a:ln>
              <a:solidFill>
                <a:srgbClr val="FF0000"/>
              </a:solidFill>
              <a:headEnd type="arrow" w="med" len="sm"/>
              <a:tailEnd type="arrow" w="med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oup 12"/>
            <p:cNvGrpSpPr/>
            <p:nvPr/>
          </p:nvGrpSpPr>
          <p:grpSpPr>
            <a:xfrm>
              <a:off x="683258" y="1373507"/>
              <a:ext cx="3009901" cy="2284094"/>
              <a:chOff x="683258" y="1312547"/>
              <a:chExt cx="3009901" cy="2284094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683258" y="1312547"/>
                <a:ext cx="3009901" cy="2131694"/>
                <a:chOff x="683258" y="1312547"/>
                <a:chExt cx="3009901" cy="2131694"/>
              </a:xfrm>
            </p:grpSpPr>
            <p:pic>
              <p:nvPicPr>
                <p:cNvPr id="18" name="Picture 17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5462" t="-2712" r="12986" b="79014"/>
                <a:stretch/>
              </p:blipFill>
              <p:spPr>
                <a:xfrm>
                  <a:off x="683258" y="1312547"/>
                  <a:ext cx="3009901" cy="942973"/>
                </a:xfrm>
                <a:prstGeom prst="rect">
                  <a:avLst/>
                </a:prstGeom>
                <a:solidFill>
                  <a:schemeClr val="bg1"/>
                </a:solidFill>
              </p:spPr>
            </p:pic>
            <p:pic>
              <p:nvPicPr>
                <p:cNvPr id="19" name="Picture 18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5461" t="38605" r="12986" b="31520"/>
                <a:stretch/>
              </p:blipFill>
              <p:spPr>
                <a:xfrm>
                  <a:off x="683259" y="2255520"/>
                  <a:ext cx="3009900" cy="118872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</p:pic>
            <p:sp>
              <p:nvSpPr>
                <p:cNvPr id="20" name="Rectangle 19"/>
                <p:cNvSpPr/>
                <p:nvPr/>
              </p:nvSpPr>
              <p:spPr>
                <a:xfrm>
                  <a:off x="2255520" y="3098800"/>
                  <a:ext cx="1391920" cy="34544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7" name="Rectangle 16"/>
              <p:cNvSpPr/>
              <p:nvPr/>
            </p:nvSpPr>
            <p:spPr>
              <a:xfrm>
                <a:off x="683258" y="3444241"/>
                <a:ext cx="3009901" cy="1524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Rectangle 13"/>
            <p:cNvSpPr/>
            <p:nvPr/>
          </p:nvSpPr>
          <p:spPr>
            <a:xfrm>
              <a:off x="1850946" y="1808480"/>
              <a:ext cx="1745694" cy="4038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Iodine spectral reference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333547" y="2583182"/>
              <a:ext cx="1141173" cy="4038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Grating</a:t>
              </a:r>
            </a:p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spectrograph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21" name="Process 40"/>
          <p:cNvSpPr/>
          <p:nvPr/>
        </p:nvSpPr>
        <p:spPr>
          <a:xfrm>
            <a:off x="4340119" y="575606"/>
            <a:ext cx="4535928" cy="6230872"/>
          </a:xfrm>
          <a:prstGeom prst="flowChartProcess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The Goal</a:t>
            </a:r>
          </a:p>
          <a:p>
            <a:pPr algn="ctr"/>
            <a:endParaRPr lang="en-US" sz="2800" dirty="0">
              <a:solidFill>
                <a:schemeClr val="tx1"/>
              </a:solidFill>
            </a:endParaRPr>
          </a:p>
          <a:p>
            <a:pPr algn="ctr"/>
            <a:endParaRPr lang="en-US" sz="2800" dirty="0" smtClean="0">
              <a:solidFill>
                <a:schemeClr val="tx1"/>
              </a:solidFill>
            </a:endParaRPr>
          </a:p>
          <a:p>
            <a:pPr algn="ctr"/>
            <a:endParaRPr lang="en-US" sz="2800" dirty="0">
              <a:solidFill>
                <a:schemeClr val="tx1"/>
              </a:solidFill>
            </a:endParaRPr>
          </a:p>
          <a:p>
            <a:pPr algn="ctr"/>
            <a:endParaRPr lang="en-US" sz="2800" dirty="0" smtClean="0">
              <a:solidFill>
                <a:schemeClr val="tx1"/>
              </a:solidFill>
            </a:endParaRPr>
          </a:p>
          <a:p>
            <a:pPr algn="ctr"/>
            <a:endParaRPr lang="en-US" sz="2800" dirty="0">
              <a:solidFill>
                <a:schemeClr val="tx1"/>
              </a:solidFill>
            </a:endParaRPr>
          </a:p>
          <a:p>
            <a:pPr algn="ctr"/>
            <a:endParaRPr lang="en-US" sz="900" dirty="0">
              <a:solidFill>
                <a:schemeClr val="tx1"/>
              </a:solidFill>
            </a:endParaRPr>
          </a:p>
          <a:p>
            <a:pPr algn="ctr"/>
            <a:endParaRPr lang="en-US" sz="900" dirty="0" smtClean="0">
              <a:solidFill>
                <a:schemeClr val="tx1"/>
              </a:solidFill>
            </a:endParaRPr>
          </a:p>
          <a:p>
            <a:pPr algn="ctr"/>
            <a:endParaRPr lang="en-US" sz="900" dirty="0">
              <a:solidFill>
                <a:schemeClr val="tx1"/>
              </a:solidFill>
            </a:endParaRPr>
          </a:p>
          <a:p>
            <a:pPr algn="ctr"/>
            <a:endParaRPr lang="en-US" sz="900" dirty="0">
              <a:solidFill>
                <a:schemeClr val="tx1"/>
              </a:solidFill>
            </a:endParaRPr>
          </a:p>
          <a:p>
            <a:pPr algn="ctr"/>
            <a:endParaRPr lang="en-US" sz="2800" dirty="0" smtClean="0">
              <a:solidFill>
                <a:srgbClr val="000000"/>
              </a:solidFill>
            </a:endParaRPr>
          </a:p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/>
          <a:srcRect l="21534" r="543"/>
          <a:stretch/>
        </p:blipFill>
        <p:spPr>
          <a:xfrm>
            <a:off x="4640127" y="1216337"/>
            <a:ext cx="3960109" cy="240147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440180" y="2974962"/>
            <a:ext cx="2060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ΔRV=</a:t>
            </a:r>
            <a:r>
              <a:rPr lang="en-US" sz="2800" dirty="0" smtClean="0">
                <a:solidFill>
                  <a:schemeClr val="bg1"/>
                </a:solidFill>
              </a:rPr>
              <a:t>10cm/s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425440" y="4383953"/>
            <a:ext cx="2397760" cy="7183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l-GR" sz="2800" dirty="0">
                <a:solidFill>
                  <a:srgbClr val="000000"/>
                </a:solidFill>
              </a:rPr>
              <a:t>Δλ</a:t>
            </a:r>
            <a:r>
              <a:rPr lang="en-US" sz="2800" dirty="0">
                <a:solidFill>
                  <a:srgbClr val="000000"/>
                </a:solidFill>
              </a:rPr>
              <a:t> = </a:t>
            </a:r>
            <a:r>
              <a:rPr lang="en-US" sz="2800" dirty="0" smtClean="0">
                <a:solidFill>
                  <a:srgbClr val="000000"/>
                </a:solidFill>
              </a:rPr>
              <a:t>1x10</a:t>
            </a:r>
            <a:r>
              <a:rPr lang="en-US" sz="2800" b="1" baseline="30000" dirty="0">
                <a:solidFill>
                  <a:srgbClr val="000000"/>
                </a:solidFill>
              </a:rPr>
              <a:t>-5</a:t>
            </a:r>
            <a:r>
              <a:rPr lang="en-US" sz="2800" dirty="0">
                <a:solidFill>
                  <a:prstClr val="black"/>
                </a:solidFill>
              </a:rPr>
              <a:t>Å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43180" y="5193697"/>
            <a:ext cx="318008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dirty="0">
                <a:solidFill>
                  <a:srgbClr val="000000"/>
                </a:solidFill>
              </a:rPr>
              <a:t>The Requirement: </a:t>
            </a:r>
          </a:p>
          <a:p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5425440" y="5914561"/>
            <a:ext cx="2397760" cy="7183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l-GR" sz="2800" dirty="0">
                <a:solidFill>
                  <a:srgbClr val="000000"/>
                </a:solidFill>
              </a:rPr>
              <a:t>Δλ</a:t>
            </a:r>
            <a:r>
              <a:rPr lang="en-US" sz="2800" dirty="0">
                <a:solidFill>
                  <a:srgbClr val="000000"/>
                </a:solidFill>
              </a:rPr>
              <a:t> = </a:t>
            </a:r>
            <a:r>
              <a:rPr lang="en-US" sz="2800" dirty="0">
                <a:solidFill>
                  <a:prstClr val="black"/>
                </a:solidFill>
              </a:rPr>
              <a:t>2x10</a:t>
            </a:r>
            <a:r>
              <a:rPr lang="en-US" sz="2800" b="1" baseline="30000" dirty="0">
                <a:solidFill>
                  <a:prstClr val="black"/>
                </a:solidFill>
              </a:rPr>
              <a:t>-6</a:t>
            </a:r>
            <a:r>
              <a:rPr lang="en-US" sz="2800" dirty="0">
                <a:solidFill>
                  <a:prstClr val="black"/>
                </a:solidFill>
              </a:rPr>
              <a:t>Å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470399" y="3703233"/>
            <a:ext cx="440564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dirty="0">
                <a:solidFill>
                  <a:prstClr val="black"/>
                </a:solidFill>
              </a:rPr>
              <a:t>The State of the Art: 70cm/s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804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/>
      <p:bldP spid="24" grpId="0" animBg="1"/>
      <p:bldP spid="25" grpId="0"/>
      <p:bldP spid="26" grpId="0" animBg="1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8614"/>
            <a:ext cx="8892480" cy="346050"/>
          </a:xfrm>
        </p:spPr>
        <p:txBody>
          <a:bodyPr/>
          <a:lstStyle/>
          <a:p>
            <a:r>
              <a:rPr lang="en-US" dirty="0"/>
              <a:t>Radial Velocity Measurement 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B304-EFB5-4F5A-A236-BEDD89FF49E0}" type="slidenum">
              <a:rPr lang="fr-FR" smtClean="0"/>
              <a:pPr/>
              <a:t>6</a:t>
            </a:fld>
            <a:endParaRPr lang="fr-FR"/>
          </a:p>
        </p:txBody>
      </p:sp>
      <p:grpSp>
        <p:nvGrpSpPr>
          <p:cNvPr id="28" name="Group 27"/>
          <p:cNvGrpSpPr/>
          <p:nvPr/>
        </p:nvGrpSpPr>
        <p:grpSpPr>
          <a:xfrm>
            <a:off x="4112245" y="339554"/>
            <a:ext cx="4770354" cy="6449057"/>
            <a:chOff x="4112245" y="63503"/>
            <a:chExt cx="4770354" cy="6449057"/>
          </a:xfrm>
        </p:grpSpPr>
        <p:sp>
          <p:nvSpPr>
            <p:cNvPr id="29" name="Process 144"/>
            <p:cNvSpPr/>
            <p:nvPr/>
          </p:nvSpPr>
          <p:spPr>
            <a:xfrm>
              <a:off x="4339388" y="281688"/>
              <a:ext cx="4543211" cy="6230872"/>
            </a:xfrm>
            <a:prstGeom prst="flowChartProcess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2800" dirty="0" smtClean="0">
                  <a:solidFill>
                    <a:srgbClr val="FF0000"/>
                  </a:solidFill>
                </a:rPr>
                <a:t>     E</a:t>
              </a:r>
              <a:r>
                <a:rPr lang="en-US" dirty="0" smtClean="0">
                  <a:solidFill>
                    <a:srgbClr val="000000"/>
                  </a:solidFill>
                </a:rPr>
                <a:t>xternally </a:t>
              </a:r>
              <a:r>
                <a:rPr lang="en-US" sz="2800" dirty="0" smtClean="0">
                  <a:solidFill>
                    <a:srgbClr val="FF0000"/>
                  </a:solidFill>
                </a:rPr>
                <a:t>D</a:t>
              </a:r>
              <a:r>
                <a:rPr lang="en-US" dirty="0" smtClean="0">
                  <a:solidFill>
                    <a:srgbClr val="000000"/>
                  </a:solidFill>
                </a:rPr>
                <a:t>ispersed </a:t>
              </a:r>
              <a:r>
                <a:rPr lang="en-US" sz="2800" dirty="0" smtClean="0">
                  <a:solidFill>
                    <a:srgbClr val="FF0000"/>
                  </a:solidFill>
                </a:rPr>
                <a:t>I</a:t>
              </a:r>
              <a:r>
                <a:rPr lang="en-US" dirty="0" smtClean="0">
                  <a:solidFill>
                    <a:srgbClr val="000000"/>
                  </a:solidFill>
                </a:rPr>
                <a:t>nterferometry (</a:t>
              </a:r>
              <a:r>
                <a:rPr lang="en-US" dirty="0" smtClean="0">
                  <a:solidFill>
                    <a:srgbClr val="FF0000"/>
                  </a:solidFill>
                </a:rPr>
                <a:t>EDI</a:t>
              </a:r>
              <a:r>
                <a:rPr lang="en-US" dirty="0" smtClean="0">
                  <a:solidFill>
                    <a:srgbClr val="000000"/>
                  </a:solidFill>
                </a:rPr>
                <a:t>)</a:t>
              </a:r>
            </a:p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4112245" y="63503"/>
              <a:ext cx="670049" cy="67004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2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2"/>
            <a:srcRect l="-3771" t="-2713" b="1"/>
            <a:stretch/>
          </p:blipFill>
          <p:spPr>
            <a:xfrm>
              <a:off x="4701014" y="1172845"/>
              <a:ext cx="3830069" cy="4086859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32" name="TextBox 31"/>
            <p:cNvSpPr txBox="1"/>
            <p:nvPr/>
          </p:nvSpPr>
          <p:spPr>
            <a:xfrm>
              <a:off x="6797723" y="5028872"/>
              <a:ext cx="176991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00" dirty="0" err="1" smtClean="0">
                  <a:solidFill>
                    <a:schemeClr val="bg1">
                      <a:lumMod val="50000"/>
                    </a:schemeClr>
                  </a:solidFill>
                </a:rPr>
                <a:t>spectralfringe.org</a:t>
              </a:r>
              <a:endParaRPr lang="en-US" sz="9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624320" y="2225040"/>
              <a:ext cx="1280160" cy="50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Scanning</a:t>
              </a:r>
            </a:p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Interferometer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782294" y="4245092"/>
              <a:ext cx="348506" cy="60122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042025" y="1781175"/>
              <a:ext cx="1862455" cy="29845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5673725" y="1822450"/>
              <a:ext cx="333375" cy="29845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 rot="16200000">
              <a:off x="4518134" y="4373881"/>
              <a:ext cx="985520" cy="3352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T</a:t>
              </a:r>
              <a:r>
                <a:rPr lang="en-US" sz="1200" dirty="0" smtClean="0">
                  <a:solidFill>
                    <a:schemeClr val="tx1"/>
                  </a:solidFill>
                </a:rPr>
                <a:t>ime</a:t>
              </a:r>
            </a:p>
          </p:txBody>
        </p:sp>
        <p:cxnSp>
          <p:nvCxnSpPr>
            <p:cNvPr id="38" name="Straight Arrow Connector 37"/>
            <p:cNvCxnSpPr/>
            <p:nvPr/>
          </p:nvCxnSpPr>
          <p:spPr>
            <a:xfrm flipV="1">
              <a:off x="5029200" y="4084320"/>
              <a:ext cx="0" cy="256276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>
              <a:off x="5029200" y="4722284"/>
              <a:ext cx="0" cy="256032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tangle 39"/>
            <p:cNvSpPr/>
            <p:nvPr/>
          </p:nvSpPr>
          <p:spPr>
            <a:xfrm>
              <a:off x="5689600" y="4978315"/>
              <a:ext cx="1148079" cy="22360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 smtClean="0">
                  <a:solidFill>
                    <a:schemeClr val="tx1"/>
                  </a:solidFill>
                </a:rPr>
                <a:t>λ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41" name="Straight Arrow Connector 40"/>
            <p:cNvCxnSpPr/>
            <p:nvPr/>
          </p:nvCxnSpPr>
          <p:spPr>
            <a:xfrm>
              <a:off x="6380480" y="5106454"/>
              <a:ext cx="256032" cy="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flipH="1">
              <a:off x="5879084" y="5106454"/>
              <a:ext cx="256032" cy="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tangle 42"/>
            <p:cNvSpPr/>
            <p:nvPr/>
          </p:nvSpPr>
          <p:spPr>
            <a:xfrm>
              <a:off x="6797723" y="2987042"/>
              <a:ext cx="1240204" cy="50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Grating</a:t>
              </a:r>
            </a:p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spectrograph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6797723" y="3535682"/>
              <a:ext cx="1280160" cy="406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Absorption lines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7139163" y="3847583"/>
              <a:ext cx="1280160" cy="35141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 smtClean="0">
                  <a:solidFill>
                    <a:schemeClr val="tx1"/>
                  </a:solidFill>
                </a:rPr>
                <a:t>Moire</a:t>
              </a:r>
              <a:r>
                <a:rPr lang="en-US" sz="1200" dirty="0" smtClean="0">
                  <a:solidFill>
                    <a:schemeClr val="tx1"/>
                  </a:solidFill>
                </a:rPr>
                <a:t> pattern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7291563" y="4261659"/>
              <a:ext cx="1127760" cy="716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 smtClean="0">
                  <a:solidFill>
                    <a:schemeClr val="tx1"/>
                  </a:solidFill>
                </a:rPr>
                <a:t>Interferometer</a:t>
              </a:r>
            </a:p>
            <a:p>
              <a:r>
                <a:rPr lang="en-US" sz="1200" dirty="0" smtClean="0">
                  <a:solidFill>
                    <a:schemeClr val="tx1"/>
                  </a:solidFill>
                </a:rPr>
                <a:t>transmission </a:t>
              </a:r>
            </a:p>
            <a:p>
              <a:r>
                <a:rPr lang="en-US" sz="1200" dirty="0" smtClean="0">
                  <a:solidFill>
                    <a:schemeClr val="tx1"/>
                  </a:solidFill>
                </a:rPr>
                <a:t>comb</a:t>
              </a:r>
            </a:p>
            <a:p>
              <a:endParaRPr lang="en-US" sz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92508" y="339554"/>
            <a:ext cx="3941012" cy="6473822"/>
            <a:chOff x="92508" y="63503"/>
            <a:chExt cx="3941012" cy="6473822"/>
          </a:xfrm>
        </p:grpSpPr>
        <p:sp>
          <p:nvSpPr>
            <p:cNvPr id="48" name="Process 155"/>
            <p:cNvSpPr/>
            <p:nvPr/>
          </p:nvSpPr>
          <p:spPr>
            <a:xfrm>
              <a:off x="228211" y="306453"/>
              <a:ext cx="3805309" cy="6230872"/>
            </a:xfrm>
            <a:prstGeom prst="flowChartProcess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Traditional </a:t>
              </a:r>
            </a:p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Spectroscopy</a:t>
              </a:r>
              <a:endParaRPr lang="en-US" dirty="0" smtClean="0">
                <a:solidFill>
                  <a:schemeClr val="tx1"/>
                </a:solidFill>
              </a:endParaRPr>
            </a:p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92508" y="63503"/>
              <a:ext cx="670049" cy="67004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</a:rPr>
                <a:t>1</a:t>
              </a:r>
            </a:p>
          </p:txBody>
        </p:sp>
        <p:pic>
          <p:nvPicPr>
            <p:cNvPr id="50" name="Picture 49" descr="traditional_spectru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93" t="9752" r="9920" b="9546"/>
            <a:stretch/>
          </p:blipFill>
          <p:spPr>
            <a:xfrm>
              <a:off x="683259" y="3782436"/>
              <a:ext cx="3009901" cy="2351148"/>
            </a:xfrm>
            <a:prstGeom prst="rect">
              <a:avLst/>
            </a:prstGeom>
          </p:spPr>
        </p:pic>
        <p:sp>
          <p:nvSpPr>
            <p:cNvPr id="51" name="TextBox 50"/>
            <p:cNvSpPr txBox="1"/>
            <p:nvPr/>
          </p:nvSpPr>
          <p:spPr>
            <a:xfrm rot="16200000">
              <a:off x="-681949" y="4780518"/>
              <a:ext cx="2235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Intensity</a:t>
              </a:r>
              <a:endParaRPr lang="en-US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090497" y="6083579"/>
              <a:ext cx="2235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Wavelength</a:t>
              </a:r>
              <a:endParaRPr lang="en-US" dirty="0"/>
            </a:p>
          </p:txBody>
        </p:sp>
        <p:cxnSp>
          <p:nvCxnSpPr>
            <p:cNvPr id="53" name="Straight Arrow Connector 52"/>
            <p:cNvCxnSpPr/>
            <p:nvPr/>
          </p:nvCxnSpPr>
          <p:spPr>
            <a:xfrm>
              <a:off x="2069387" y="4499093"/>
              <a:ext cx="264160" cy="0"/>
            </a:xfrm>
            <a:prstGeom prst="straightConnector1">
              <a:avLst/>
            </a:prstGeom>
            <a:ln>
              <a:solidFill>
                <a:srgbClr val="FF0000"/>
              </a:solidFill>
              <a:headEnd type="arrow" w="med" len="sm"/>
              <a:tailEnd type="arrow" w="med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4" name="Group 53"/>
            <p:cNvGrpSpPr/>
            <p:nvPr/>
          </p:nvGrpSpPr>
          <p:grpSpPr>
            <a:xfrm>
              <a:off x="683258" y="1373507"/>
              <a:ext cx="3009901" cy="2284094"/>
              <a:chOff x="683258" y="1312547"/>
              <a:chExt cx="3009901" cy="2284094"/>
            </a:xfrm>
          </p:grpSpPr>
          <p:grpSp>
            <p:nvGrpSpPr>
              <p:cNvPr id="57" name="Group 56"/>
              <p:cNvGrpSpPr/>
              <p:nvPr/>
            </p:nvGrpSpPr>
            <p:grpSpPr>
              <a:xfrm>
                <a:off x="683258" y="1312547"/>
                <a:ext cx="3009901" cy="2131694"/>
                <a:chOff x="683258" y="1312547"/>
                <a:chExt cx="3009901" cy="2131694"/>
              </a:xfrm>
            </p:grpSpPr>
            <p:pic>
              <p:nvPicPr>
                <p:cNvPr id="59" name="Picture 58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5462" t="-2712" r="12986" b="79014"/>
                <a:stretch/>
              </p:blipFill>
              <p:spPr>
                <a:xfrm>
                  <a:off x="683258" y="1312547"/>
                  <a:ext cx="3009901" cy="942973"/>
                </a:xfrm>
                <a:prstGeom prst="rect">
                  <a:avLst/>
                </a:prstGeom>
                <a:solidFill>
                  <a:schemeClr val="bg1"/>
                </a:solidFill>
              </p:spPr>
            </p:pic>
            <p:pic>
              <p:nvPicPr>
                <p:cNvPr id="60" name="Picture 59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5461" t="38605" r="12986" b="31520"/>
                <a:stretch/>
              </p:blipFill>
              <p:spPr>
                <a:xfrm>
                  <a:off x="683259" y="2255520"/>
                  <a:ext cx="3009900" cy="118872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</p:pic>
            <p:sp>
              <p:nvSpPr>
                <p:cNvPr id="61" name="Rectangle 60"/>
                <p:cNvSpPr/>
                <p:nvPr/>
              </p:nvSpPr>
              <p:spPr>
                <a:xfrm>
                  <a:off x="2255520" y="3098800"/>
                  <a:ext cx="1391920" cy="34544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8" name="Rectangle 57"/>
              <p:cNvSpPr/>
              <p:nvPr/>
            </p:nvSpPr>
            <p:spPr>
              <a:xfrm>
                <a:off x="683258" y="3444241"/>
                <a:ext cx="3009901" cy="1524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5" name="Rectangle 54"/>
            <p:cNvSpPr/>
            <p:nvPr/>
          </p:nvSpPr>
          <p:spPr>
            <a:xfrm>
              <a:off x="1850946" y="1808480"/>
              <a:ext cx="1745694" cy="4038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Iodine spectral reference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2333547" y="2583182"/>
              <a:ext cx="1141173" cy="4038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Grating</a:t>
              </a:r>
            </a:p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spectrograph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7131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6" descr="spec_comb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0"/>
          <a:stretch/>
        </p:blipFill>
        <p:spPr bwMode="auto">
          <a:xfrm>
            <a:off x="0" y="548640"/>
            <a:ext cx="9144000" cy="630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60400" y="6004560"/>
            <a:ext cx="8270240" cy="85344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387600" y="0"/>
            <a:ext cx="434848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One Pixel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60400" y="5991384"/>
            <a:ext cx="13106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5499.91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98700" y="5991384"/>
            <a:ext cx="13106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5499.95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937000" y="5991384"/>
            <a:ext cx="13106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5500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575300" y="5991384"/>
            <a:ext cx="13106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5500.05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213600" y="5991384"/>
            <a:ext cx="13106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5500.09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458720" y="6259116"/>
            <a:ext cx="4348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Wavelength [</a:t>
            </a:r>
            <a:r>
              <a:rPr lang="en-US" sz="2400" b="1" dirty="0" err="1" smtClean="0"/>
              <a:t>Å</a:t>
            </a:r>
            <a:r>
              <a:rPr lang="en-US" sz="2400" b="1" dirty="0" smtClean="0"/>
              <a:t>]</a:t>
            </a:r>
            <a:endParaRPr lang="en-US" sz="2400" b="1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-897890" y="3261916"/>
            <a:ext cx="3116580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Relative Flux</a:t>
            </a:r>
            <a:endParaRPr lang="en-US" sz="2400" b="1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E2BA3-14F4-514F-BC32-D5C3E407EE21}" type="slidenum">
              <a:rPr lang="en-US" smtClean="0"/>
              <a:t>7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30004" y="6470472"/>
            <a:ext cx="1920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Image Credit: Phil </a:t>
            </a:r>
            <a:r>
              <a:rPr lang="en-US" sz="1200" dirty="0" err="1" smtClean="0">
                <a:solidFill>
                  <a:schemeClr val="bg1">
                    <a:lumMod val="50000"/>
                  </a:schemeClr>
                </a:solidFill>
              </a:rPr>
              <a:t>Muirhead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89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8" descr="edi00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48"/>
          <a:stretch/>
        </p:blipFill>
        <p:spPr bwMode="auto">
          <a:xfrm>
            <a:off x="0" y="558800"/>
            <a:ext cx="9144000" cy="629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87600" y="0"/>
            <a:ext cx="434848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One Pixel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4238972" y="1092815"/>
            <a:ext cx="113341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Flux</a:t>
            </a:r>
            <a:endParaRPr lang="en-US" sz="1600" dirty="0"/>
          </a:p>
        </p:txBody>
      </p:sp>
      <p:sp>
        <p:nvSpPr>
          <p:cNvPr id="5" name="Rectangle 4"/>
          <p:cNvSpPr/>
          <p:nvPr/>
        </p:nvSpPr>
        <p:spPr>
          <a:xfrm>
            <a:off x="660400" y="6004560"/>
            <a:ext cx="8270240" cy="85344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60400" y="5991384"/>
            <a:ext cx="13106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5499.91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98700" y="5991384"/>
            <a:ext cx="13106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5499.95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937000" y="5991384"/>
            <a:ext cx="13106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5500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575300" y="5991384"/>
            <a:ext cx="13106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5500.05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213600" y="5991384"/>
            <a:ext cx="13106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5500.09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458720" y="6259116"/>
            <a:ext cx="4348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Wavelength [</a:t>
            </a:r>
            <a:r>
              <a:rPr lang="en-US" sz="2400" b="1" dirty="0" err="1" smtClean="0"/>
              <a:t>Å</a:t>
            </a:r>
            <a:r>
              <a:rPr lang="en-US" sz="2400" b="1" dirty="0" smtClean="0"/>
              <a:t>]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-897890" y="3261916"/>
            <a:ext cx="3116580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Relative Flux</a:t>
            </a:r>
            <a:endParaRPr lang="en-US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665326" y="1862852"/>
            <a:ext cx="2141508" cy="246221"/>
          </a:xfrm>
          <a:prstGeom prst="rect">
            <a:avLst/>
          </a:prstGeom>
          <a:solidFill>
            <a:srgbClr val="FFFFFF"/>
          </a:solidFill>
        </p:spPr>
        <p:txBody>
          <a:bodyPr wrap="square" tIns="0" bIns="0" rtlCol="0">
            <a:spAutoFit/>
          </a:bodyPr>
          <a:lstStyle/>
          <a:p>
            <a:r>
              <a:rPr lang="en-US" sz="1600" dirty="0" smtClean="0"/>
              <a:t>Delay Change [</a:t>
            </a:r>
            <a:r>
              <a:rPr lang="en-US" sz="1600" dirty="0" err="1" smtClean="0"/>
              <a:t>μm</a:t>
            </a:r>
            <a:r>
              <a:rPr lang="en-US" sz="1600" dirty="0" smtClean="0"/>
              <a:t>]</a:t>
            </a:r>
            <a:endParaRPr lang="en-US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4883303" y="1653421"/>
            <a:ext cx="586433" cy="246221"/>
          </a:xfrm>
          <a:prstGeom prst="rect">
            <a:avLst/>
          </a:prstGeom>
          <a:solidFill>
            <a:srgbClr val="FFFFFF"/>
          </a:solidFill>
        </p:spPr>
        <p:txBody>
          <a:bodyPr wrap="square" tIns="0" bIns="0" rtlCol="0">
            <a:spAutoFit/>
          </a:bodyPr>
          <a:lstStyle/>
          <a:p>
            <a:r>
              <a:rPr lang="en-US" sz="1600" dirty="0" smtClean="0"/>
              <a:t>0.0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5424993" y="1653421"/>
            <a:ext cx="586433" cy="246221"/>
          </a:xfrm>
          <a:prstGeom prst="rect">
            <a:avLst/>
          </a:prstGeom>
          <a:solidFill>
            <a:srgbClr val="FFFFFF"/>
          </a:solidFill>
        </p:spPr>
        <p:txBody>
          <a:bodyPr wrap="square" tIns="0" bIns="0" rtlCol="0">
            <a:spAutoFit/>
          </a:bodyPr>
          <a:lstStyle/>
          <a:p>
            <a:r>
              <a:rPr lang="en-US" sz="1600" dirty="0" smtClean="0"/>
              <a:t>0.5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5966683" y="1653421"/>
            <a:ext cx="586433" cy="246221"/>
          </a:xfrm>
          <a:prstGeom prst="rect">
            <a:avLst/>
          </a:prstGeom>
          <a:solidFill>
            <a:srgbClr val="FFFFFF"/>
          </a:solidFill>
        </p:spPr>
        <p:txBody>
          <a:bodyPr wrap="square" tIns="0" bIns="0" rtlCol="0">
            <a:spAutoFit/>
          </a:bodyPr>
          <a:lstStyle/>
          <a:p>
            <a:r>
              <a:rPr lang="en-US" sz="1600" dirty="0"/>
              <a:t>1</a:t>
            </a:r>
            <a:r>
              <a:rPr lang="en-US" sz="1600" dirty="0" smtClean="0"/>
              <a:t>.0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6508373" y="1653421"/>
            <a:ext cx="586433" cy="246221"/>
          </a:xfrm>
          <a:prstGeom prst="rect">
            <a:avLst/>
          </a:prstGeom>
          <a:solidFill>
            <a:srgbClr val="FFFFFF"/>
          </a:solidFill>
        </p:spPr>
        <p:txBody>
          <a:bodyPr wrap="square" tIns="0" bIns="0" rtlCol="0">
            <a:spAutoFit/>
          </a:bodyPr>
          <a:lstStyle/>
          <a:p>
            <a:r>
              <a:rPr lang="en-US" sz="1600" dirty="0" smtClean="0"/>
              <a:t>1.5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7050063" y="1653421"/>
            <a:ext cx="586433" cy="246221"/>
          </a:xfrm>
          <a:prstGeom prst="rect">
            <a:avLst/>
          </a:prstGeom>
          <a:solidFill>
            <a:srgbClr val="FFFFFF"/>
          </a:solidFill>
        </p:spPr>
        <p:txBody>
          <a:bodyPr wrap="square" tIns="0" bIns="0" rtlCol="0">
            <a:spAutoFit/>
          </a:bodyPr>
          <a:lstStyle/>
          <a:p>
            <a:r>
              <a:rPr lang="en-US" sz="1600" dirty="0"/>
              <a:t>2</a:t>
            </a:r>
            <a:r>
              <a:rPr lang="en-US" sz="1600" dirty="0" smtClean="0"/>
              <a:t>.0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7591752" y="1653421"/>
            <a:ext cx="586433" cy="246221"/>
          </a:xfrm>
          <a:prstGeom prst="rect">
            <a:avLst/>
          </a:prstGeom>
          <a:solidFill>
            <a:srgbClr val="FFFFFF"/>
          </a:solidFill>
        </p:spPr>
        <p:txBody>
          <a:bodyPr wrap="square" tIns="0" bIns="0" rtlCol="0">
            <a:spAutoFit/>
          </a:bodyPr>
          <a:lstStyle/>
          <a:p>
            <a:r>
              <a:rPr lang="en-US" sz="1600" dirty="0" smtClean="0"/>
              <a:t>2.5</a:t>
            </a:r>
            <a:endParaRPr lang="en-US" sz="1600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E2BA3-14F4-514F-BC32-D5C3E407EE21}" type="slidenum">
              <a:rPr lang="en-US" smtClean="0"/>
              <a:t>8</a:t>
            </a:fld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30004" y="6470472"/>
            <a:ext cx="1920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Image Credit: Phil </a:t>
            </a:r>
            <a:r>
              <a:rPr lang="en-US" sz="1200" dirty="0" err="1" smtClean="0">
                <a:solidFill>
                  <a:schemeClr val="bg1">
                    <a:lumMod val="50000"/>
                  </a:schemeClr>
                </a:solidFill>
              </a:rPr>
              <a:t>Muirhead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00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8" descr="edi00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48"/>
          <a:stretch/>
        </p:blipFill>
        <p:spPr bwMode="auto">
          <a:xfrm>
            <a:off x="0" y="558800"/>
            <a:ext cx="9144000" cy="629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87600" y="0"/>
            <a:ext cx="434848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One Pixel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4218652" y="1071304"/>
            <a:ext cx="1133416" cy="3815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Flux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60400" y="6004560"/>
            <a:ext cx="8270240" cy="85344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60400" y="5991384"/>
            <a:ext cx="13106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5499.91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98700" y="5991384"/>
            <a:ext cx="13106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5499.95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937000" y="5991384"/>
            <a:ext cx="13106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5500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575300" y="5991384"/>
            <a:ext cx="13106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5500.05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213600" y="5991384"/>
            <a:ext cx="13106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5500.09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458720" y="6259116"/>
            <a:ext cx="4348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Wavelength [</a:t>
            </a:r>
            <a:r>
              <a:rPr lang="en-US" sz="2400" b="1" dirty="0" err="1" smtClean="0"/>
              <a:t>Å</a:t>
            </a:r>
            <a:r>
              <a:rPr lang="en-US" sz="2400" b="1" dirty="0" smtClean="0"/>
              <a:t>]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-897890" y="3261916"/>
            <a:ext cx="3116580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Relative Flux</a:t>
            </a:r>
            <a:endParaRPr lang="en-US" sz="2400" b="1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4238972" y="1092815"/>
            <a:ext cx="113341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Flux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5665326" y="1862852"/>
            <a:ext cx="2141508" cy="246221"/>
          </a:xfrm>
          <a:prstGeom prst="rect">
            <a:avLst/>
          </a:prstGeom>
          <a:solidFill>
            <a:srgbClr val="FFFFFF"/>
          </a:solidFill>
        </p:spPr>
        <p:txBody>
          <a:bodyPr wrap="square" tIns="0" bIns="0" rtlCol="0">
            <a:spAutoFit/>
          </a:bodyPr>
          <a:lstStyle/>
          <a:p>
            <a:r>
              <a:rPr lang="en-US" sz="1600" dirty="0" smtClean="0"/>
              <a:t>Delay Change [</a:t>
            </a:r>
            <a:r>
              <a:rPr lang="en-US" sz="1600" dirty="0" err="1" smtClean="0"/>
              <a:t>μm</a:t>
            </a:r>
            <a:r>
              <a:rPr lang="en-US" sz="1600" dirty="0" smtClean="0"/>
              <a:t>]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4883303" y="1653421"/>
            <a:ext cx="586433" cy="246221"/>
          </a:xfrm>
          <a:prstGeom prst="rect">
            <a:avLst/>
          </a:prstGeom>
          <a:solidFill>
            <a:srgbClr val="FFFFFF"/>
          </a:solidFill>
        </p:spPr>
        <p:txBody>
          <a:bodyPr wrap="square" tIns="0" bIns="0" rtlCol="0">
            <a:spAutoFit/>
          </a:bodyPr>
          <a:lstStyle/>
          <a:p>
            <a:r>
              <a:rPr lang="en-US" sz="1600" dirty="0" smtClean="0"/>
              <a:t>0.0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5424993" y="1653421"/>
            <a:ext cx="586433" cy="246221"/>
          </a:xfrm>
          <a:prstGeom prst="rect">
            <a:avLst/>
          </a:prstGeom>
          <a:solidFill>
            <a:srgbClr val="FFFFFF"/>
          </a:solidFill>
        </p:spPr>
        <p:txBody>
          <a:bodyPr wrap="square" tIns="0" bIns="0" rtlCol="0">
            <a:spAutoFit/>
          </a:bodyPr>
          <a:lstStyle/>
          <a:p>
            <a:r>
              <a:rPr lang="en-US" sz="1600" dirty="0" smtClean="0"/>
              <a:t>0.5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5966683" y="1653421"/>
            <a:ext cx="586433" cy="246221"/>
          </a:xfrm>
          <a:prstGeom prst="rect">
            <a:avLst/>
          </a:prstGeom>
          <a:solidFill>
            <a:srgbClr val="FFFFFF"/>
          </a:solidFill>
        </p:spPr>
        <p:txBody>
          <a:bodyPr wrap="square" tIns="0" bIns="0" rtlCol="0">
            <a:spAutoFit/>
          </a:bodyPr>
          <a:lstStyle/>
          <a:p>
            <a:r>
              <a:rPr lang="en-US" sz="1600" dirty="0"/>
              <a:t>1</a:t>
            </a:r>
            <a:r>
              <a:rPr lang="en-US" sz="1600" dirty="0" smtClean="0"/>
              <a:t>.0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6508373" y="1653421"/>
            <a:ext cx="586433" cy="246221"/>
          </a:xfrm>
          <a:prstGeom prst="rect">
            <a:avLst/>
          </a:prstGeom>
          <a:solidFill>
            <a:srgbClr val="FFFFFF"/>
          </a:solidFill>
        </p:spPr>
        <p:txBody>
          <a:bodyPr wrap="square" tIns="0" bIns="0" rtlCol="0">
            <a:spAutoFit/>
          </a:bodyPr>
          <a:lstStyle/>
          <a:p>
            <a:r>
              <a:rPr lang="en-US" sz="1600" dirty="0" smtClean="0"/>
              <a:t>1.5</a:t>
            </a:r>
            <a:endParaRPr 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7050063" y="1653421"/>
            <a:ext cx="586433" cy="246221"/>
          </a:xfrm>
          <a:prstGeom prst="rect">
            <a:avLst/>
          </a:prstGeom>
          <a:solidFill>
            <a:srgbClr val="FFFFFF"/>
          </a:solidFill>
        </p:spPr>
        <p:txBody>
          <a:bodyPr wrap="square" tIns="0" bIns="0" rtlCol="0">
            <a:spAutoFit/>
          </a:bodyPr>
          <a:lstStyle/>
          <a:p>
            <a:r>
              <a:rPr lang="en-US" sz="1600" dirty="0"/>
              <a:t>2</a:t>
            </a:r>
            <a:r>
              <a:rPr lang="en-US" sz="1600" dirty="0" smtClean="0"/>
              <a:t>.0</a:t>
            </a:r>
            <a:endParaRPr 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7591752" y="1653421"/>
            <a:ext cx="586433" cy="246221"/>
          </a:xfrm>
          <a:prstGeom prst="rect">
            <a:avLst/>
          </a:prstGeom>
          <a:solidFill>
            <a:srgbClr val="FFFFFF"/>
          </a:solidFill>
        </p:spPr>
        <p:txBody>
          <a:bodyPr wrap="square" tIns="0" bIns="0" rtlCol="0">
            <a:spAutoFit/>
          </a:bodyPr>
          <a:lstStyle/>
          <a:p>
            <a:r>
              <a:rPr lang="en-US" sz="1600" dirty="0" smtClean="0"/>
              <a:t>2.5</a:t>
            </a:r>
            <a:endParaRPr lang="en-US" sz="1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E2BA3-14F4-514F-BC32-D5C3E407EE21}" type="slidenum">
              <a:rPr lang="en-US" smtClean="0"/>
              <a:t>9</a:t>
            </a:fld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30004" y="6470472"/>
            <a:ext cx="1920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Image Credit: Phil </a:t>
            </a:r>
            <a:r>
              <a:rPr lang="en-US" sz="1200" dirty="0" err="1" smtClean="0">
                <a:solidFill>
                  <a:schemeClr val="bg1">
                    <a:lumMod val="50000"/>
                  </a:schemeClr>
                </a:solidFill>
              </a:rPr>
              <a:t>Muirhead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98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12759</TotalTime>
  <Words>875</Words>
  <Application>Microsoft Office PowerPoint</Application>
  <PresentationFormat>On-screen Show (4:3)</PresentationFormat>
  <Paragraphs>423</Paragraphs>
  <Slides>40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MS PGothic</vt:lpstr>
      <vt:lpstr>MS PGothic</vt:lpstr>
      <vt:lpstr>Arial</vt:lpstr>
      <vt:lpstr>Calibri</vt:lpstr>
      <vt:lpstr>Thème Office</vt:lpstr>
      <vt:lpstr>Vacuum, Extreme Radial Velocity Experiment: VERVE An instrument for ultra-precise  radial velocity measurements</vt:lpstr>
      <vt:lpstr>Fellow Contributors</vt:lpstr>
      <vt:lpstr>Outline</vt:lpstr>
      <vt:lpstr>Outline</vt:lpstr>
      <vt:lpstr>Radial Velocity Measurement Overview</vt:lpstr>
      <vt:lpstr>Radial Velocity Measurement 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Outline</vt:lpstr>
      <vt:lpstr>Instrument Description</vt:lpstr>
      <vt:lpstr>Instrument Description</vt:lpstr>
      <vt:lpstr>Outline</vt:lpstr>
      <vt:lpstr>Preliminary Data</vt:lpstr>
      <vt:lpstr>Preliminary Data</vt:lpstr>
      <vt:lpstr>Preliminary Data</vt:lpstr>
      <vt:lpstr>Preliminary Data</vt:lpstr>
      <vt:lpstr>Preliminary Data</vt:lpstr>
      <vt:lpstr>Preliminary Data</vt:lpstr>
      <vt:lpstr>Preliminary Data</vt:lpstr>
      <vt:lpstr>Preliminary Data</vt:lpstr>
      <vt:lpstr>Preliminary Data</vt:lpstr>
      <vt:lpstr>Preliminary Data</vt:lpstr>
      <vt:lpstr>Preliminary Data</vt:lpstr>
      <vt:lpstr>Preliminary Data</vt:lpstr>
      <vt:lpstr>Outline</vt:lpstr>
      <vt:lpstr>Performance Predictions</vt:lpstr>
      <vt:lpstr>Outline</vt:lpstr>
      <vt:lpstr>Conclusion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Active layer shape optimization</dc:title>
  <dc:creator>Marie Laslandes</dc:creator>
  <cp:lastModifiedBy>Wallace, James K (383F)</cp:lastModifiedBy>
  <cp:revision>939</cp:revision>
  <dcterms:created xsi:type="dcterms:W3CDTF">2013-02-27T22:57:27Z</dcterms:created>
  <dcterms:modified xsi:type="dcterms:W3CDTF">2015-07-28T19:11:11Z</dcterms:modified>
</cp:coreProperties>
</file>