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257" r:id="rId3"/>
    <p:sldId id="270" r:id="rId4"/>
    <p:sldId id="258" r:id="rId5"/>
    <p:sldId id="311" r:id="rId6"/>
    <p:sldId id="260" r:id="rId7"/>
    <p:sldId id="261" r:id="rId8"/>
    <p:sldId id="262" r:id="rId9"/>
    <p:sldId id="271" r:id="rId10"/>
    <p:sldId id="263" r:id="rId11"/>
    <p:sldId id="264" r:id="rId12"/>
    <p:sldId id="265" r:id="rId13"/>
    <p:sldId id="268" r:id="rId14"/>
    <p:sldId id="267" r:id="rId15"/>
    <p:sldId id="298" r:id="rId16"/>
    <p:sldId id="269" r:id="rId17"/>
    <p:sldId id="272" r:id="rId18"/>
    <p:sldId id="273" r:id="rId19"/>
    <p:sldId id="274" r:id="rId20"/>
    <p:sldId id="276" r:id="rId21"/>
    <p:sldId id="281" r:id="rId22"/>
    <p:sldId id="275" r:id="rId23"/>
    <p:sldId id="277" r:id="rId24"/>
    <p:sldId id="278" r:id="rId25"/>
    <p:sldId id="282" r:id="rId26"/>
    <p:sldId id="280" r:id="rId27"/>
    <p:sldId id="279" r:id="rId28"/>
    <p:sldId id="283" r:id="rId29"/>
    <p:sldId id="293" r:id="rId30"/>
    <p:sldId id="303" r:id="rId31"/>
    <p:sldId id="286" r:id="rId32"/>
    <p:sldId id="287" r:id="rId33"/>
    <p:sldId id="288" r:id="rId34"/>
    <p:sldId id="289" r:id="rId35"/>
    <p:sldId id="285" r:id="rId36"/>
    <p:sldId id="290" r:id="rId37"/>
    <p:sldId id="291" r:id="rId38"/>
    <p:sldId id="302" r:id="rId39"/>
    <p:sldId id="304" r:id="rId40"/>
    <p:sldId id="305" r:id="rId41"/>
    <p:sldId id="294" r:id="rId42"/>
    <p:sldId id="295" r:id="rId43"/>
    <p:sldId id="296" r:id="rId44"/>
    <p:sldId id="297" r:id="rId45"/>
    <p:sldId id="309" r:id="rId46"/>
    <p:sldId id="300" r:id="rId47"/>
    <p:sldId id="301" r:id="rId48"/>
    <p:sldId id="306" r:id="rId49"/>
    <p:sldId id="307" r:id="rId50"/>
    <p:sldId id="308" r:id="rId51"/>
    <p:sldId id="31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1840" y="-104"/>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13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6AC4E7-8668-1E46-80A4-9D7292C5509F}" type="datetimeFigureOut">
              <a:rPr lang="en-US" smtClean="0"/>
              <a:t>7/26/15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34A5D8-6A7D-4049-9309-7C3B3BACAEF2}" type="slidenum">
              <a:rPr lang="en-US" smtClean="0"/>
              <a:t>‹#›</a:t>
            </a:fld>
            <a:endParaRPr lang="en-US"/>
          </a:p>
        </p:txBody>
      </p:sp>
    </p:spTree>
    <p:extLst>
      <p:ext uri="{BB962C8B-B14F-4D97-AF65-F5344CB8AC3E}">
        <p14:creationId xmlns:p14="http://schemas.microsoft.com/office/powerpoint/2010/main" val="3506936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www.history.ucsb.edu</a:t>
            </a:r>
            <a:r>
              <a:rPr lang="en-US" dirty="0" smtClean="0"/>
              <a:t>/projects/</a:t>
            </a:r>
            <a:r>
              <a:rPr lang="en-US" dirty="0" err="1" smtClean="0"/>
              <a:t>histpublications</a:t>
            </a:r>
            <a:r>
              <a:rPr lang="en-US" dirty="0" smtClean="0"/>
              <a:t>/files/08269-2014_mccray_how_astronomers_digitized_sky.pdf</a:t>
            </a:r>
            <a:endParaRPr lang="en-US" dirty="0"/>
          </a:p>
        </p:txBody>
      </p:sp>
      <p:sp>
        <p:nvSpPr>
          <p:cNvPr id="4" name="Slide Number Placeholder 3"/>
          <p:cNvSpPr>
            <a:spLocks noGrp="1"/>
          </p:cNvSpPr>
          <p:nvPr>
            <p:ph type="sldNum" sz="quarter" idx="10"/>
          </p:nvPr>
        </p:nvSpPr>
        <p:spPr/>
        <p:txBody>
          <a:bodyPr/>
          <a:lstStyle/>
          <a:p>
            <a:fld id="{4834A5D8-6A7D-4049-9309-7C3B3BACAEF2}" type="slidenum">
              <a:rPr lang="en-US" smtClean="0"/>
              <a:t>19</a:t>
            </a:fld>
            <a:endParaRPr lang="en-US"/>
          </a:p>
        </p:txBody>
      </p:sp>
    </p:spTree>
    <p:extLst>
      <p:ext uri="{BB962C8B-B14F-4D97-AF65-F5344CB8AC3E}">
        <p14:creationId xmlns:p14="http://schemas.microsoft.com/office/powerpoint/2010/main" val="190662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Video_camera_tube#Plumbicon</a:t>
            </a:r>
            <a:endParaRPr lang="en-US" dirty="0"/>
          </a:p>
        </p:txBody>
      </p:sp>
      <p:sp>
        <p:nvSpPr>
          <p:cNvPr id="4" name="Slide Number Placeholder 3"/>
          <p:cNvSpPr>
            <a:spLocks noGrp="1"/>
          </p:cNvSpPr>
          <p:nvPr>
            <p:ph type="sldNum" sz="quarter" idx="10"/>
          </p:nvPr>
        </p:nvSpPr>
        <p:spPr/>
        <p:txBody>
          <a:bodyPr/>
          <a:lstStyle/>
          <a:p>
            <a:fld id="{4834A5D8-6A7D-4049-9309-7C3B3BACAEF2}" type="slidenum">
              <a:rPr lang="en-US" smtClean="0"/>
              <a:t>23</a:t>
            </a:fld>
            <a:endParaRPr lang="en-US"/>
          </a:p>
        </p:txBody>
      </p:sp>
    </p:spTree>
    <p:extLst>
      <p:ext uri="{BB962C8B-B14F-4D97-AF65-F5344CB8AC3E}">
        <p14:creationId xmlns:p14="http://schemas.microsoft.com/office/powerpoint/2010/main" val="376796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331040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894947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810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84915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46808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12914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386961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39378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60128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25016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299904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50528EF-B132-2641-9C03-0962DD7AC376}" type="datetimeFigureOut">
              <a:rPr lang="en-US" smtClean="0"/>
              <a:t>7/24/15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7E874F-4AAB-C545-8682-62E08420E756}" type="slidenum">
              <a:rPr lang="en-US" smtClean="0"/>
              <a:t>‹#›</a:t>
            </a:fld>
            <a:endParaRPr lang="en-US"/>
          </a:p>
        </p:txBody>
      </p:sp>
    </p:spTree>
    <p:extLst>
      <p:ext uri="{BB962C8B-B14F-4D97-AF65-F5344CB8AC3E}">
        <p14:creationId xmlns:p14="http://schemas.microsoft.com/office/powerpoint/2010/main" val="55880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09600" y="1600200"/>
            <a:ext cx="807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076" name="Rectangle 4"/>
          <p:cNvSpPr>
            <a:spLocks noGrp="1" noChangeArrowheads="1"/>
          </p:cNvSpPr>
          <p:nvPr>
            <p:ph type="dt" sz="half" idx="2"/>
          </p:nvPr>
        </p:nvSpPr>
        <p:spPr bwMode="auto">
          <a:xfrm>
            <a:off x="6726080" y="1143000"/>
            <a:ext cx="203692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a:solidFill>
                  <a:schemeClr val="accent2"/>
                </a:solidFill>
              </a:defRPr>
            </a:lvl1pPr>
          </a:lstStyle>
          <a:p>
            <a:fld id="{850528EF-B132-2641-9C03-0962DD7AC376}" type="datetimeFigureOut">
              <a:rPr lang="en-US" smtClean="0"/>
              <a:t>7/24/15</a:t>
            </a:fld>
            <a:endParaRPr lang="en-US"/>
          </a:p>
        </p:txBody>
      </p:sp>
      <p:sp>
        <p:nvSpPr>
          <p:cNvPr id="3077" name="Rectangle 5"/>
          <p:cNvSpPr>
            <a:spLocks noGrp="1" noChangeArrowheads="1"/>
          </p:cNvSpPr>
          <p:nvPr>
            <p:ph type="ftr" sz="quarter" idx="3"/>
          </p:nvPr>
        </p:nvSpPr>
        <p:spPr bwMode="auto">
          <a:xfrm>
            <a:off x="533400" y="1143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solidFill>
                  <a:schemeClr val="accent2"/>
                </a:solidFill>
                <a:latin typeface="+mn-lt"/>
                <a:ea typeface="+mn-ea"/>
                <a:cs typeface="+mn-cs"/>
              </a:defRPr>
            </a:lvl1pPr>
          </a:lstStyle>
          <a:p>
            <a:endParaRPr lang="en-US"/>
          </a:p>
        </p:txBody>
      </p:sp>
      <p:sp>
        <p:nvSpPr>
          <p:cNvPr id="3078" name="Rectangle 6"/>
          <p:cNvSpPr>
            <a:spLocks noGrp="1" noChangeArrowheads="1"/>
          </p:cNvSpPr>
          <p:nvPr>
            <p:ph type="sldNum" sz="quarter" idx="4"/>
          </p:nvPr>
        </p:nvSpPr>
        <p:spPr bwMode="auto">
          <a:xfrm>
            <a:off x="6858000" y="2286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2"/>
                </a:solidFill>
              </a:defRPr>
            </a:lvl1pPr>
          </a:lstStyle>
          <a:p>
            <a:fld id="{087E874F-4AAB-C545-8682-62E08420E756}" type="slidenum">
              <a:rPr lang="en-US" smtClean="0"/>
              <a:t>‹#›</a:t>
            </a:fld>
            <a:endParaRPr lang="en-US"/>
          </a:p>
        </p:txBody>
      </p:sp>
      <p:sp>
        <p:nvSpPr>
          <p:cNvPr id="3079" name="Line 7"/>
          <p:cNvSpPr>
            <a:spLocks noChangeShapeType="1"/>
          </p:cNvSpPr>
          <p:nvPr/>
        </p:nvSpPr>
        <p:spPr bwMode="auto">
          <a:xfrm>
            <a:off x="609600" y="1143000"/>
            <a:ext cx="8077200" cy="0"/>
          </a:xfrm>
          <a:prstGeom prst="line">
            <a:avLst/>
          </a:prstGeom>
          <a:noFill/>
          <a:ln w="31750">
            <a:solidFill>
              <a:srgbClr val="000080"/>
            </a:solidFill>
            <a:round/>
            <a:headEnd/>
            <a:tailEnd/>
          </a:ln>
        </p:spPr>
        <p:txBody>
          <a:bodyPr wrap="none" anchor="ctr"/>
          <a:lstStyle/>
          <a:p>
            <a:pPr fontAlgn="auto">
              <a:spcBef>
                <a:spcPts val="0"/>
              </a:spcBef>
              <a:spcAft>
                <a:spcPts val="0"/>
              </a:spcAft>
              <a:defRPr/>
            </a:pPr>
            <a:endParaRPr lang="en-US">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a:solidFill>
            <a:srgbClr val="0000FF"/>
          </a:solidFill>
          <a:latin typeface="+mj-lt"/>
          <a:ea typeface="+mj-ea"/>
          <a:cs typeface="+mj-cs"/>
        </a:defRPr>
      </a:lvl1pPr>
      <a:lvl2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9pPr>
    </p:titleStyle>
    <p:body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Photon counting with </a:t>
            </a:r>
            <a:br>
              <a:rPr lang="en-US" dirty="0" smtClean="0"/>
            </a:br>
            <a:r>
              <a:rPr lang="en-US" dirty="0" smtClean="0"/>
              <a:t>Electron Multiplication CCDs</a:t>
            </a:r>
            <a:endParaRPr lang="en-US" dirty="0"/>
          </a:p>
        </p:txBody>
      </p:sp>
      <p:sp>
        <p:nvSpPr>
          <p:cNvPr id="3" name="Subtitle 2"/>
          <p:cNvSpPr>
            <a:spLocks noGrp="1"/>
          </p:cNvSpPr>
          <p:nvPr>
            <p:ph type="subTitle" idx="1"/>
          </p:nvPr>
        </p:nvSpPr>
        <p:spPr/>
        <p:txBody>
          <a:bodyPr/>
          <a:lstStyle/>
          <a:p>
            <a:r>
              <a:rPr lang="en-US" dirty="0" smtClean="0"/>
              <a:t>Roger Smith</a:t>
            </a:r>
          </a:p>
          <a:p>
            <a:r>
              <a:rPr lang="en-US" b="1" dirty="0" smtClean="0">
                <a:solidFill>
                  <a:srgbClr val="FF6600"/>
                </a:solidFill>
              </a:rPr>
              <a:t>Caltech</a:t>
            </a:r>
          </a:p>
          <a:p>
            <a:r>
              <a:rPr lang="en-US" dirty="0" smtClean="0"/>
              <a:t>2015-07-28</a:t>
            </a:r>
            <a:endParaRPr lang="en-US" dirty="0"/>
          </a:p>
        </p:txBody>
      </p:sp>
      <p:sp>
        <p:nvSpPr>
          <p:cNvPr id="4" name="TextBox 3"/>
          <p:cNvSpPr txBox="1"/>
          <p:nvPr/>
        </p:nvSpPr>
        <p:spPr>
          <a:xfrm>
            <a:off x="540136" y="721293"/>
            <a:ext cx="5664135" cy="400110"/>
          </a:xfrm>
          <a:prstGeom prst="rect">
            <a:avLst/>
          </a:prstGeom>
          <a:noFill/>
        </p:spPr>
        <p:txBody>
          <a:bodyPr wrap="square" rtlCol="0">
            <a:spAutoFit/>
          </a:bodyPr>
          <a:lstStyle/>
          <a:p>
            <a:r>
              <a:rPr lang="en-US" sz="2000" dirty="0" smtClean="0"/>
              <a:t>An introduction to</a:t>
            </a:r>
            <a:endParaRPr lang="en-US" sz="2000" dirty="0"/>
          </a:p>
        </p:txBody>
      </p:sp>
      <p:sp>
        <p:nvSpPr>
          <p:cNvPr id="5" name="TextBox 4"/>
          <p:cNvSpPr txBox="1"/>
          <p:nvPr/>
        </p:nvSpPr>
        <p:spPr>
          <a:xfrm>
            <a:off x="685800" y="6311752"/>
            <a:ext cx="7086600" cy="261610"/>
          </a:xfrm>
          <a:prstGeom prst="rect">
            <a:avLst/>
          </a:prstGeom>
          <a:noFill/>
        </p:spPr>
        <p:txBody>
          <a:bodyPr wrap="square" rtlCol="0">
            <a:spAutoFit/>
          </a:bodyPr>
          <a:lstStyle/>
          <a:p>
            <a:r>
              <a:rPr lang="en-US" sz="1100" dirty="0" smtClean="0"/>
              <a:t>With thanks to those who have posted slides on the internet, such as Peter Sinclair (ESO) and Jim </a:t>
            </a:r>
            <a:r>
              <a:rPr lang="en-US" sz="1100" dirty="0" err="1" smtClean="0"/>
              <a:t>Janesick</a:t>
            </a:r>
            <a:r>
              <a:rPr lang="en-US" sz="1100" dirty="0" smtClean="0"/>
              <a:t>.</a:t>
            </a:r>
            <a:endParaRPr lang="en-US" sz="1100" dirty="0"/>
          </a:p>
        </p:txBody>
      </p:sp>
    </p:spTree>
    <p:extLst>
      <p:ext uri="{BB962C8B-B14F-4D97-AF65-F5344CB8AC3E}">
        <p14:creationId xmlns:p14="http://schemas.microsoft.com/office/powerpoint/2010/main" val="32713322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 events per pixel</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47955" y="1997385"/>
            <a:ext cx="1883178" cy="1508313"/>
            <a:chOff x="291965" y="1997385"/>
            <a:chExt cx="3693368" cy="1508313"/>
          </a:xfrm>
        </p:grpSpPr>
        <p:sp>
          <p:nvSpPr>
            <p:cNvPr id="14" name="Freeform 13"/>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17" name="Straight Connector 16"/>
          <p:cNvCxnSpPr/>
          <p:nvPr/>
        </p:nvCxnSpPr>
        <p:spPr bwMode="auto">
          <a:xfrm flipV="1">
            <a:off x="4407761" y="2525282"/>
            <a:ext cx="0" cy="1026686"/>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9" name="TextBox 18"/>
          <p:cNvSpPr txBox="1"/>
          <p:nvPr/>
        </p:nvSpPr>
        <p:spPr>
          <a:xfrm>
            <a:off x="3912339" y="3575267"/>
            <a:ext cx="2084901" cy="369332"/>
          </a:xfrm>
          <a:prstGeom prst="rect">
            <a:avLst/>
          </a:prstGeom>
          <a:noFill/>
        </p:spPr>
        <p:txBody>
          <a:bodyPr wrap="square" rtlCol="0">
            <a:spAutoFit/>
          </a:bodyPr>
          <a:lstStyle/>
          <a:p>
            <a:r>
              <a:rPr lang="en-US" dirty="0" smtClean="0"/>
              <a:t>1 e- amplified</a:t>
            </a:r>
            <a:endParaRPr lang="en-US" dirty="0"/>
          </a:p>
        </p:txBody>
      </p:sp>
      <p:grpSp>
        <p:nvGrpSpPr>
          <p:cNvPr id="21" name="Group 20"/>
          <p:cNvGrpSpPr/>
          <p:nvPr/>
        </p:nvGrpSpPr>
        <p:grpSpPr>
          <a:xfrm>
            <a:off x="3007253" y="2524063"/>
            <a:ext cx="2861257" cy="979758"/>
            <a:chOff x="291965" y="1997385"/>
            <a:chExt cx="3693368" cy="1508313"/>
          </a:xfrm>
        </p:grpSpPr>
        <p:sp>
          <p:nvSpPr>
            <p:cNvPr id="22" name="Freeform 21"/>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Freeform 22"/>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13" name="Straight Connector 12"/>
          <p:cNvCxnSpPr/>
          <p:nvPr/>
        </p:nvCxnSpPr>
        <p:spPr bwMode="auto">
          <a:xfrm flipV="1">
            <a:off x="3138634" y="3551968"/>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solidFill>
            <a:srgbClr val="FFFF00"/>
          </a:solidFill>
        </p:spPr>
        <p:txBody>
          <a:bodyPr wrap="square" rtlCol="0">
            <a:spAutoFit/>
          </a:bodyPr>
          <a:lstStyle/>
          <a:p>
            <a:r>
              <a:rPr lang="en-US" dirty="0" smtClean="0"/>
              <a:t>Signal Threshold</a:t>
            </a:r>
            <a:endParaRPr lang="en-US" dirty="0"/>
          </a:p>
        </p:txBody>
      </p:sp>
      <p:sp>
        <p:nvSpPr>
          <p:cNvPr id="43" name="TextBox 42"/>
          <p:cNvSpPr txBox="1"/>
          <p:nvPr/>
        </p:nvSpPr>
        <p:spPr>
          <a:xfrm>
            <a:off x="719966" y="4865908"/>
            <a:ext cx="8123278" cy="1754327"/>
          </a:xfrm>
          <a:prstGeom prst="rect">
            <a:avLst/>
          </a:prstGeom>
          <a:noFill/>
        </p:spPr>
        <p:txBody>
          <a:bodyPr wrap="square" rtlCol="0">
            <a:spAutoFit/>
          </a:bodyPr>
          <a:lstStyle/>
          <a:p>
            <a:r>
              <a:rPr lang="en-US" dirty="0" smtClean="0"/>
              <a:t>Maybe multiple events can be distinguished … ?</a:t>
            </a:r>
          </a:p>
          <a:p>
            <a:endParaRPr lang="en-US" dirty="0"/>
          </a:p>
          <a:p>
            <a:r>
              <a:rPr lang="en-US" dirty="0" smtClean="0"/>
              <a:t>Cosmic rays are off scale and might be filtered out …?</a:t>
            </a:r>
          </a:p>
          <a:p>
            <a:endParaRPr lang="en-US" dirty="0"/>
          </a:p>
          <a:p>
            <a:r>
              <a:rPr lang="en-US" dirty="0" smtClean="0"/>
              <a:t> </a:t>
            </a:r>
          </a:p>
          <a:p>
            <a:pPr marL="285750" indent="-285750">
              <a:buFont typeface="Arial"/>
              <a:buChar char="•"/>
            </a:pPr>
            <a:endParaRPr lang="en-US" dirty="0"/>
          </a:p>
        </p:txBody>
      </p:sp>
      <p:sp>
        <p:nvSpPr>
          <p:cNvPr id="44" name="TextBox 43"/>
          <p:cNvSpPr txBox="1"/>
          <p:nvPr/>
        </p:nvSpPr>
        <p:spPr>
          <a:xfrm>
            <a:off x="7620304" y="11668"/>
            <a:ext cx="1523695" cy="369332"/>
          </a:xfrm>
          <a:prstGeom prst="rect">
            <a:avLst/>
          </a:prstGeom>
          <a:solidFill>
            <a:srgbClr val="CCFFCC"/>
          </a:solidFill>
        </p:spPr>
        <p:txBody>
          <a:bodyPr wrap="square" rtlCol="0">
            <a:spAutoFit/>
          </a:bodyPr>
          <a:lstStyle/>
          <a:p>
            <a:r>
              <a:rPr lang="en-US" dirty="0" smtClean="0"/>
              <a:t>Ideal case</a:t>
            </a:r>
            <a:endParaRPr lang="en-US" dirty="0"/>
          </a:p>
        </p:txBody>
      </p:sp>
      <p:grpSp>
        <p:nvGrpSpPr>
          <p:cNvPr id="28" name="Group 27"/>
          <p:cNvGrpSpPr/>
          <p:nvPr/>
        </p:nvGrpSpPr>
        <p:grpSpPr>
          <a:xfrm>
            <a:off x="5522213" y="2522844"/>
            <a:ext cx="4085757" cy="979758"/>
            <a:chOff x="291965" y="1997385"/>
            <a:chExt cx="3693368" cy="1508313"/>
          </a:xfrm>
        </p:grpSpPr>
        <p:sp>
          <p:nvSpPr>
            <p:cNvPr id="29" name="Freeform 28"/>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Freeform 29"/>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31" name="Straight Connector 30"/>
          <p:cNvCxnSpPr/>
          <p:nvPr/>
        </p:nvCxnSpPr>
        <p:spPr bwMode="auto">
          <a:xfrm flipV="1">
            <a:off x="7517875" y="2519383"/>
            <a:ext cx="0" cy="1026686"/>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32" name="TextBox 31"/>
          <p:cNvSpPr txBox="1"/>
          <p:nvPr/>
        </p:nvSpPr>
        <p:spPr>
          <a:xfrm>
            <a:off x="6758343" y="3584475"/>
            <a:ext cx="2084901" cy="369332"/>
          </a:xfrm>
          <a:prstGeom prst="rect">
            <a:avLst/>
          </a:prstGeom>
          <a:noFill/>
        </p:spPr>
        <p:txBody>
          <a:bodyPr wrap="square" rtlCol="0">
            <a:spAutoFit/>
          </a:bodyPr>
          <a:lstStyle/>
          <a:p>
            <a:r>
              <a:rPr lang="en-US" dirty="0"/>
              <a:t>2</a:t>
            </a:r>
            <a:r>
              <a:rPr lang="en-US" dirty="0" smtClean="0"/>
              <a:t> e- amplified</a:t>
            </a:r>
            <a:endParaRPr lang="en-US" dirty="0"/>
          </a:p>
        </p:txBody>
      </p:sp>
      <p:sp>
        <p:nvSpPr>
          <p:cNvPr id="33" name="TextBox 32"/>
          <p:cNvSpPr txBox="1"/>
          <p:nvPr/>
        </p:nvSpPr>
        <p:spPr>
          <a:xfrm>
            <a:off x="5019155" y="4146728"/>
            <a:ext cx="2498720" cy="369332"/>
          </a:xfrm>
          <a:prstGeom prst="rect">
            <a:avLst/>
          </a:prstGeom>
          <a:solidFill>
            <a:srgbClr val="FFFF00"/>
          </a:solidFill>
        </p:spPr>
        <p:txBody>
          <a:bodyPr wrap="square" rtlCol="0">
            <a:spAutoFit/>
          </a:bodyPr>
          <a:lstStyle/>
          <a:p>
            <a:r>
              <a:rPr lang="en-US" dirty="0" smtClean="0"/>
              <a:t>2</a:t>
            </a:r>
            <a:r>
              <a:rPr lang="en-US" baseline="30000" dirty="0" smtClean="0"/>
              <a:t>nd</a:t>
            </a:r>
            <a:r>
              <a:rPr lang="en-US" dirty="0" smtClean="0"/>
              <a:t> Signal Threshold</a:t>
            </a:r>
            <a:endParaRPr lang="en-US" dirty="0"/>
          </a:p>
        </p:txBody>
      </p:sp>
      <p:cxnSp>
        <p:nvCxnSpPr>
          <p:cNvPr id="34" name="Straight Connector 33"/>
          <p:cNvCxnSpPr/>
          <p:nvPr/>
        </p:nvCxnSpPr>
        <p:spPr bwMode="auto">
          <a:xfrm flipV="1">
            <a:off x="5743546" y="3553491"/>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cxnSp>
        <p:nvCxnSpPr>
          <p:cNvPr id="35" name="Straight Arrow Connector 34"/>
          <p:cNvCxnSpPr/>
          <p:nvPr/>
        </p:nvCxnSpPr>
        <p:spPr bwMode="auto">
          <a:xfrm>
            <a:off x="6036151" y="2374553"/>
            <a:ext cx="2985588"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36" name="TextBox 35"/>
          <p:cNvSpPr txBox="1"/>
          <p:nvPr/>
        </p:nvSpPr>
        <p:spPr>
          <a:xfrm>
            <a:off x="6209746" y="1938246"/>
            <a:ext cx="2905058" cy="369332"/>
          </a:xfrm>
          <a:prstGeom prst="rect">
            <a:avLst/>
          </a:prstGeom>
          <a:solidFill>
            <a:schemeClr val="bg1"/>
          </a:solidFill>
        </p:spPr>
        <p:txBody>
          <a:bodyPr wrap="square" rtlCol="0">
            <a:spAutoFit/>
          </a:bodyPr>
          <a:lstStyle/>
          <a:p>
            <a:r>
              <a:rPr lang="en-US" dirty="0" smtClean="0"/>
              <a:t>Gain variation plus noise </a:t>
            </a:r>
            <a:endParaRPr lang="en-US" dirty="0"/>
          </a:p>
        </p:txBody>
      </p:sp>
      <p:sp>
        <p:nvSpPr>
          <p:cNvPr id="38" name="TextBox 37"/>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4135244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 events per pixel</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47955" y="1997385"/>
            <a:ext cx="1883178" cy="1508313"/>
            <a:chOff x="291965" y="1997385"/>
            <a:chExt cx="3693368" cy="1508313"/>
          </a:xfrm>
        </p:grpSpPr>
        <p:sp>
          <p:nvSpPr>
            <p:cNvPr id="14" name="Freeform 13"/>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9" name="TextBox 18"/>
          <p:cNvSpPr txBox="1"/>
          <p:nvPr/>
        </p:nvSpPr>
        <p:spPr>
          <a:xfrm>
            <a:off x="3853947" y="3535819"/>
            <a:ext cx="2084901" cy="369332"/>
          </a:xfrm>
          <a:prstGeom prst="rect">
            <a:avLst/>
          </a:prstGeom>
          <a:noFill/>
        </p:spPr>
        <p:txBody>
          <a:bodyPr wrap="square" rtlCol="0">
            <a:spAutoFit/>
          </a:bodyPr>
          <a:lstStyle/>
          <a:p>
            <a:r>
              <a:rPr lang="en-US" dirty="0" smtClean="0"/>
              <a:t>1 e- amplified</a:t>
            </a:r>
            <a:endParaRPr lang="en-US" dirty="0"/>
          </a:p>
        </p:txBody>
      </p:sp>
      <p:grpSp>
        <p:nvGrpSpPr>
          <p:cNvPr id="21" name="Group 20"/>
          <p:cNvGrpSpPr/>
          <p:nvPr/>
        </p:nvGrpSpPr>
        <p:grpSpPr>
          <a:xfrm>
            <a:off x="2583897" y="2524063"/>
            <a:ext cx="4795480" cy="979758"/>
            <a:chOff x="291965" y="1997385"/>
            <a:chExt cx="3693368" cy="1508313"/>
          </a:xfrm>
        </p:grpSpPr>
        <p:sp>
          <p:nvSpPr>
            <p:cNvPr id="22" name="Freeform 21"/>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Freeform 22"/>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43" name="TextBox 42"/>
          <p:cNvSpPr txBox="1"/>
          <p:nvPr/>
        </p:nvSpPr>
        <p:spPr>
          <a:xfrm>
            <a:off x="785604" y="4238140"/>
            <a:ext cx="8123278" cy="1908215"/>
          </a:xfrm>
          <a:prstGeom prst="rect">
            <a:avLst/>
          </a:prstGeom>
          <a:noFill/>
        </p:spPr>
        <p:txBody>
          <a:bodyPr wrap="square" rtlCol="0">
            <a:spAutoFit/>
          </a:bodyPr>
          <a:lstStyle/>
          <a:p>
            <a:r>
              <a:rPr lang="en-US" dirty="0" smtClean="0"/>
              <a:t>In practice multiple events are not reliably distinguished </a:t>
            </a:r>
          </a:p>
          <a:p>
            <a:r>
              <a:rPr lang="en-US" dirty="0" smtClean="0">
                <a:solidFill>
                  <a:srgbClr val="0000FF"/>
                </a:solidFill>
                <a:sym typeface="Wingdings"/>
              </a:rPr>
              <a:t> counted as one event</a:t>
            </a:r>
            <a:endParaRPr lang="en-US" dirty="0" smtClean="0">
              <a:solidFill>
                <a:srgbClr val="0000FF"/>
              </a:solidFill>
            </a:endParaRPr>
          </a:p>
          <a:p>
            <a:endParaRPr lang="en-US" dirty="0"/>
          </a:p>
          <a:p>
            <a:r>
              <a:rPr lang="en-US" dirty="0" smtClean="0"/>
              <a:t>Need high frame rate or to limit flux to avoid </a:t>
            </a:r>
            <a:r>
              <a:rPr lang="en-US" sz="2800" i="1" dirty="0" smtClean="0"/>
              <a:t>“coincidence losses”</a:t>
            </a:r>
            <a:r>
              <a:rPr lang="en-US" dirty="0" smtClean="0"/>
              <a:t> </a:t>
            </a:r>
            <a:endParaRPr lang="en-US" dirty="0"/>
          </a:p>
          <a:p>
            <a:r>
              <a:rPr lang="en-US" dirty="0" smtClean="0"/>
              <a:t> </a:t>
            </a:r>
          </a:p>
          <a:p>
            <a:pPr marL="285750" indent="-285750">
              <a:buFont typeface="Arial"/>
              <a:buChar char="•"/>
            </a:pPr>
            <a:endParaRPr lang="en-US" dirty="0"/>
          </a:p>
        </p:txBody>
      </p:sp>
      <p:sp>
        <p:nvSpPr>
          <p:cNvPr id="44" name="TextBox 43"/>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grpSp>
        <p:nvGrpSpPr>
          <p:cNvPr id="28" name="Group 27"/>
          <p:cNvGrpSpPr/>
          <p:nvPr/>
        </p:nvGrpSpPr>
        <p:grpSpPr>
          <a:xfrm>
            <a:off x="2642297" y="1316200"/>
            <a:ext cx="4707878" cy="2186398"/>
            <a:chOff x="56276" y="-1658268"/>
            <a:chExt cx="2453478" cy="5163961"/>
          </a:xfrm>
        </p:grpSpPr>
        <p:sp>
          <p:nvSpPr>
            <p:cNvPr id="29" name="Freeform 28"/>
            <p:cNvSpPr/>
            <p:nvPr/>
          </p:nvSpPr>
          <p:spPr>
            <a:xfrm>
              <a:off x="56276" y="-1560178"/>
              <a:ext cx="2298984" cy="5065871"/>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 name="connsiteX0" fmla="*/ 963487 w 963487"/>
                <a:gd name="connsiteY0" fmla="*/ 46530 h 1552131"/>
                <a:gd name="connsiteX1" fmla="*/ 931316 w 963487"/>
                <a:gd name="connsiteY1" fmla="*/ 3354 h 1552131"/>
                <a:gd name="connsiteX2" fmla="*/ 744513 w 963487"/>
                <a:gd name="connsiteY2" fmla="*/ 148724 h 1552131"/>
                <a:gd name="connsiteX3" fmla="*/ 525538 w 963487"/>
                <a:gd name="connsiteY3" fmla="*/ 805691 h 1552131"/>
                <a:gd name="connsiteX4" fmla="*/ 394154 w 963487"/>
                <a:gd name="connsiteY4" fmla="*/ 1258268 h 1552131"/>
                <a:gd name="connsiteX5" fmla="*/ 218974 w 963487"/>
                <a:gd name="connsiteY5" fmla="*/ 1521055 h 1552131"/>
                <a:gd name="connsiteX6" fmla="*/ 0 w 963487"/>
                <a:gd name="connsiteY6" fmla="*/ 1550253 h 1552131"/>
                <a:gd name="connsiteX7" fmla="*/ 0 w 963487"/>
                <a:gd name="connsiteY7" fmla="*/ 1550253 h 1552131"/>
                <a:gd name="connsiteX0" fmla="*/ 1002000 w 1002000"/>
                <a:gd name="connsiteY0" fmla="*/ 1771 h 1576335"/>
                <a:gd name="connsiteX1" fmla="*/ 931316 w 1002000"/>
                <a:gd name="connsiteY1" fmla="*/ 27558 h 1576335"/>
                <a:gd name="connsiteX2" fmla="*/ 744513 w 1002000"/>
                <a:gd name="connsiteY2" fmla="*/ 172928 h 1576335"/>
                <a:gd name="connsiteX3" fmla="*/ 525538 w 1002000"/>
                <a:gd name="connsiteY3" fmla="*/ 829895 h 1576335"/>
                <a:gd name="connsiteX4" fmla="*/ 394154 w 1002000"/>
                <a:gd name="connsiteY4" fmla="*/ 1282472 h 1576335"/>
                <a:gd name="connsiteX5" fmla="*/ 218974 w 1002000"/>
                <a:gd name="connsiteY5" fmla="*/ 1545259 h 1576335"/>
                <a:gd name="connsiteX6" fmla="*/ 0 w 1002000"/>
                <a:gd name="connsiteY6" fmla="*/ 1574457 h 1576335"/>
                <a:gd name="connsiteX7" fmla="*/ 0 w 1002000"/>
                <a:gd name="connsiteY7" fmla="*/ 1574457 h 1576335"/>
                <a:gd name="connsiteX0" fmla="*/ 1002000 w 1002000"/>
                <a:gd name="connsiteY0" fmla="*/ 9648 h 1584212"/>
                <a:gd name="connsiteX1" fmla="*/ 966328 w 1002000"/>
                <a:gd name="connsiteY1" fmla="*/ 954 h 1584212"/>
                <a:gd name="connsiteX2" fmla="*/ 931316 w 1002000"/>
                <a:gd name="connsiteY2" fmla="*/ 35435 h 1584212"/>
                <a:gd name="connsiteX3" fmla="*/ 744513 w 1002000"/>
                <a:gd name="connsiteY3" fmla="*/ 180805 h 1584212"/>
                <a:gd name="connsiteX4" fmla="*/ 525538 w 1002000"/>
                <a:gd name="connsiteY4" fmla="*/ 837772 h 1584212"/>
                <a:gd name="connsiteX5" fmla="*/ 394154 w 1002000"/>
                <a:gd name="connsiteY5" fmla="*/ 1290349 h 1584212"/>
                <a:gd name="connsiteX6" fmla="*/ 218974 w 1002000"/>
                <a:gd name="connsiteY6" fmla="*/ 1553136 h 1584212"/>
                <a:gd name="connsiteX7" fmla="*/ 0 w 1002000"/>
                <a:gd name="connsiteY7" fmla="*/ 1582334 h 1584212"/>
                <a:gd name="connsiteX8" fmla="*/ 0 w 1002000"/>
                <a:gd name="connsiteY8" fmla="*/ 1582334 h 1584212"/>
                <a:gd name="connsiteX0" fmla="*/ 1030009 w 1030009"/>
                <a:gd name="connsiteY0" fmla="*/ 3 h 1988343"/>
                <a:gd name="connsiteX1" fmla="*/ 966328 w 1030009"/>
                <a:gd name="connsiteY1" fmla="*/ 405085 h 1988343"/>
                <a:gd name="connsiteX2" fmla="*/ 931316 w 1030009"/>
                <a:gd name="connsiteY2" fmla="*/ 439566 h 1988343"/>
                <a:gd name="connsiteX3" fmla="*/ 744513 w 1030009"/>
                <a:gd name="connsiteY3" fmla="*/ 584936 h 1988343"/>
                <a:gd name="connsiteX4" fmla="*/ 525538 w 1030009"/>
                <a:gd name="connsiteY4" fmla="*/ 1241903 h 1988343"/>
                <a:gd name="connsiteX5" fmla="*/ 394154 w 1030009"/>
                <a:gd name="connsiteY5" fmla="*/ 1694480 h 1988343"/>
                <a:gd name="connsiteX6" fmla="*/ 218974 w 1030009"/>
                <a:gd name="connsiteY6" fmla="*/ 1957267 h 1988343"/>
                <a:gd name="connsiteX7" fmla="*/ 0 w 1030009"/>
                <a:gd name="connsiteY7" fmla="*/ 1986465 h 1988343"/>
                <a:gd name="connsiteX8" fmla="*/ 0 w 1030009"/>
                <a:gd name="connsiteY8" fmla="*/ 1986465 h 1988343"/>
                <a:gd name="connsiteX0" fmla="*/ 1030009 w 1030009"/>
                <a:gd name="connsiteY0" fmla="*/ 3 h 1988343"/>
                <a:gd name="connsiteX1" fmla="*/ 994338 w 1030009"/>
                <a:gd name="connsiteY1" fmla="*/ 370604 h 1988343"/>
                <a:gd name="connsiteX2" fmla="*/ 931316 w 1030009"/>
                <a:gd name="connsiteY2" fmla="*/ 439566 h 1988343"/>
                <a:gd name="connsiteX3" fmla="*/ 744513 w 1030009"/>
                <a:gd name="connsiteY3" fmla="*/ 584936 h 1988343"/>
                <a:gd name="connsiteX4" fmla="*/ 525538 w 1030009"/>
                <a:gd name="connsiteY4" fmla="*/ 1241903 h 1988343"/>
                <a:gd name="connsiteX5" fmla="*/ 394154 w 1030009"/>
                <a:gd name="connsiteY5" fmla="*/ 1694480 h 1988343"/>
                <a:gd name="connsiteX6" fmla="*/ 218974 w 1030009"/>
                <a:gd name="connsiteY6" fmla="*/ 1957267 h 1988343"/>
                <a:gd name="connsiteX7" fmla="*/ 0 w 1030009"/>
                <a:gd name="connsiteY7" fmla="*/ 1986465 h 1988343"/>
                <a:gd name="connsiteX8" fmla="*/ 0 w 1030009"/>
                <a:gd name="connsiteY8" fmla="*/ 1986465 h 1988343"/>
                <a:gd name="connsiteX0" fmla="*/ 1037011 w 1037011"/>
                <a:gd name="connsiteY0" fmla="*/ 3 h 2367639"/>
                <a:gd name="connsiteX1" fmla="*/ 994338 w 1037011"/>
                <a:gd name="connsiteY1" fmla="*/ 749900 h 2367639"/>
                <a:gd name="connsiteX2" fmla="*/ 931316 w 1037011"/>
                <a:gd name="connsiteY2" fmla="*/ 818862 h 2367639"/>
                <a:gd name="connsiteX3" fmla="*/ 744513 w 1037011"/>
                <a:gd name="connsiteY3" fmla="*/ 964232 h 2367639"/>
                <a:gd name="connsiteX4" fmla="*/ 525538 w 1037011"/>
                <a:gd name="connsiteY4" fmla="*/ 1621199 h 2367639"/>
                <a:gd name="connsiteX5" fmla="*/ 394154 w 1037011"/>
                <a:gd name="connsiteY5" fmla="*/ 2073776 h 2367639"/>
                <a:gd name="connsiteX6" fmla="*/ 218974 w 1037011"/>
                <a:gd name="connsiteY6" fmla="*/ 2336563 h 2367639"/>
                <a:gd name="connsiteX7" fmla="*/ 0 w 1037011"/>
                <a:gd name="connsiteY7" fmla="*/ 2365761 h 2367639"/>
                <a:gd name="connsiteX8" fmla="*/ 0 w 1037011"/>
                <a:gd name="connsiteY8" fmla="*/ 2365761 h 2367639"/>
                <a:gd name="connsiteX0" fmla="*/ 1033510 w 1033510"/>
                <a:gd name="connsiteY0" fmla="*/ 4 h 2091790"/>
                <a:gd name="connsiteX1" fmla="*/ 994338 w 1033510"/>
                <a:gd name="connsiteY1" fmla="*/ 474051 h 2091790"/>
                <a:gd name="connsiteX2" fmla="*/ 931316 w 1033510"/>
                <a:gd name="connsiteY2" fmla="*/ 543013 h 2091790"/>
                <a:gd name="connsiteX3" fmla="*/ 744513 w 1033510"/>
                <a:gd name="connsiteY3" fmla="*/ 688383 h 2091790"/>
                <a:gd name="connsiteX4" fmla="*/ 525538 w 1033510"/>
                <a:gd name="connsiteY4" fmla="*/ 1345350 h 2091790"/>
                <a:gd name="connsiteX5" fmla="*/ 394154 w 1033510"/>
                <a:gd name="connsiteY5" fmla="*/ 1797927 h 2091790"/>
                <a:gd name="connsiteX6" fmla="*/ 218974 w 1033510"/>
                <a:gd name="connsiteY6" fmla="*/ 2060714 h 2091790"/>
                <a:gd name="connsiteX7" fmla="*/ 0 w 1033510"/>
                <a:gd name="connsiteY7" fmla="*/ 2089912 h 2091790"/>
                <a:gd name="connsiteX8" fmla="*/ 0 w 1033510"/>
                <a:gd name="connsiteY8" fmla="*/ 2089912 h 2091790"/>
                <a:gd name="connsiteX0" fmla="*/ 1033510 w 1033510"/>
                <a:gd name="connsiteY0" fmla="*/ -1 h 2091785"/>
                <a:gd name="connsiteX1" fmla="*/ 1015344 w 1033510"/>
                <a:gd name="connsiteY1" fmla="*/ 198195 h 2091785"/>
                <a:gd name="connsiteX2" fmla="*/ 994338 w 1033510"/>
                <a:gd name="connsiteY2" fmla="*/ 474046 h 2091785"/>
                <a:gd name="connsiteX3" fmla="*/ 931316 w 1033510"/>
                <a:gd name="connsiteY3" fmla="*/ 543008 h 2091785"/>
                <a:gd name="connsiteX4" fmla="*/ 744513 w 1033510"/>
                <a:gd name="connsiteY4" fmla="*/ 688378 h 2091785"/>
                <a:gd name="connsiteX5" fmla="*/ 525538 w 1033510"/>
                <a:gd name="connsiteY5" fmla="*/ 1345345 h 2091785"/>
                <a:gd name="connsiteX6" fmla="*/ 394154 w 1033510"/>
                <a:gd name="connsiteY6" fmla="*/ 1797922 h 2091785"/>
                <a:gd name="connsiteX7" fmla="*/ 218974 w 1033510"/>
                <a:gd name="connsiteY7" fmla="*/ 2060709 h 2091785"/>
                <a:gd name="connsiteX8" fmla="*/ 0 w 1033510"/>
                <a:gd name="connsiteY8" fmla="*/ 2089907 h 2091785"/>
                <a:gd name="connsiteX9" fmla="*/ 0 w 1033510"/>
                <a:gd name="connsiteY9" fmla="*/ 2089907 h 2091785"/>
                <a:gd name="connsiteX0" fmla="*/ 1037011 w 1037011"/>
                <a:gd name="connsiteY0" fmla="*/ 0 h 2402117"/>
                <a:gd name="connsiteX1" fmla="*/ 1015344 w 1037011"/>
                <a:gd name="connsiteY1" fmla="*/ 508527 h 2402117"/>
                <a:gd name="connsiteX2" fmla="*/ 994338 w 1037011"/>
                <a:gd name="connsiteY2" fmla="*/ 784378 h 2402117"/>
                <a:gd name="connsiteX3" fmla="*/ 931316 w 1037011"/>
                <a:gd name="connsiteY3" fmla="*/ 853340 h 2402117"/>
                <a:gd name="connsiteX4" fmla="*/ 744513 w 1037011"/>
                <a:gd name="connsiteY4" fmla="*/ 998710 h 2402117"/>
                <a:gd name="connsiteX5" fmla="*/ 525538 w 1037011"/>
                <a:gd name="connsiteY5" fmla="*/ 1655677 h 2402117"/>
                <a:gd name="connsiteX6" fmla="*/ 394154 w 1037011"/>
                <a:gd name="connsiteY6" fmla="*/ 2108254 h 2402117"/>
                <a:gd name="connsiteX7" fmla="*/ 218974 w 1037011"/>
                <a:gd name="connsiteY7" fmla="*/ 2371041 h 2402117"/>
                <a:gd name="connsiteX8" fmla="*/ 0 w 1037011"/>
                <a:gd name="connsiteY8" fmla="*/ 2400239 h 2402117"/>
                <a:gd name="connsiteX9" fmla="*/ 0 w 1037011"/>
                <a:gd name="connsiteY9" fmla="*/ 2400239 h 2402117"/>
                <a:gd name="connsiteX0" fmla="*/ 1037011 w 1037011"/>
                <a:gd name="connsiteY0" fmla="*/ 0 h 2402117"/>
                <a:gd name="connsiteX1" fmla="*/ 1018845 w 1037011"/>
                <a:gd name="connsiteY1" fmla="*/ 439563 h 2402117"/>
                <a:gd name="connsiteX2" fmla="*/ 994338 w 1037011"/>
                <a:gd name="connsiteY2" fmla="*/ 784378 h 2402117"/>
                <a:gd name="connsiteX3" fmla="*/ 931316 w 1037011"/>
                <a:gd name="connsiteY3" fmla="*/ 853340 h 2402117"/>
                <a:gd name="connsiteX4" fmla="*/ 744513 w 1037011"/>
                <a:gd name="connsiteY4" fmla="*/ 998710 h 2402117"/>
                <a:gd name="connsiteX5" fmla="*/ 525538 w 1037011"/>
                <a:gd name="connsiteY5" fmla="*/ 1655677 h 2402117"/>
                <a:gd name="connsiteX6" fmla="*/ 394154 w 1037011"/>
                <a:gd name="connsiteY6" fmla="*/ 2108254 h 2402117"/>
                <a:gd name="connsiteX7" fmla="*/ 218974 w 1037011"/>
                <a:gd name="connsiteY7" fmla="*/ 2371041 h 2402117"/>
                <a:gd name="connsiteX8" fmla="*/ 0 w 1037011"/>
                <a:gd name="connsiteY8" fmla="*/ 2400239 h 2402117"/>
                <a:gd name="connsiteX9" fmla="*/ 0 w 1037011"/>
                <a:gd name="connsiteY9" fmla="*/ 2400239 h 2402117"/>
                <a:gd name="connsiteX0" fmla="*/ 1037011 w 1037011"/>
                <a:gd name="connsiteY0" fmla="*/ 0 h 2609006"/>
                <a:gd name="connsiteX1" fmla="*/ 1018845 w 1037011"/>
                <a:gd name="connsiteY1" fmla="*/ 646452 h 2609006"/>
                <a:gd name="connsiteX2" fmla="*/ 994338 w 1037011"/>
                <a:gd name="connsiteY2" fmla="*/ 991267 h 2609006"/>
                <a:gd name="connsiteX3" fmla="*/ 931316 w 1037011"/>
                <a:gd name="connsiteY3" fmla="*/ 1060229 h 2609006"/>
                <a:gd name="connsiteX4" fmla="*/ 744513 w 1037011"/>
                <a:gd name="connsiteY4" fmla="*/ 1205599 h 2609006"/>
                <a:gd name="connsiteX5" fmla="*/ 525538 w 1037011"/>
                <a:gd name="connsiteY5" fmla="*/ 1862566 h 2609006"/>
                <a:gd name="connsiteX6" fmla="*/ 394154 w 1037011"/>
                <a:gd name="connsiteY6" fmla="*/ 2315143 h 2609006"/>
                <a:gd name="connsiteX7" fmla="*/ 218974 w 1037011"/>
                <a:gd name="connsiteY7" fmla="*/ 2577930 h 2609006"/>
                <a:gd name="connsiteX8" fmla="*/ 0 w 1037011"/>
                <a:gd name="connsiteY8" fmla="*/ 2607128 h 2609006"/>
                <a:gd name="connsiteX9" fmla="*/ 0 w 1037011"/>
                <a:gd name="connsiteY9" fmla="*/ 2607128 h 2609006"/>
                <a:gd name="connsiteX0" fmla="*/ 1037011 w 1037011"/>
                <a:gd name="connsiteY0" fmla="*/ 0 h 2609006"/>
                <a:gd name="connsiteX1" fmla="*/ 1029349 w 1037011"/>
                <a:gd name="connsiteY1" fmla="*/ 232681 h 2609006"/>
                <a:gd name="connsiteX2" fmla="*/ 1018845 w 1037011"/>
                <a:gd name="connsiteY2" fmla="*/ 646452 h 2609006"/>
                <a:gd name="connsiteX3" fmla="*/ 994338 w 1037011"/>
                <a:gd name="connsiteY3" fmla="*/ 991267 h 2609006"/>
                <a:gd name="connsiteX4" fmla="*/ 931316 w 1037011"/>
                <a:gd name="connsiteY4" fmla="*/ 1060229 h 2609006"/>
                <a:gd name="connsiteX5" fmla="*/ 744513 w 1037011"/>
                <a:gd name="connsiteY5" fmla="*/ 1205599 h 2609006"/>
                <a:gd name="connsiteX6" fmla="*/ 525538 w 1037011"/>
                <a:gd name="connsiteY6" fmla="*/ 1862566 h 2609006"/>
                <a:gd name="connsiteX7" fmla="*/ 394154 w 1037011"/>
                <a:gd name="connsiteY7" fmla="*/ 2315143 h 2609006"/>
                <a:gd name="connsiteX8" fmla="*/ 218974 w 1037011"/>
                <a:gd name="connsiteY8" fmla="*/ 2577930 h 2609006"/>
                <a:gd name="connsiteX9" fmla="*/ 0 w 1037011"/>
                <a:gd name="connsiteY9" fmla="*/ 2607128 h 2609006"/>
                <a:gd name="connsiteX10" fmla="*/ 0 w 1037011"/>
                <a:gd name="connsiteY10" fmla="*/ 2607128 h 2609006"/>
                <a:gd name="connsiteX0" fmla="*/ 1054517 w 1054517"/>
                <a:gd name="connsiteY0" fmla="*/ 0 h 2574523"/>
                <a:gd name="connsiteX1" fmla="*/ 1029349 w 1054517"/>
                <a:gd name="connsiteY1" fmla="*/ 198198 h 2574523"/>
                <a:gd name="connsiteX2" fmla="*/ 1018845 w 1054517"/>
                <a:gd name="connsiteY2" fmla="*/ 611969 h 2574523"/>
                <a:gd name="connsiteX3" fmla="*/ 994338 w 1054517"/>
                <a:gd name="connsiteY3" fmla="*/ 956784 h 2574523"/>
                <a:gd name="connsiteX4" fmla="*/ 931316 w 1054517"/>
                <a:gd name="connsiteY4" fmla="*/ 1025746 h 2574523"/>
                <a:gd name="connsiteX5" fmla="*/ 744513 w 1054517"/>
                <a:gd name="connsiteY5" fmla="*/ 1171116 h 2574523"/>
                <a:gd name="connsiteX6" fmla="*/ 525538 w 1054517"/>
                <a:gd name="connsiteY6" fmla="*/ 1828083 h 2574523"/>
                <a:gd name="connsiteX7" fmla="*/ 394154 w 1054517"/>
                <a:gd name="connsiteY7" fmla="*/ 2280660 h 2574523"/>
                <a:gd name="connsiteX8" fmla="*/ 218974 w 1054517"/>
                <a:gd name="connsiteY8" fmla="*/ 2543447 h 2574523"/>
                <a:gd name="connsiteX9" fmla="*/ 0 w 1054517"/>
                <a:gd name="connsiteY9" fmla="*/ 2572645 h 2574523"/>
                <a:gd name="connsiteX10" fmla="*/ 0 w 1054517"/>
                <a:gd name="connsiteY10" fmla="*/ 2572645 h 2574523"/>
                <a:gd name="connsiteX0" fmla="*/ 1058018 w 1058018"/>
                <a:gd name="connsiteY0" fmla="*/ 0 h 4115043"/>
                <a:gd name="connsiteX1" fmla="*/ 1029349 w 1058018"/>
                <a:gd name="connsiteY1" fmla="*/ 1738718 h 4115043"/>
                <a:gd name="connsiteX2" fmla="*/ 1018845 w 1058018"/>
                <a:gd name="connsiteY2" fmla="*/ 2152489 h 4115043"/>
                <a:gd name="connsiteX3" fmla="*/ 994338 w 1058018"/>
                <a:gd name="connsiteY3" fmla="*/ 2497304 h 4115043"/>
                <a:gd name="connsiteX4" fmla="*/ 931316 w 1058018"/>
                <a:gd name="connsiteY4" fmla="*/ 2566266 h 4115043"/>
                <a:gd name="connsiteX5" fmla="*/ 744513 w 1058018"/>
                <a:gd name="connsiteY5" fmla="*/ 2711636 h 4115043"/>
                <a:gd name="connsiteX6" fmla="*/ 525538 w 1058018"/>
                <a:gd name="connsiteY6" fmla="*/ 3368603 h 4115043"/>
                <a:gd name="connsiteX7" fmla="*/ 394154 w 1058018"/>
                <a:gd name="connsiteY7" fmla="*/ 3821180 h 4115043"/>
                <a:gd name="connsiteX8" fmla="*/ 218974 w 1058018"/>
                <a:gd name="connsiteY8" fmla="*/ 4083967 h 4115043"/>
                <a:gd name="connsiteX9" fmla="*/ 0 w 1058018"/>
                <a:gd name="connsiteY9" fmla="*/ 4113165 h 4115043"/>
                <a:gd name="connsiteX10" fmla="*/ 0 w 1058018"/>
                <a:gd name="connsiteY10" fmla="*/ 4113165 h 41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018" h="4115043">
                  <a:moveTo>
                    <a:pt x="1058018" y="0"/>
                  </a:moveTo>
                  <a:cubicBezTo>
                    <a:pt x="1056741" y="38780"/>
                    <a:pt x="1032377" y="1630976"/>
                    <a:pt x="1029349" y="1738718"/>
                  </a:cubicBezTo>
                  <a:cubicBezTo>
                    <a:pt x="1026321" y="1846460"/>
                    <a:pt x="1024680" y="2026058"/>
                    <a:pt x="1018845" y="2152489"/>
                  </a:cubicBezTo>
                  <a:cubicBezTo>
                    <a:pt x="1013010" y="2278920"/>
                    <a:pt x="1008343" y="2439835"/>
                    <a:pt x="994338" y="2497304"/>
                  </a:cubicBezTo>
                  <a:cubicBezTo>
                    <a:pt x="980333" y="2554773"/>
                    <a:pt x="968285" y="2536291"/>
                    <a:pt x="931316" y="2566266"/>
                  </a:cubicBezTo>
                  <a:cubicBezTo>
                    <a:pt x="894347" y="2596241"/>
                    <a:pt x="812143" y="2577913"/>
                    <a:pt x="744513" y="2711636"/>
                  </a:cubicBezTo>
                  <a:cubicBezTo>
                    <a:pt x="671522" y="2838163"/>
                    <a:pt x="583931" y="3183679"/>
                    <a:pt x="525538" y="3368603"/>
                  </a:cubicBezTo>
                  <a:cubicBezTo>
                    <a:pt x="467145" y="3553527"/>
                    <a:pt x="445248" y="3701953"/>
                    <a:pt x="394154" y="3821180"/>
                  </a:cubicBezTo>
                  <a:cubicBezTo>
                    <a:pt x="343060" y="3940407"/>
                    <a:pt x="284666" y="4035303"/>
                    <a:pt x="218974" y="4083967"/>
                  </a:cubicBezTo>
                  <a:cubicBezTo>
                    <a:pt x="153282" y="4132631"/>
                    <a:pt x="36496" y="4108299"/>
                    <a:pt x="0" y="4113165"/>
                  </a:cubicBezTo>
                  <a:lnTo>
                    <a:pt x="0" y="4113165"/>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Freeform 29"/>
            <p:cNvSpPr/>
            <p:nvPr/>
          </p:nvSpPr>
          <p:spPr>
            <a:xfrm flipH="1">
              <a:off x="2342845" y="-1658268"/>
              <a:ext cx="166909" cy="5162090"/>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 name="connsiteX0" fmla="*/ 963487 w 963487"/>
                <a:gd name="connsiteY0" fmla="*/ 275 h 1505876"/>
                <a:gd name="connsiteX1" fmla="*/ 715750 w 963487"/>
                <a:gd name="connsiteY1" fmla="*/ 276850 h 1505876"/>
                <a:gd name="connsiteX2" fmla="*/ 525538 w 963487"/>
                <a:gd name="connsiteY2" fmla="*/ 759436 h 1505876"/>
                <a:gd name="connsiteX3" fmla="*/ 394154 w 963487"/>
                <a:gd name="connsiteY3" fmla="*/ 1212013 h 1505876"/>
                <a:gd name="connsiteX4" fmla="*/ 218974 w 963487"/>
                <a:gd name="connsiteY4" fmla="*/ 1474800 h 1505876"/>
                <a:gd name="connsiteX5" fmla="*/ 0 w 963487"/>
                <a:gd name="connsiteY5" fmla="*/ 1503998 h 1505876"/>
                <a:gd name="connsiteX6" fmla="*/ 0 w 963487"/>
                <a:gd name="connsiteY6" fmla="*/ 1503998 h 1505876"/>
                <a:gd name="connsiteX0" fmla="*/ 819666 w 819666"/>
                <a:gd name="connsiteY0" fmla="*/ 596 h 1448071"/>
                <a:gd name="connsiteX1" fmla="*/ 715750 w 819666"/>
                <a:gd name="connsiteY1" fmla="*/ 219045 h 1448071"/>
                <a:gd name="connsiteX2" fmla="*/ 525538 w 819666"/>
                <a:gd name="connsiteY2" fmla="*/ 701631 h 1448071"/>
                <a:gd name="connsiteX3" fmla="*/ 394154 w 819666"/>
                <a:gd name="connsiteY3" fmla="*/ 1154208 h 1448071"/>
                <a:gd name="connsiteX4" fmla="*/ 218974 w 819666"/>
                <a:gd name="connsiteY4" fmla="*/ 1416995 h 1448071"/>
                <a:gd name="connsiteX5" fmla="*/ 0 w 819666"/>
                <a:gd name="connsiteY5" fmla="*/ 1446193 h 1448071"/>
                <a:gd name="connsiteX6" fmla="*/ 0 w 819666"/>
                <a:gd name="connsiteY6" fmla="*/ 1446193 h 1448071"/>
                <a:gd name="connsiteX0" fmla="*/ 819666 w 819666"/>
                <a:gd name="connsiteY0" fmla="*/ 686 h 1428786"/>
                <a:gd name="connsiteX1" fmla="*/ 715750 w 819666"/>
                <a:gd name="connsiteY1" fmla="*/ 199760 h 1428786"/>
                <a:gd name="connsiteX2" fmla="*/ 525538 w 819666"/>
                <a:gd name="connsiteY2" fmla="*/ 682346 h 1428786"/>
                <a:gd name="connsiteX3" fmla="*/ 394154 w 819666"/>
                <a:gd name="connsiteY3" fmla="*/ 1134923 h 1428786"/>
                <a:gd name="connsiteX4" fmla="*/ 218974 w 819666"/>
                <a:gd name="connsiteY4" fmla="*/ 1397710 h 1428786"/>
                <a:gd name="connsiteX5" fmla="*/ 0 w 819666"/>
                <a:gd name="connsiteY5" fmla="*/ 1426908 h 1428786"/>
                <a:gd name="connsiteX6" fmla="*/ 0 w 819666"/>
                <a:gd name="connsiteY6" fmla="*/ 1426908 h 1428786"/>
                <a:gd name="connsiteX0" fmla="*/ 819666 w 819666"/>
                <a:gd name="connsiteY0" fmla="*/ 0 h 1428100"/>
                <a:gd name="connsiteX1" fmla="*/ 715750 w 819666"/>
                <a:gd name="connsiteY1" fmla="*/ 199074 h 1428100"/>
                <a:gd name="connsiteX2" fmla="*/ 525538 w 819666"/>
                <a:gd name="connsiteY2" fmla="*/ 681660 h 1428100"/>
                <a:gd name="connsiteX3" fmla="*/ 394154 w 819666"/>
                <a:gd name="connsiteY3" fmla="*/ 1134237 h 1428100"/>
                <a:gd name="connsiteX4" fmla="*/ 218974 w 819666"/>
                <a:gd name="connsiteY4" fmla="*/ 1397024 h 1428100"/>
                <a:gd name="connsiteX5" fmla="*/ 0 w 819666"/>
                <a:gd name="connsiteY5" fmla="*/ 1426222 h 1428100"/>
                <a:gd name="connsiteX6" fmla="*/ 0 w 819666"/>
                <a:gd name="connsiteY6" fmla="*/ 1426222 h 1428100"/>
                <a:gd name="connsiteX0" fmla="*/ 858810 w 858810"/>
                <a:gd name="connsiteY0" fmla="*/ 0 h 2900636"/>
                <a:gd name="connsiteX1" fmla="*/ 715750 w 858810"/>
                <a:gd name="connsiteY1" fmla="*/ 1671610 h 2900636"/>
                <a:gd name="connsiteX2" fmla="*/ 525538 w 858810"/>
                <a:gd name="connsiteY2" fmla="*/ 2154196 h 2900636"/>
                <a:gd name="connsiteX3" fmla="*/ 394154 w 858810"/>
                <a:gd name="connsiteY3" fmla="*/ 2606773 h 2900636"/>
                <a:gd name="connsiteX4" fmla="*/ 218974 w 858810"/>
                <a:gd name="connsiteY4" fmla="*/ 2869560 h 2900636"/>
                <a:gd name="connsiteX5" fmla="*/ 0 w 858810"/>
                <a:gd name="connsiteY5" fmla="*/ 2898758 h 2900636"/>
                <a:gd name="connsiteX6" fmla="*/ 0 w 858810"/>
                <a:gd name="connsiteY6" fmla="*/ 2898758 h 2900636"/>
                <a:gd name="connsiteX0" fmla="*/ 858810 w 858810"/>
                <a:gd name="connsiteY0" fmla="*/ 0 h 2900636"/>
                <a:gd name="connsiteX1" fmla="*/ 637462 w 858810"/>
                <a:gd name="connsiteY1" fmla="*/ 567208 h 2900636"/>
                <a:gd name="connsiteX2" fmla="*/ 525538 w 858810"/>
                <a:gd name="connsiteY2" fmla="*/ 2154196 h 2900636"/>
                <a:gd name="connsiteX3" fmla="*/ 394154 w 858810"/>
                <a:gd name="connsiteY3" fmla="*/ 2606773 h 2900636"/>
                <a:gd name="connsiteX4" fmla="*/ 218974 w 858810"/>
                <a:gd name="connsiteY4" fmla="*/ 2869560 h 2900636"/>
                <a:gd name="connsiteX5" fmla="*/ 0 w 858810"/>
                <a:gd name="connsiteY5" fmla="*/ 2898758 h 2900636"/>
                <a:gd name="connsiteX6" fmla="*/ 0 w 858810"/>
                <a:gd name="connsiteY6" fmla="*/ 2898758 h 29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810" h="2900636">
                  <a:moveTo>
                    <a:pt x="858810" y="0"/>
                  </a:moveTo>
                  <a:cubicBezTo>
                    <a:pt x="740294" y="222772"/>
                    <a:pt x="693007" y="208175"/>
                    <a:pt x="637462" y="567208"/>
                  </a:cubicBezTo>
                  <a:cubicBezTo>
                    <a:pt x="581917" y="926241"/>
                    <a:pt x="566089" y="1814269"/>
                    <a:pt x="525538" y="2154196"/>
                  </a:cubicBezTo>
                  <a:cubicBezTo>
                    <a:pt x="484987" y="2494124"/>
                    <a:pt x="445248" y="2487546"/>
                    <a:pt x="394154" y="2606773"/>
                  </a:cubicBezTo>
                  <a:cubicBezTo>
                    <a:pt x="343060" y="2726000"/>
                    <a:pt x="284666" y="2820896"/>
                    <a:pt x="218974" y="2869560"/>
                  </a:cubicBezTo>
                  <a:cubicBezTo>
                    <a:pt x="153282" y="2918224"/>
                    <a:pt x="36496" y="2893892"/>
                    <a:pt x="0" y="2898758"/>
                  </a:cubicBezTo>
                  <a:lnTo>
                    <a:pt x="0" y="28987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32" name="TextBox 31"/>
          <p:cNvSpPr txBox="1"/>
          <p:nvPr/>
        </p:nvSpPr>
        <p:spPr>
          <a:xfrm>
            <a:off x="7190483" y="1477062"/>
            <a:ext cx="2084901" cy="369332"/>
          </a:xfrm>
          <a:prstGeom prst="rect">
            <a:avLst/>
          </a:prstGeom>
          <a:noFill/>
        </p:spPr>
        <p:txBody>
          <a:bodyPr wrap="square" rtlCol="0">
            <a:spAutoFit/>
          </a:bodyPr>
          <a:lstStyle/>
          <a:p>
            <a:r>
              <a:rPr lang="en-US" dirty="0" smtClean="0"/>
              <a:t>Gain may saturate</a:t>
            </a:r>
            <a:endParaRPr lang="en-US" dirty="0"/>
          </a:p>
        </p:txBody>
      </p:sp>
      <p:sp>
        <p:nvSpPr>
          <p:cNvPr id="36" name="TextBox 35"/>
          <p:cNvSpPr txBox="1"/>
          <p:nvPr/>
        </p:nvSpPr>
        <p:spPr>
          <a:xfrm>
            <a:off x="3096712" y="2042820"/>
            <a:ext cx="3603900" cy="369332"/>
          </a:xfrm>
          <a:prstGeom prst="rect">
            <a:avLst/>
          </a:prstGeom>
          <a:solidFill>
            <a:schemeClr val="bg1"/>
          </a:solidFill>
        </p:spPr>
        <p:txBody>
          <a:bodyPr wrap="square" rtlCol="0">
            <a:spAutoFit/>
          </a:bodyPr>
          <a:lstStyle/>
          <a:p>
            <a:r>
              <a:rPr lang="en-US" dirty="0" smtClean="0"/>
              <a:t>Gain dispersion causes overlap </a:t>
            </a:r>
            <a:endParaRPr lang="en-US" dirty="0"/>
          </a:p>
        </p:txBody>
      </p:sp>
      <p:sp>
        <p:nvSpPr>
          <p:cNvPr id="38" name="TextBox 37"/>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
        <p:nvSpPr>
          <p:cNvPr id="27" name="TextBox 26"/>
          <p:cNvSpPr txBox="1"/>
          <p:nvPr/>
        </p:nvSpPr>
        <p:spPr>
          <a:xfrm>
            <a:off x="5664746" y="3549377"/>
            <a:ext cx="2084901" cy="369332"/>
          </a:xfrm>
          <a:prstGeom prst="rect">
            <a:avLst/>
          </a:prstGeom>
          <a:noFill/>
        </p:spPr>
        <p:txBody>
          <a:bodyPr wrap="square" rtlCol="0">
            <a:spAutoFit/>
          </a:bodyPr>
          <a:lstStyle/>
          <a:p>
            <a:r>
              <a:rPr lang="en-US" dirty="0"/>
              <a:t>2</a:t>
            </a:r>
            <a:r>
              <a:rPr lang="en-US" dirty="0" smtClean="0"/>
              <a:t> e- amplified</a:t>
            </a:r>
            <a:endParaRPr lang="en-US" dirty="0"/>
          </a:p>
        </p:txBody>
      </p:sp>
    </p:spTree>
    <p:extLst>
      <p:ext uri="{BB962C8B-B14F-4D97-AF65-F5344CB8AC3E}">
        <p14:creationId xmlns:p14="http://schemas.microsoft.com/office/powerpoint/2010/main" val="31437111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116751" y="2657063"/>
            <a:ext cx="1826895" cy="861357"/>
          </a:xfrm>
          <a:custGeom>
            <a:avLst/>
            <a:gdLst>
              <a:gd name="connsiteX0" fmla="*/ 1138667 w 1138667"/>
              <a:gd name="connsiteY0" fmla="*/ 525573 h 525573"/>
              <a:gd name="connsiteX1" fmla="*/ 1094872 w 1138667"/>
              <a:gd name="connsiteY1" fmla="*/ 0 h 525573"/>
              <a:gd name="connsiteX2" fmla="*/ 686120 w 1138667"/>
              <a:gd name="connsiteY2" fmla="*/ 321184 h 525573"/>
              <a:gd name="connsiteX3" fmla="*/ 467146 w 1138667"/>
              <a:gd name="connsiteY3" fmla="*/ 423378 h 525573"/>
              <a:gd name="connsiteX4" fmla="*/ 160582 w 1138667"/>
              <a:gd name="connsiteY4" fmla="*/ 510974 h 525573"/>
              <a:gd name="connsiteX5" fmla="*/ 0 w 1138667"/>
              <a:gd name="connsiteY5" fmla="*/ 525573 h 525573"/>
              <a:gd name="connsiteX0" fmla="*/ 1138667 w 1138667"/>
              <a:gd name="connsiteY0" fmla="*/ 596786 h 596786"/>
              <a:gd name="connsiteX1" fmla="*/ 1119894 w 1138667"/>
              <a:gd name="connsiteY1" fmla="*/ 0 h 596786"/>
              <a:gd name="connsiteX2" fmla="*/ 686120 w 1138667"/>
              <a:gd name="connsiteY2" fmla="*/ 392397 h 596786"/>
              <a:gd name="connsiteX3" fmla="*/ 467146 w 1138667"/>
              <a:gd name="connsiteY3" fmla="*/ 494591 h 596786"/>
              <a:gd name="connsiteX4" fmla="*/ 160582 w 1138667"/>
              <a:gd name="connsiteY4" fmla="*/ 582187 h 596786"/>
              <a:gd name="connsiteX5" fmla="*/ 0 w 1138667"/>
              <a:gd name="connsiteY5" fmla="*/ 596786 h 596786"/>
              <a:gd name="connsiteX0" fmla="*/ 1107389 w 1119894"/>
              <a:gd name="connsiteY0" fmla="*/ 596786 h 596786"/>
              <a:gd name="connsiteX1" fmla="*/ 1119894 w 1119894"/>
              <a:gd name="connsiteY1" fmla="*/ 0 h 596786"/>
              <a:gd name="connsiteX2" fmla="*/ 686120 w 1119894"/>
              <a:gd name="connsiteY2" fmla="*/ 392397 h 596786"/>
              <a:gd name="connsiteX3" fmla="*/ 467146 w 1119894"/>
              <a:gd name="connsiteY3" fmla="*/ 494591 h 596786"/>
              <a:gd name="connsiteX4" fmla="*/ 160582 w 1119894"/>
              <a:gd name="connsiteY4" fmla="*/ 582187 h 596786"/>
              <a:gd name="connsiteX5" fmla="*/ 0 w 1119894"/>
              <a:gd name="connsiteY5" fmla="*/ 596786 h 596786"/>
              <a:gd name="connsiteX0" fmla="*/ 1107389 w 1119894"/>
              <a:gd name="connsiteY0" fmla="*/ 596786 h 596786"/>
              <a:gd name="connsiteX1" fmla="*/ 1119894 w 1119894"/>
              <a:gd name="connsiteY1" fmla="*/ 0 h 596786"/>
              <a:gd name="connsiteX2" fmla="*/ 686120 w 1119894"/>
              <a:gd name="connsiteY2" fmla="*/ 392397 h 596786"/>
              <a:gd name="connsiteX3" fmla="*/ 467146 w 1119894"/>
              <a:gd name="connsiteY3" fmla="*/ 494591 h 596786"/>
              <a:gd name="connsiteX4" fmla="*/ 251533 w 1119894"/>
              <a:gd name="connsiteY4" fmla="*/ 549294 h 596786"/>
              <a:gd name="connsiteX5" fmla="*/ 0 w 1119894"/>
              <a:gd name="connsiteY5" fmla="*/ 596786 h 596786"/>
              <a:gd name="connsiteX0" fmla="*/ 1107389 w 1119894"/>
              <a:gd name="connsiteY0" fmla="*/ 596786 h 596786"/>
              <a:gd name="connsiteX1" fmla="*/ 1119894 w 1119894"/>
              <a:gd name="connsiteY1" fmla="*/ 0 h 596786"/>
              <a:gd name="connsiteX2" fmla="*/ 686120 w 1119894"/>
              <a:gd name="connsiteY2" fmla="*/ 392397 h 596786"/>
              <a:gd name="connsiteX3" fmla="*/ 445318 w 1119894"/>
              <a:gd name="connsiteY3" fmla="*/ 445251 h 596786"/>
              <a:gd name="connsiteX4" fmla="*/ 251533 w 1119894"/>
              <a:gd name="connsiteY4" fmla="*/ 549294 h 596786"/>
              <a:gd name="connsiteX5" fmla="*/ 0 w 1119894"/>
              <a:gd name="connsiteY5" fmla="*/ 596786 h 596786"/>
              <a:gd name="connsiteX0" fmla="*/ 1107389 w 1119894"/>
              <a:gd name="connsiteY0" fmla="*/ 596786 h 596786"/>
              <a:gd name="connsiteX1" fmla="*/ 1119894 w 1119894"/>
              <a:gd name="connsiteY1" fmla="*/ 0 h 596786"/>
              <a:gd name="connsiteX2" fmla="*/ 635187 w 1119894"/>
              <a:gd name="connsiteY2" fmla="*/ 252601 h 596786"/>
              <a:gd name="connsiteX3" fmla="*/ 445318 w 1119894"/>
              <a:gd name="connsiteY3" fmla="*/ 445251 h 596786"/>
              <a:gd name="connsiteX4" fmla="*/ 251533 w 1119894"/>
              <a:gd name="connsiteY4" fmla="*/ 549294 h 596786"/>
              <a:gd name="connsiteX5" fmla="*/ 0 w 1119894"/>
              <a:gd name="connsiteY5" fmla="*/ 596786 h 596786"/>
              <a:gd name="connsiteX0" fmla="*/ 1107389 w 1119894"/>
              <a:gd name="connsiteY0" fmla="*/ 596786 h 596786"/>
              <a:gd name="connsiteX1" fmla="*/ 1119894 w 1119894"/>
              <a:gd name="connsiteY1" fmla="*/ 0 h 596786"/>
              <a:gd name="connsiteX2" fmla="*/ 848866 w 1119894"/>
              <a:gd name="connsiteY2" fmla="*/ 140884 h 596786"/>
              <a:gd name="connsiteX3" fmla="*/ 635187 w 1119894"/>
              <a:gd name="connsiteY3" fmla="*/ 252601 h 596786"/>
              <a:gd name="connsiteX4" fmla="*/ 445318 w 1119894"/>
              <a:gd name="connsiteY4" fmla="*/ 445251 h 596786"/>
              <a:gd name="connsiteX5" fmla="*/ 251533 w 1119894"/>
              <a:gd name="connsiteY5" fmla="*/ 549294 h 596786"/>
              <a:gd name="connsiteX6" fmla="*/ 0 w 1119894"/>
              <a:gd name="connsiteY6" fmla="*/ 596786 h 596786"/>
              <a:gd name="connsiteX0" fmla="*/ 1107389 w 1119894"/>
              <a:gd name="connsiteY0" fmla="*/ 596786 h 596786"/>
              <a:gd name="connsiteX1" fmla="*/ 1119894 w 1119894"/>
              <a:gd name="connsiteY1" fmla="*/ 0 h 596786"/>
              <a:gd name="connsiteX2" fmla="*/ 841590 w 1119894"/>
              <a:gd name="connsiteY2" fmla="*/ 79210 h 596786"/>
              <a:gd name="connsiteX3" fmla="*/ 635187 w 1119894"/>
              <a:gd name="connsiteY3" fmla="*/ 252601 h 596786"/>
              <a:gd name="connsiteX4" fmla="*/ 445318 w 1119894"/>
              <a:gd name="connsiteY4" fmla="*/ 445251 h 596786"/>
              <a:gd name="connsiteX5" fmla="*/ 251533 w 1119894"/>
              <a:gd name="connsiteY5" fmla="*/ 549294 h 596786"/>
              <a:gd name="connsiteX6" fmla="*/ 0 w 1119894"/>
              <a:gd name="connsiteY6" fmla="*/ 596786 h 596786"/>
              <a:gd name="connsiteX0" fmla="*/ 1107389 w 1119894"/>
              <a:gd name="connsiteY0" fmla="*/ 596786 h 596786"/>
              <a:gd name="connsiteX1" fmla="*/ 1119894 w 1119894"/>
              <a:gd name="connsiteY1" fmla="*/ 0 h 596786"/>
              <a:gd name="connsiteX2" fmla="*/ 968922 w 1119894"/>
              <a:gd name="connsiteY2" fmla="*/ 33982 h 596786"/>
              <a:gd name="connsiteX3" fmla="*/ 841590 w 1119894"/>
              <a:gd name="connsiteY3" fmla="*/ 79210 h 596786"/>
              <a:gd name="connsiteX4" fmla="*/ 635187 w 1119894"/>
              <a:gd name="connsiteY4" fmla="*/ 252601 h 596786"/>
              <a:gd name="connsiteX5" fmla="*/ 445318 w 1119894"/>
              <a:gd name="connsiteY5" fmla="*/ 445251 h 596786"/>
              <a:gd name="connsiteX6" fmla="*/ 251533 w 1119894"/>
              <a:gd name="connsiteY6" fmla="*/ 549294 h 596786"/>
              <a:gd name="connsiteX7" fmla="*/ 0 w 1119894"/>
              <a:gd name="connsiteY7" fmla="*/ 596786 h 596786"/>
              <a:gd name="connsiteX0" fmla="*/ 1107389 w 1119894"/>
              <a:gd name="connsiteY0" fmla="*/ 596786 h 596786"/>
              <a:gd name="connsiteX1" fmla="*/ 1119894 w 1119894"/>
              <a:gd name="connsiteY1" fmla="*/ 0 h 596786"/>
              <a:gd name="connsiteX2" fmla="*/ 979836 w 1119894"/>
              <a:gd name="connsiteY2" fmla="*/ 13423 h 596786"/>
              <a:gd name="connsiteX3" fmla="*/ 841590 w 1119894"/>
              <a:gd name="connsiteY3" fmla="*/ 79210 h 596786"/>
              <a:gd name="connsiteX4" fmla="*/ 635187 w 1119894"/>
              <a:gd name="connsiteY4" fmla="*/ 252601 h 596786"/>
              <a:gd name="connsiteX5" fmla="*/ 445318 w 1119894"/>
              <a:gd name="connsiteY5" fmla="*/ 445251 h 596786"/>
              <a:gd name="connsiteX6" fmla="*/ 251533 w 1119894"/>
              <a:gd name="connsiteY6" fmla="*/ 549294 h 596786"/>
              <a:gd name="connsiteX7" fmla="*/ 0 w 1119894"/>
              <a:gd name="connsiteY7" fmla="*/ 596786 h 596786"/>
              <a:gd name="connsiteX0" fmla="*/ 1118102 w 1119894"/>
              <a:gd name="connsiteY0" fmla="*/ 588714 h 596786"/>
              <a:gd name="connsiteX1" fmla="*/ 1119894 w 1119894"/>
              <a:gd name="connsiteY1" fmla="*/ 0 h 596786"/>
              <a:gd name="connsiteX2" fmla="*/ 979836 w 1119894"/>
              <a:gd name="connsiteY2" fmla="*/ 13423 h 596786"/>
              <a:gd name="connsiteX3" fmla="*/ 841590 w 1119894"/>
              <a:gd name="connsiteY3" fmla="*/ 79210 h 596786"/>
              <a:gd name="connsiteX4" fmla="*/ 635187 w 1119894"/>
              <a:gd name="connsiteY4" fmla="*/ 252601 h 596786"/>
              <a:gd name="connsiteX5" fmla="*/ 445318 w 1119894"/>
              <a:gd name="connsiteY5" fmla="*/ 445251 h 596786"/>
              <a:gd name="connsiteX6" fmla="*/ 251533 w 1119894"/>
              <a:gd name="connsiteY6" fmla="*/ 549294 h 596786"/>
              <a:gd name="connsiteX7" fmla="*/ 0 w 1119894"/>
              <a:gd name="connsiteY7" fmla="*/ 596786 h 596786"/>
              <a:gd name="connsiteX0" fmla="*/ 1118102 w 1119894"/>
              <a:gd name="connsiteY0" fmla="*/ 588714 h 596786"/>
              <a:gd name="connsiteX1" fmla="*/ 1119894 w 1119894"/>
              <a:gd name="connsiteY1" fmla="*/ 0 h 596786"/>
              <a:gd name="connsiteX2" fmla="*/ 979836 w 1119894"/>
              <a:gd name="connsiteY2" fmla="*/ 13423 h 596786"/>
              <a:gd name="connsiteX3" fmla="*/ 841590 w 1119894"/>
              <a:gd name="connsiteY3" fmla="*/ 79210 h 596786"/>
              <a:gd name="connsiteX4" fmla="*/ 635187 w 1119894"/>
              <a:gd name="connsiteY4" fmla="*/ 252601 h 596786"/>
              <a:gd name="connsiteX5" fmla="*/ 434605 w 1119894"/>
              <a:gd name="connsiteY5" fmla="*/ 433143 h 596786"/>
              <a:gd name="connsiteX6" fmla="*/ 251533 w 1119894"/>
              <a:gd name="connsiteY6" fmla="*/ 549294 h 596786"/>
              <a:gd name="connsiteX7" fmla="*/ 0 w 1119894"/>
              <a:gd name="connsiteY7" fmla="*/ 596786 h 596786"/>
              <a:gd name="connsiteX0" fmla="*/ 1118102 w 1119894"/>
              <a:gd name="connsiteY0" fmla="*/ 588714 h 596786"/>
              <a:gd name="connsiteX1" fmla="*/ 1119894 w 1119894"/>
              <a:gd name="connsiteY1" fmla="*/ 0 h 596786"/>
              <a:gd name="connsiteX2" fmla="*/ 979836 w 1119894"/>
              <a:gd name="connsiteY2" fmla="*/ 13423 h 596786"/>
              <a:gd name="connsiteX3" fmla="*/ 841590 w 1119894"/>
              <a:gd name="connsiteY3" fmla="*/ 79210 h 596786"/>
              <a:gd name="connsiteX4" fmla="*/ 635187 w 1119894"/>
              <a:gd name="connsiteY4" fmla="*/ 252601 h 596786"/>
              <a:gd name="connsiteX5" fmla="*/ 434605 w 1119894"/>
              <a:gd name="connsiteY5" fmla="*/ 433143 h 596786"/>
              <a:gd name="connsiteX6" fmla="*/ 247961 w 1119894"/>
              <a:gd name="connsiteY6" fmla="*/ 537186 h 596786"/>
              <a:gd name="connsiteX7" fmla="*/ 0 w 1119894"/>
              <a:gd name="connsiteY7" fmla="*/ 596786 h 59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894" h="596786">
                <a:moveTo>
                  <a:pt x="1118102" y="588714"/>
                </a:moveTo>
                <a:cubicBezTo>
                  <a:pt x="1118699" y="392476"/>
                  <a:pt x="1119297" y="196238"/>
                  <a:pt x="1119894" y="0"/>
                </a:cubicBezTo>
                <a:lnTo>
                  <a:pt x="979836" y="13423"/>
                </a:lnTo>
                <a:lnTo>
                  <a:pt x="841590" y="79210"/>
                </a:lnTo>
                <a:lnTo>
                  <a:pt x="635187" y="252601"/>
                </a:lnTo>
                <a:lnTo>
                  <a:pt x="434605" y="433143"/>
                </a:lnTo>
                <a:lnTo>
                  <a:pt x="247961" y="537186"/>
                </a:lnTo>
                <a:lnTo>
                  <a:pt x="0" y="596786"/>
                </a:ln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3"/>
          <p:cNvSpPr>
            <a:spLocks noGrp="1"/>
          </p:cNvSpPr>
          <p:nvPr>
            <p:ph type="title"/>
          </p:nvPr>
        </p:nvSpPr>
        <p:spPr/>
        <p:txBody>
          <a:bodyPr/>
          <a:lstStyle/>
          <a:p>
            <a:r>
              <a:rPr lang="en-US" dirty="0" smtClean="0"/>
              <a:t>Higher noise at high frame rate</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TextBox 18"/>
          <p:cNvSpPr txBox="1"/>
          <p:nvPr/>
        </p:nvSpPr>
        <p:spPr>
          <a:xfrm>
            <a:off x="4364885" y="3575267"/>
            <a:ext cx="2084901" cy="369332"/>
          </a:xfrm>
          <a:prstGeom prst="rect">
            <a:avLst/>
          </a:prstGeom>
          <a:noFill/>
        </p:spPr>
        <p:txBody>
          <a:bodyPr wrap="square" rtlCol="0">
            <a:spAutoFit/>
          </a:bodyPr>
          <a:lstStyle/>
          <a:p>
            <a:r>
              <a:rPr lang="en-US" dirty="0" smtClean="0"/>
              <a:t>1 e- amplified</a:t>
            </a:r>
            <a:endParaRPr lang="en-US" dirty="0"/>
          </a:p>
        </p:txBody>
      </p: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13" name="Straight Connector 12"/>
          <p:cNvCxnSpPr/>
          <p:nvPr/>
        </p:nvCxnSpPr>
        <p:spPr bwMode="auto">
          <a:xfrm flipV="1">
            <a:off x="3931994" y="3539773"/>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noFill/>
        </p:spPr>
        <p:txBody>
          <a:bodyPr wrap="square" rtlCol="0">
            <a:spAutoFit/>
          </a:bodyPr>
          <a:lstStyle/>
          <a:p>
            <a:r>
              <a:rPr lang="en-US" dirty="0" smtClean="0"/>
              <a:t>Signal Threshold</a:t>
            </a:r>
            <a:endParaRPr lang="en-US" dirty="0"/>
          </a:p>
        </p:txBody>
      </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grpSp>
        <p:nvGrpSpPr>
          <p:cNvPr id="45" name="Group 44"/>
          <p:cNvGrpSpPr/>
          <p:nvPr/>
        </p:nvGrpSpPr>
        <p:grpSpPr>
          <a:xfrm>
            <a:off x="1759286" y="2657063"/>
            <a:ext cx="4690499" cy="846757"/>
            <a:chOff x="291965" y="1997385"/>
            <a:chExt cx="3693368" cy="1508313"/>
          </a:xfrm>
        </p:grpSpPr>
        <p:sp>
          <p:nvSpPr>
            <p:cNvPr id="46" name="Freeform 45"/>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Freeform 46"/>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0" name="TextBox 9"/>
          <p:cNvSpPr txBox="1"/>
          <p:nvPr/>
        </p:nvSpPr>
        <p:spPr>
          <a:xfrm>
            <a:off x="3094836" y="1800062"/>
            <a:ext cx="3124033" cy="369332"/>
          </a:xfrm>
          <a:prstGeom prst="rect">
            <a:avLst/>
          </a:prstGeom>
          <a:noFill/>
        </p:spPr>
        <p:txBody>
          <a:bodyPr wrap="square" rtlCol="0">
            <a:spAutoFit/>
          </a:bodyPr>
          <a:lstStyle/>
          <a:p>
            <a:r>
              <a:rPr lang="en-US" b="1" dirty="0" smtClean="0">
                <a:solidFill>
                  <a:srgbClr val="FF6600"/>
                </a:solidFill>
              </a:rPr>
              <a:t>Events not detected</a:t>
            </a:r>
            <a:endParaRPr lang="en-US" b="1" dirty="0">
              <a:solidFill>
                <a:srgbClr val="FF6600"/>
              </a:solidFill>
            </a:endParaRPr>
          </a:p>
        </p:txBody>
      </p:sp>
      <p:cxnSp>
        <p:nvCxnSpPr>
          <p:cNvPr id="12" name="Straight Connector 11"/>
          <p:cNvCxnSpPr/>
          <p:nvPr/>
        </p:nvCxnSpPr>
        <p:spPr bwMode="auto">
          <a:xfrm flipH="1">
            <a:off x="3353146" y="2169394"/>
            <a:ext cx="77452" cy="83937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2" name="Group 31"/>
          <p:cNvGrpSpPr/>
          <p:nvPr/>
        </p:nvGrpSpPr>
        <p:grpSpPr>
          <a:xfrm>
            <a:off x="-185797" y="1997385"/>
            <a:ext cx="4550682" cy="1508313"/>
            <a:chOff x="291965" y="1997385"/>
            <a:chExt cx="3693368" cy="1508313"/>
          </a:xfrm>
        </p:grpSpPr>
        <p:sp>
          <p:nvSpPr>
            <p:cNvPr id="33" name="Freeform 32"/>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41" name="TextBox 40"/>
          <p:cNvSpPr txBox="1"/>
          <p:nvPr/>
        </p:nvSpPr>
        <p:spPr>
          <a:xfrm>
            <a:off x="719965" y="4763709"/>
            <a:ext cx="6283089" cy="923330"/>
          </a:xfrm>
          <a:prstGeom prst="rect">
            <a:avLst/>
          </a:prstGeom>
          <a:noFill/>
        </p:spPr>
        <p:txBody>
          <a:bodyPr wrap="square" rtlCol="0">
            <a:spAutoFit/>
          </a:bodyPr>
          <a:lstStyle/>
          <a:p>
            <a:r>
              <a:rPr lang="en-US" dirty="0" smtClean="0"/>
              <a:t>The higher frame needed to avoid coincidence losses requires higher bandwidth output amplifier (faster settling) </a:t>
            </a:r>
            <a:r>
              <a:rPr lang="en-US" dirty="0" smtClean="0">
                <a:sym typeface="Wingdings"/>
              </a:rPr>
              <a:t> for white noise</a:t>
            </a:r>
            <a:r>
              <a:rPr lang="en-US" b="1" dirty="0" smtClean="0">
                <a:solidFill>
                  <a:srgbClr val="FF0000"/>
                </a:solidFill>
                <a:sym typeface="Wingdings"/>
              </a:rPr>
              <a:t>, total noise increases </a:t>
            </a:r>
            <a:r>
              <a:rPr lang="en-US" dirty="0" smtClean="0">
                <a:sym typeface="Wingdings"/>
              </a:rPr>
              <a:t>as √(</a:t>
            </a:r>
            <a:r>
              <a:rPr lang="en-US" dirty="0" err="1" smtClean="0">
                <a:sym typeface="Wingdings"/>
              </a:rPr>
              <a:t>pixel_rate</a:t>
            </a:r>
            <a:r>
              <a:rPr lang="en-US" dirty="0" smtClean="0">
                <a:sym typeface="Wingdings"/>
              </a:rPr>
              <a:t>).</a:t>
            </a:r>
          </a:p>
        </p:txBody>
      </p:sp>
    </p:spTree>
    <p:extLst>
      <p:ext uri="{BB962C8B-B14F-4D97-AF65-F5344CB8AC3E}">
        <p14:creationId xmlns:p14="http://schemas.microsoft.com/office/powerpoint/2010/main" val="16221611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116752" y="3238085"/>
            <a:ext cx="798766" cy="265736"/>
          </a:xfrm>
          <a:custGeom>
            <a:avLst/>
            <a:gdLst>
              <a:gd name="connsiteX0" fmla="*/ 1138667 w 1138667"/>
              <a:gd name="connsiteY0" fmla="*/ 525573 h 525573"/>
              <a:gd name="connsiteX1" fmla="*/ 1094872 w 1138667"/>
              <a:gd name="connsiteY1" fmla="*/ 0 h 525573"/>
              <a:gd name="connsiteX2" fmla="*/ 686120 w 1138667"/>
              <a:gd name="connsiteY2" fmla="*/ 321184 h 525573"/>
              <a:gd name="connsiteX3" fmla="*/ 467146 w 1138667"/>
              <a:gd name="connsiteY3" fmla="*/ 423378 h 525573"/>
              <a:gd name="connsiteX4" fmla="*/ 160582 w 1138667"/>
              <a:gd name="connsiteY4" fmla="*/ 510974 h 525573"/>
              <a:gd name="connsiteX5" fmla="*/ 0 w 1138667"/>
              <a:gd name="connsiteY5" fmla="*/ 525573 h 525573"/>
              <a:gd name="connsiteX0" fmla="*/ 1138667 w 1153774"/>
              <a:gd name="connsiteY0" fmla="*/ 503499 h 503499"/>
              <a:gd name="connsiteX1" fmla="*/ 1153774 w 1153774"/>
              <a:gd name="connsiteY1" fmla="*/ 0 h 503499"/>
              <a:gd name="connsiteX2" fmla="*/ 686120 w 1153774"/>
              <a:gd name="connsiteY2" fmla="*/ 299110 h 503499"/>
              <a:gd name="connsiteX3" fmla="*/ 467146 w 1153774"/>
              <a:gd name="connsiteY3" fmla="*/ 401304 h 503499"/>
              <a:gd name="connsiteX4" fmla="*/ 160582 w 1153774"/>
              <a:gd name="connsiteY4" fmla="*/ 488900 h 503499"/>
              <a:gd name="connsiteX5" fmla="*/ 0 w 1153774"/>
              <a:gd name="connsiteY5" fmla="*/ 503499 h 503499"/>
              <a:gd name="connsiteX0" fmla="*/ 1138667 w 1153774"/>
              <a:gd name="connsiteY0" fmla="*/ 503499 h 503499"/>
              <a:gd name="connsiteX1" fmla="*/ 1153774 w 1153774"/>
              <a:gd name="connsiteY1" fmla="*/ 0 h 503499"/>
              <a:gd name="connsiteX2" fmla="*/ 719780 w 1153774"/>
              <a:gd name="connsiteY2" fmla="*/ 321186 h 503499"/>
              <a:gd name="connsiteX3" fmla="*/ 467146 w 1153774"/>
              <a:gd name="connsiteY3" fmla="*/ 401304 h 503499"/>
              <a:gd name="connsiteX4" fmla="*/ 160582 w 1153774"/>
              <a:gd name="connsiteY4" fmla="*/ 488900 h 503499"/>
              <a:gd name="connsiteX5" fmla="*/ 0 w 1153774"/>
              <a:gd name="connsiteY5" fmla="*/ 503499 h 503499"/>
              <a:gd name="connsiteX0" fmla="*/ 1138667 w 1153774"/>
              <a:gd name="connsiteY0" fmla="*/ 503499 h 503499"/>
              <a:gd name="connsiteX1" fmla="*/ 1153774 w 1153774"/>
              <a:gd name="connsiteY1" fmla="*/ 0 h 503499"/>
              <a:gd name="connsiteX2" fmla="*/ 719780 w 1153774"/>
              <a:gd name="connsiteY2" fmla="*/ 321186 h 503499"/>
              <a:gd name="connsiteX3" fmla="*/ 450317 w 1153774"/>
              <a:gd name="connsiteY3" fmla="*/ 412341 h 503499"/>
              <a:gd name="connsiteX4" fmla="*/ 160582 w 1153774"/>
              <a:gd name="connsiteY4" fmla="*/ 488900 h 503499"/>
              <a:gd name="connsiteX5" fmla="*/ 0 w 1153774"/>
              <a:gd name="connsiteY5" fmla="*/ 503499 h 50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774" h="503499">
                <a:moveTo>
                  <a:pt x="1138667" y="503499"/>
                </a:moveTo>
                <a:lnTo>
                  <a:pt x="1153774" y="0"/>
                </a:lnTo>
                <a:lnTo>
                  <a:pt x="719780" y="321186"/>
                </a:lnTo>
                <a:lnTo>
                  <a:pt x="450317" y="412341"/>
                </a:lnTo>
                <a:lnTo>
                  <a:pt x="160582" y="488900"/>
                </a:lnTo>
                <a:lnTo>
                  <a:pt x="0" y="503499"/>
                </a:ln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3"/>
          <p:cNvSpPr>
            <a:spLocks noGrp="1"/>
          </p:cNvSpPr>
          <p:nvPr>
            <p:ph type="title"/>
          </p:nvPr>
        </p:nvSpPr>
        <p:spPr/>
        <p:txBody>
          <a:bodyPr/>
          <a:lstStyle/>
          <a:p>
            <a:r>
              <a:rPr lang="en-US" dirty="0" smtClean="0"/>
              <a:t>Histograms overlap</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TextBox 18"/>
          <p:cNvSpPr txBox="1"/>
          <p:nvPr/>
        </p:nvSpPr>
        <p:spPr>
          <a:xfrm>
            <a:off x="4364885" y="3575267"/>
            <a:ext cx="2084901" cy="369332"/>
          </a:xfrm>
          <a:prstGeom prst="rect">
            <a:avLst/>
          </a:prstGeom>
          <a:noFill/>
        </p:spPr>
        <p:txBody>
          <a:bodyPr wrap="square" rtlCol="0">
            <a:spAutoFit/>
          </a:bodyPr>
          <a:lstStyle/>
          <a:p>
            <a:r>
              <a:rPr lang="en-US" dirty="0" smtClean="0"/>
              <a:t>1 e- amplified</a:t>
            </a:r>
            <a:endParaRPr lang="en-US" dirty="0"/>
          </a:p>
        </p:txBody>
      </p: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13" name="Straight Connector 12"/>
          <p:cNvCxnSpPr/>
          <p:nvPr/>
        </p:nvCxnSpPr>
        <p:spPr bwMode="auto">
          <a:xfrm flipV="1">
            <a:off x="2905061" y="3505698"/>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noFill/>
        </p:spPr>
        <p:txBody>
          <a:bodyPr wrap="square" rtlCol="0">
            <a:spAutoFit/>
          </a:bodyPr>
          <a:lstStyle/>
          <a:p>
            <a:r>
              <a:rPr lang="en-US" dirty="0" smtClean="0"/>
              <a:t>Signal Threshold</a:t>
            </a:r>
            <a:endParaRPr lang="en-US" dirty="0"/>
          </a:p>
        </p:txBody>
      </p:sp>
      <p:sp>
        <p:nvSpPr>
          <p:cNvPr id="43" name="TextBox 42"/>
          <p:cNvSpPr txBox="1"/>
          <p:nvPr/>
        </p:nvSpPr>
        <p:spPr>
          <a:xfrm>
            <a:off x="719965" y="4763709"/>
            <a:ext cx="7644851" cy="1200329"/>
          </a:xfrm>
          <a:prstGeom prst="rect">
            <a:avLst/>
          </a:prstGeom>
          <a:noFill/>
        </p:spPr>
        <p:txBody>
          <a:bodyPr wrap="square" rtlCol="0">
            <a:spAutoFit/>
          </a:bodyPr>
          <a:lstStyle/>
          <a:p>
            <a:r>
              <a:rPr lang="en-US" dirty="0" smtClean="0">
                <a:solidFill>
                  <a:srgbClr val="FF6600"/>
                </a:solidFill>
              </a:rPr>
              <a:t>Attempting to recover these real events by lowering threshold will result in elevated dark counts due to electronic noise.</a:t>
            </a:r>
            <a:endParaRPr lang="en-US" dirty="0"/>
          </a:p>
          <a:p>
            <a:r>
              <a:rPr lang="en-US" dirty="0" smtClean="0"/>
              <a:t> </a:t>
            </a:r>
          </a:p>
          <a:p>
            <a:endParaRPr lang="en-US" dirty="0"/>
          </a:p>
        </p:txBody>
      </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grpSp>
        <p:nvGrpSpPr>
          <p:cNvPr id="45" name="Group 44"/>
          <p:cNvGrpSpPr/>
          <p:nvPr/>
        </p:nvGrpSpPr>
        <p:grpSpPr>
          <a:xfrm>
            <a:off x="1759286" y="2657063"/>
            <a:ext cx="4690499" cy="846757"/>
            <a:chOff x="291965" y="1997385"/>
            <a:chExt cx="3693368" cy="1508313"/>
          </a:xfrm>
        </p:grpSpPr>
        <p:sp>
          <p:nvSpPr>
            <p:cNvPr id="46" name="Freeform 45"/>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Freeform 46"/>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0" name="TextBox 9"/>
          <p:cNvSpPr txBox="1"/>
          <p:nvPr/>
        </p:nvSpPr>
        <p:spPr>
          <a:xfrm>
            <a:off x="3094836" y="1800062"/>
            <a:ext cx="3124033" cy="369332"/>
          </a:xfrm>
          <a:prstGeom prst="rect">
            <a:avLst/>
          </a:prstGeom>
          <a:noFill/>
        </p:spPr>
        <p:txBody>
          <a:bodyPr wrap="square" rtlCol="0">
            <a:spAutoFit/>
          </a:bodyPr>
          <a:lstStyle/>
          <a:p>
            <a:r>
              <a:rPr lang="en-US" b="1" dirty="0" smtClean="0">
                <a:solidFill>
                  <a:srgbClr val="FF6600"/>
                </a:solidFill>
              </a:rPr>
              <a:t>Events not detected</a:t>
            </a:r>
            <a:endParaRPr lang="en-US" b="1" dirty="0">
              <a:solidFill>
                <a:srgbClr val="FF6600"/>
              </a:solidFill>
            </a:endParaRPr>
          </a:p>
        </p:txBody>
      </p:sp>
      <p:cxnSp>
        <p:nvCxnSpPr>
          <p:cNvPr id="12" name="Straight Connector 11"/>
          <p:cNvCxnSpPr/>
          <p:nvPr/>
        </p:nvCxnSpPr>
        <p:spPr bwMode="auto">
          <a:xfrm flipH="1">
            <a:off x="2905058" y="2169394"/>
            <a:ext cx="525540" cy="118843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2" name="Group 31"/>
          <p:cNvGrpSpPr/>
          <p:nvPr/>
        </p:nvGrpSpPr>
        <p:grpSpPr>
          <a:xfrm>
            <a:off x="1147955" y="1997385"/>
            <a:ext cx="1883178" cy="1508313"/>
            <a:chOff x="291965" y="1997385"/>
            <a:chExt cx="3693368" cy="1508313"/>
          </a:xfrm>
        </p:grpSpPr>
        <p:sp>
          <p:nvSpPr>
            <p:cNvPr id="33" name="Freeform 32"/>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5823467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116751" y="3425988"/>
            <a:ext cx="1775482" cy="92434"/>
          </a:xfrm>
          <a:custGeom>
            <a:avLst/>
            <a:gdLst>
              <a:gd name="connsiteX0" fmla="*/ 1138667 w 1138667"/>
              <a:gd name="connsiteY0" fmla="*/ 525573 h 525573"/>
              <a:gd name="connsiteX1" fmla="*/ 1094872 w 1138667"/>
              <a:gd name="connsiteY1" fmla="*/ 0 h 525573"/>
              <a:gd name="connsiteX2" fmla="*/ 686120 w 1138667"/>
              <a:gd name="connsiteY2" fmla="*/ 321184 h 525573"/>
              <a:gd name="connsiteX3" fmla="*/ 467146 w 1138667"/>
              <a:gd name="connsiteY3" fmla="*/ 423378 h 525573"/>
              <a:gd name="connsiteX4" fmla="*/ 160582 w 1138667"/>
              <a:gd name="connsiteY4" fmla="*/ 510974 h 525573"/>
              <a:gd name="connsiteX5" fmla="*/ 0 w 1138667"/>
              <a:gd name="connsiteY5" fmla="*/ 525573 h 525573"/>
              <a:gd name="connsiteX0" fmla="*/ 1138667 w 1151074"/>
              <a:gd name="connsiteY0" fmla="*/ 337876 h 337876"/>
              <a:gd name="connsiteX1" fmla="*/ 1151074 w 1151074"/>
              <a:gd name="connsiteY1" fmla="*/ 0 h 337876"/>
              <a:gd name="connsiteX2" fmla="*/ 686120 w 1151074"/>
              <a:gd name="connsiteY2" fmla="*/ 133487 h 337876"/>
              <a:gd name="connsiteX3" fmla="*/ 467146 w 1151074"/>
              <a:gd name="connsiteY3" fmla="*/ 235681 h 337876"/>
              <a:gd name="connsiteX4" fmla="*/ 160582 w 1151074"/>
              <a:gd name="connsiteY4" fmla="*/ 323277 h 337876"/>
              <a:gd name="connsiteX5" fmla="*/ 0 w 1151074"/>
              <a:gd name="connsiteY5" fmla="*/ 337876 h 337876"/>
              <a:gd name="connsiteX0" fmla="*/ 1138667 w 1151074"/>
              <a:gd name="connsiteY0" fmla="*/ 337876 h 337876"/>
              <a:gd name="connsiteX1" fmla="*/ 1151074 w 1151074"/>
              <a:gd name="connsiteY1" fmla="*/ 0 h 337876"/>
              <a:gd name="connsiteX2" fmla="*/ 917971 w 1151074"/>
              <a:gd name="connsiteY2" fmla="*/ 59174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51074"/>
              <a:gd name="connsiteY0" fmla="*/ 337876 h 337876"/>
              <a:gd name="connsiteX1" fmla="*/ 1151074 w 1151074"/>
              <a:gd name="connsiteY1" fmla="*/ 0 h 337876"/>
              <a:gd name="connsiteX2" fmla="*/ 880503 w 1151074"/>
              <a:gd name="connsiteY2" fmla="*/ 30735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467146 w 1138667"/>
              <a:gd name="connsiteY4" fmla="*/ 224305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2666 w 1138667"/>
              <a:gd name="connsiteY3" fmla="*/ 270235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9246"/>
              <a:gd name="connsiteY0" fmla="*/ 94211 h 94211"/>
              <a:gd name="connsiteX1" fmla="*/ 1139246 w 1139246"/>
              <a:gd name="connsiteY1" fmla="*/ 82475 h 94211"/>
              <a:gd name="connsiteX2" fmla="*/ 887409 w 1139246"/>
              <a:gd name="connsiteY2" fmla="*/ 0 h 94211"/>
              <a:gd name="connsiteX3" fmla="*/ 682666 w 1139246"/>
              <a:gd name="connsiteY3" fmla="*/ 37946 h 94211"/>
              <a:gd name="connsiteX4" fmla="*/ 515487 w 1139246"/>
              <a:gd name="connsiteY4" fmla="*/ 66079 h 94211"/>
              <a:gd name="connsiteX5" fmla="*/ 160582 w 1139246"/>
              <a:gd name="connsiteY5" fmla="*/ 79612 h 94211"/>
              <a:gd name="connsiteX6" fmla="*/ 0 w 1139246"/>
              <a:gd name="connsiteY6" fmla="*/ 94211 h 94211"/>
              <a:gd name="connsiteX0" fmla="*/ 1138667 w 1139246"/>
              <a:gd name="connsiteY0" fmla="*/ 159015 h 159015"/>
              <a:gd name="connsiteX1" fmla="*/ 1139246 w 1139246"/>
              <a:gd name="connsiteY1" fmla="*/ 147279 h 159015"/>
              <a:gd name="connsiteX2" fmla="*/ 997900 w 1139246"/>
              <a:gd name="connsiteY2" fmla="*/ 0 h 159015"/>
              <a:gd name="connsiteX3" fmla="*/ 682666 w 1139246"/>
              <a:gd name="connsiteY3" fmla="*/ 102750 h 159015"/>
              <a:gd name="connsiteX4" fmla="*/ 515487 w 1139246"/>
              <a:gd name="connsiteY4" fmla="*/ 130883 h 159015"/>
              <a:gd name="connsiteX5" fmla="*/ 160582 w 1139246"/>
              <a:gd name="connsiteY5" fmla="*/ 144416 h 159015"/>
              <a:gd name="connsiteX6" fmla="*/ 0 w 1139246"/>
              <a:gd name="connsiteY6" fmla="*/ 159015 h 159015"/>
              <a:gd name="connsiteX0" fmla="*/ 1138667 w 1139246"/>
              <a:gd name="connsiteY0" fmla="*/ 159015 h 159015"/>
              <a:gd name="connsiteX1" fmla="*/ 1139246 w 1139246"/>
              <a:gd name="connsiteY1" fmla="*/ 147279 h 159015"/>
              <a:gd name="connsiteX2" fmla="*/ 997900 w 1139246"/>
              <a:gd name="connsiteY2" fmla="*/ 0 h 159015"/>
              <a:gd name="connsiteX3" fmla="*/ 820781 w 1139246"/>
              <a:gd name="connsiteY3" fmla="*/ 56462 h 159015"/>
              <a:gd name="connsiteX4" fmla="*/ 515487 w 1139246"/>
              <a:gd name="connsiteY4" fmla="*/ 130883 h 159015"/>
              <a:gd name="connsiteX5" fmla="*/ 160582 w 1139246"/>
              <a:gd name="connsiteY5" fmla="*/ 144416 h 159015"/>
              <a:gd name="connsiteX6" fmla="*/ 0 w 1139246"/>
              <a:gd name="connsiteY6" fmla="*/ 159015 h 1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246" h="159015">
                <a:moveTo>
                  <a:pt x="1138667" y="159015"/>
                </a:moveTo>
                <a:lnTo>
                  <a:pt x="1139246" y="147279"/>
                </a:lnTo>
                <a:lnTo>
                  <a:pt x="997900" y="0"/>
                </a:lnTo>
                <a:lnTo>
                  <a:pt x="820781" y="56462"/>
                </a:lnTo>
                <a:lnTo>
                  <a:pt x="515487" y="130883"/>
                </a:lnTo>
                <a:lnTo>
                  <a:pt x="160582" y="144416"/>
                </a:lnTo>
                <a:lnTo>
                  <a:pt x="0" y="159015"/>
                </a:ln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3"/>
          <p:cNvSpPr>
            <a:spLocks noGrp="1"/>
          </p:cNvSpPr>
          <p:nvPr>
            <p:ph type="title"/>
          </p:nvPr>
        </p:nvSpPr>
        <p:spPr/>
        <p:txBody>
          <a:bodyPr/>
          <a:lstStyle/>
          <a:p>
            <a:r>
              <a:rPr lang="en-US" dirty="0" smtClean="0"/>
              <a:t>Increase gain to compensat</a:t>
            </a:r>
            <a:r>
              <a:rPr lang="en-US" dirty="0"/>
              <a:t>e</a:t>
            </a:r>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TextBox 18"/>
          <p:cNvSpPr txBox="1"/>
          <p:nvPr/>
        </p:nvSpPr>
        <p:spPr>
          <a:xfrm>
            <a:off x="5705489" y="2945413"/>
            <a:ext cx="2084901" cy="369332"/>
          </a:xfrm>
          <a:prstGeom prst="rect">
            <a:avLst/>
          </a:prstGeom>
          <a:noFill/>
        </p:spPr>
        <p:txBody>
          <a:bodyPr wrap="square" rtlCol="0">
            <a:spAutoFit/>
          </a:bodyPr>
          <a:lstStyle/>
          <a:p>
            <a:r>
              <a:rPr lang="en-US" dirty="0" smtClean="0"/>
              <a:t>1 e- amplified</a:t>
            </a:r>
            <a:endParaRPr lang="en-US" dirty="0"/>
          </a:p>
        </p:txBody>
      </p: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13" name="Straight Connector 12"/>
          <p:cNvCxnSpPr/>
          <p:nvPr/>
        </p:nvCxnSpPr>
        <p:spPr bwMode="auto">
          <a:xfrm flipV="1">
            <a:off x="3905932" y="3502766"/>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noFill/>
        </p:spPr>
        <p:txBody>
          <a:bodyPr wrap="square" rtlCol="0">
            <a:spAutoFit/>
          </a:bodyPr>
          <a:lstStyle/>
          <a:p>
            <a:r>
              <a:rPr lang="en-US" dirty="0" smtClean="0"/>
              <a:t>Signal Threshold</a:t>
            </a:r>
            <a:endParaRPr lang="en-US" dirty="0"/>
          </a:p>
        </p:txBody>
      </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grpSp>
        <p:nvGrpSpPr>
          <p:cNvPr id="45" name="Group 44"/>
          <p:cNvGrpSpPr/>
          <p:nvPr/>
        </p:nvGrpSpPr>
        <p:grpSpPr>
          <a:xfrm>
            <a:off x="1759286" y="2919851"/>
            <a:ext cx="10284298" cy="583969"/>
            <a:chOff x="291965" y="1997385"/>
            <a:chExt cx="3693368" cy="1508313"/>
          </a:xfrm>
        </p:grpSpPr>
        <p:sp>
          <p:nvSpPr>
            <p:cNvPr id="46" name="Freeform 45"/>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Freeform 46"/>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0" name="TextBox 9"/>
          <p:cNvSpPr txBox="1"/>
          <p:nvPr/>
        </p:nvSpPr>
        <p:spPr>
          <a:xfrm>
            <a:off x="3094836" y="1800062"/>
            <a:ext cx="3908218" cy="369332"/>
          </a:xfrm>
          <a:prstGeom prst="rect">
            <a:avLst/>
          </a:prstGeom>
          <a:noFill/>
        </p:spPr>
        <p:txBody>
          <a:bodyPr wrap="square" rtlCol="0">
            <a:spAutoFit/>
          </a:bodyPr>
          <a:lstStyle/>
          <a:p>
            <a:r>
              <a:rPr lang="en-US" b="1" dirty="0" smtClean="0">
                <a:solidFill>
                  <a:srgbClr val="FF6600"/>
                </a:solidFill>
              </a:rPr>
              <a:t>Events not detected, now reduced</a:t>
            </a:r>
            <a:endParaRPr lang="en-US" b="1" dirty="0">
              <a:solidFill>
                <a:srgbClr val="FF6600"/>
              </a:solidFill>
            </a:endParaRPr>
          </a:p>
        </p:txBody>
      </p:sp>
      <p:cxnSp>
        <p:nvCxnSpPr>
          <p:cNvPr id="12" name="Straight Connector 11"/>
          <p:cNvCxnSpPr>
            <a:endCxn id="7" idx="2"/>
          </p:cNvCxnSpPr>
          <p:nvPr/>
        </p:nvCxnSpPr>
        <p:spPr bwMode="auto">
          <a:xfrm flipH="1">
            <a:off x="3671949" y="2169394"/>
            <a:ext cx="219382" cy="125659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2" name="Group 31"/>
          <p:cNvGrpSpPr/>
          <p:nvPr/>
        </p:nvGrpSpPr>
        <p:grpSpPr>
          <a:xfrm>
            <a:off x="-185797" y="1997385"/>
            <a:ext cx="4550682" cy="1508313"/>
            <a:chOff x="291965" y="1997385"/>
            <a:chExt cx="3693368" cy="1508313"/>
          </a:xfrm>
        </p:grpSpPr>
        <p:sp>
          <p:nvSpPr>
            <p:cNvPr id="33" name="Freeform 32"/>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6255953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073202" y="3254683"/>
            <a:ext cx="1941858" cy="248083"/>
          </a:xfrm>
          <a:custGeom>
            <a:avLst/>
            <a:gdLst>
              <a:gd name="connsiteX0" fmla="*/ 1138667 w 1138667"/>
              <a:gd name="connsiteY0" fmla="*/ 525573 h 525573"/>
              <a:gd name="connsiteX1" fmla="*/ 1094872 w 1138667"/>
              <a:gd name="connsiteY1" fmla="*/ 0 h 525573"/>
              <a:gd name="connsiteX2" fmla="*/ 686120 w 1138667"/>
              <a:gd name="connsiteY2" fmla="*/ 321184 h 525573"/>
              <a:gd name="connsiteX3" fmla="*/ 467146 w 1138667"/>
              <a:gd name="connsiteY3" fmla="*/ 423378 h 525573"/>
              <a:gd name="connsiteX4" fmla="*/ 160582 w 1138667"/>
              <a:gd name="connsiteY4" fmla="*/ 510974 h 525573"/>
              <a:gd name="connsiteX5" fmla="*/ 0 w 1138667"/>
              <a:gd name="connsiteY5" fmla="*/ 525573 h 525573"/>
              <a:gd name="connsiteX0" fmla="*/ 1138667 w 1151074"/>
              <a:gd name="connsiteY0" fmla="*/ 337876 h 337876"/>
              <a:gd name="connsiteX1" fmla="*/ 1151074 w 1151074"/>
              <a:gd name="connsiteY1" fmla="*/ 0 h 337876"/>
              <a:gd name="connsiteX2" fmla="*/ 686120 w 1151074"/>
              <a:gd name="connsiteY2" fmla="*/ 133487 h 337876"/>
              <a:gd name="connsiteX3" fmla="*/ 467146 w 1151074"/>
              <a:gd name="connsiteY3" fmla="*/ 235681 h 337876"/>
              <a:gd name="connsiteX4" fmla="*/ 160582 w 1151074"/>
              <a:gd name="connsiteY4" fmla="*/ 323277 h 337876"/>
              <a:gd name="connsiteX5" fmla="*/ 0 w 1151074"/>
              <a:gd name="connsiteY5" fmla="*/ 337876 h 337876"/>
              <a:gd name="connsiteX0" fmla="*/ 1138667 w 1151074"/>
              <a:gd name="connsiteY0" fmla="*/ 337876 h 337876"/>
              <a:gd name="connsiteX1" fmla="*/ 1151074 w 1151074"/>
              <a:gd name="connsiteY1" fmla="*/ 0 h 337876"/>
              <a:gd name="connsiteX2" fmla="*/ 917971 w 1151074"/>
              <a:gd name="connsiteY2" fmla="*/ 59174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51074"/>
              <a:gd name="connsiteY0" fmla="*/ 337876 h 337876"/>
              <a:gd name="connsiteX1" fmla="*/ 1151074 w 1151074"/>
              <a:gd name="connsiteY1" fmla="*/ 0 h 337876"/>
              <a:gd name="connsiteX2" fmla="*/ 880503 w 1151074"/>
              <a:gd name="connsiteY2" fmla="*/ 30735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467146 w 1138667"/>
              <a:gd name="connsiteY4" fmla="*/ 224305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2666 w 1138667"/>
              <a:gd name="connsiteY3" fmla="*/ 270235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9246"/>
              <a:gd name="connsiteY0" fmla="*/ 94211 h 94211"/>
              <a:gd name="connsiteX1" fmla="*/ 1139246 w 1139246"/>
              <a:gd name="connsiteY1" fmla="*/ 82475 h 94211"/>
              <a:gd name="connsiteX2" fmla="*/ 887409 w 1139246"/>
              <a:gd name="connsiteY2" fmla="*/ 0 h 94211"/>
              <a:gd name="connsiteX3" fmla="*/ 682666 w 1139246"/>
              <a:gd name="connsiteY3" fmla="*/ 37946 h 94211"/>
              <a:gd name="connsiteX4" fmla="*/ 515487 w 1139246"/>
              <a:gd name="connsiteY4" fmla="*/ 66079 h 94211"/>
              <a:gd name="connsiteX5" fmla="*/ 160582 w 1139246"/>
              <a:gd name="connsiteY5" fmla="*/ 79612 h 94211"/>
              <a:gd name="connsiteX6" fmla="*/ 0 w 1139246"/>
              <a:gd name="connsiteY6" fmla="*/ 94211 h 94211"/>
              <a:gd name="connsiteX0" fmla="*/ 1138667 w 1139246"/>
              <a:gd name="connsiteY0" fmla="*/ 159015 h 159015"/>
              <a:gd name="connsiteX1" fmla="*/ 1139246 w 1139246"/>
              <a:gd name="connsiteY1" fmla="*/ 147279 h 159015"/>
              <a:gd name="connsiteX2" fmla="*/ 997900 w 1139246"/>
              <a:gd name="connsiteY2" fmla="*/ 0 h 159015"/>
              <a:gd name="connsiteX3" fmla="*/ 682666 w 1139246"/>
              <a:gd name="connsiteY3" fmla="*/ 102750 h 159015"/>
              <a:gd name="connsiteX4" fmla="*/ 515487 w 1139246"/>
              <a:gd name="connsiteY4" fmla="*/ 130883 h 159015"/>
              <a:gd name="connsiteX5" fmla="*/ 160582 w 1139246"/>
              <a:gd name="connsiteY5" fmla="*/ 144416 h 159015"/>
              <a:gd name="connsiteX6" fmla="*/ 0 w 1139246"/>
              <a:gd name="connsiteY6" fmla="*/ 159015 h 159015"/>
              <a:gd name="connsiteX0" fmla="*/ 1138667 w 1139246"/>
              <a:gd name="connsiteY0" fmla="*/ 159015 h 159015"/>
              <a:gd name="connsiteX1" fmla="*/ 1139246 w 1139246"/>
              <a:gd name="connsiteY1" fmla="*/ 147279 h 159015"/>
              <a:gd name="connsiteX2" fmla="*/ 997900 w 1139246"/>
              <a:gd name="connsiteY2" fmla="*/ 0 h 159015"/>
              <a:gd name="connsiteX3" fmla="*/ 820781 w 1139246"/>
              <a:gd name="connsiteY3" fmla="*/ 56462 h 159015"/>
              <a:gd name="connsiteX4" fmla="*/ 515487 w 1139246"/>
              <a:gd name="connsiteY4" fmla="*/ 130883 h 159015"/>
              <a:gd name="connsiteX5" fmla="*/ 160582 w 1139246"/>
              <a:gd name="connsiteY5" fmla="*/ 144416 h 159015"/>
              <a:gd name="connsiteX6" fmla="*/ 0 w 1139246"/>
              <a:gd name="connsiteY6" fmla="*/ 159015 h 159015"/>
              <a:gd name="connsiteX0" fmla="*/ 1148035 w 1148614"/>
              <a:gd name="connsiteY0" fmla="*/ 1933873 h 1933873"/>
              <a:gd name="connsiteX1" fmla="*/ 1148614 w 1148614"/>
              <a:gd name="connsiteY1" fmla="*/ 1922137 h 1933873"/>
              <a:gd name="connsiteX2" fmla="*/ 1007268 w 1148614"/>
              <a:gd name="connsiteY2" fmla="*/ 1774858 h 1933873"/>
              <a:gd name="connsiteX3" fmla="*/ 830149 w 1148614"/>
              <a:gd name="connsiteY3" fmla="*/ 1831320 h 1933873"/>
              <a:gd name="connsiteX4" fmla="*/ 524855 w 1148614"/>
              <a:gd name="connsiteY4" fmla="*/ 1905741 h 1933873"/>
              <a:gd name="connsiteX5" fmla="*/ 169950 w 1148614"/>
              <a:gd name="connsiteY5" fmla="*/ 1919274 h 1933873"/>
              <a:gd name="connsiteX6" fmla="*/ 0 w 1148614"/>
              <a:gd name="connsiteY6" fmla="*/ 0 h 1933873"/>
              <a:gd name="connsiteX0" fmla="*/ 1156060 w 1156639"/>
              <a:gd name="connsiteY0" fmla="*/ 1933873 h 1933873"/>
              <a:gd name="connsiteX1" fmla="*/ 1156639 w 1156639"/>
              <a:gd name="connsiteY1" fmla="*/ 1922137 h 1933873"/>
              <a:gd name="connsiteX2" fmla="*/ 1015293 w 1156639"/>
              <a:gd name="connsiteY2" fmla="*/ 1774858 h 1933873"/>
              <a:gd name="connsiteX3" fmla="*/ 838174 w 1156639"/>
              <a:gd name="connsiteY3" fmla="*/ 1831320 h 1933873"/>
              <a:gd name="connsiteX4" fmla="*/ 532880 w 1156639"/>
              <a:gd name="connsiteY4" fmla="*/ 1905741 h 1933873"/>
              <a:gd name="connsiteX5" fmla="*/ 0 w 1156639"/>
              <a:gd name="connsiteY5" fmla="*/ 1919274 h 1933873"/>
              <a:gd name="connsiteX6" fmla="*/ 8025 w 1156639"/>
              <a:gd name="connsiteY6" fmla="*/ 0 h 1933873"/>
              <a:gd name="connsiteX0" fmla="*/ 1148035 w 1148614"/>
              <a:gd name="connsiteY0" fmla="*/ 1933873 h 1933873"/>
              <a:gd name="connsiteX1" fmla="*/ 1148614 w 1148614"/>
              <a:gd name="connsiteY1" fmla="*/ 1922137 h 1933873"/>
              <a:gd name="connsiteX2" fmla="*/ 1007268 w 1148614"/>
              <a:gd name="connsiteY2" fmla="*/ 1774858 h 1933873"/>
              <a:gd name="connsiteX3" fmla="*/ 830149 w 1148614"/>
              <a:gd name="connsiteY3" fmla="*/ 1831320 h 1933873"/>
              <a:gd name="connsiteX4" fmla="*/ 524855 w 1148614"/>
              <a:gd name="connsiteY4" fmla="*/ 1905741 h 1933873"/>
              <a:gd name="connsiteX5" fmla="*/ 188683 w 1148614"/>
              <a:gd name="connsiteY5" fmla="*/ 110979 h 1933873"/>
              <a:gd name="connsiteX6" fmla="*/ 0 w 1148614"/>
              <a:gd name="connsiteY6" fmla="*/ 0 h 1933873"/>
              <a:gd name="connsiteX0" fmla="*/ 1166769 w 1167348"/>
              <a:gd name="connsiteY0" fmla="*/ 1822894 h 1822894"/>
              <a:gd name="connsiteX1" fmla="*/ 1167348 w 1167348"/>
              <a:gd name="connsiteY1" fmla="*/ 1811158 h 1822894"/>
              <a:gd name="connsiteX2" fmla="*/ 1026002 w 1167348"/>
              <a:gd name="connsiteY2" fmla="*/ 1663879 h 1822894"/>
              <a:gd name="connsiteX3" fmla="*/ 848883 w 1167348"/>
              <a:gd name="connsiteY3" fmla="*/ 1720341 h 1822894"/>
              <a:gd name="connsiteX4" fmla="*/ 543589 w 1167348"/>
              <a:gd name="connsiteY4" fmla="*/ 1794762 h 1822894"/>
              <a:gd name="connsiteX5" fmla="*/ 207417 w 1167348"/>
              <a:gd name="connsiteY5" fmla="*/ 0 h 1822894"/>
              <a:gd name="connsiteX6" fmla="*/ 0 w 1167348"/>
              <a:gd name="connsiteY6" fmla="*/ 1772663 h 1822894"/>
              <a:gd name="connsiteX0" fmla="*/ 1166769 w 1167348"/>
              <a:gd name="connsiteY0" fmla="*/ 2124277 h 2124277"/>
              <a:gd name="connsiteX1" fmla="*/ 1167348 w 1167348"/>
              <a:gd name="connsiteY1" fmla="*/ 2112541 h 2124277"/>
              <a:gd name="connsiteX2" fmla="*/ 1026002 w 1167348"/>
              <a:gd name="connsiteY2" fmla="*/ 1965262 h 2124277"/>
              <a:gd name="connsiteX3" fmla="*/ 848883 w 1167348"/>
              <a:gd name="connsiteY3" fmla="*/ 2021724 h 2124277"/>
              <a:gd name="connsiteX4" fmla="*/ 543589 w 1167348"/>
              <a:gd name="connsiteY4" fmla="*/ 2096145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026002 w 1167348"/>
              <a:gd name="connsiteY2" fmla="*/ 1965262 h 2124277"/>
              <a:gd name="connsiteX3" fmla="*/ 848883 w 1167348"/>
              <a:gd name="connsiteY3" fmla="*/ 2021724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026002 w 1167348"/>
              <a:gd name="connsiteY2" fmla="*/ 1965262 h 2124277"/>
              <a:gd name="connsiteX3" fmla="*/ 895719 w 1167348"/>
              <a:gd name="connsiteY3" fmla="*/ 916655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157140 w 1167348"/>
              <a:gd name="connsiteY2" fmla="*/ 1086229 h 2124277"/>
              <a:gd name="connsiteX3" fmla="*/ 895719 w 1167348"/>
              <a:gd name="connsiteY3" fmla="*/ 916655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1434585 h 1434585"/>
              <a:gd name="connsiteX1" fmla="*/ 1167348 w 1167348"/>
              <a:gd name="connsiteY1" fmla="*/ 1422849 h 1434585"/>
              <a:gd name="connsiteX2" fmla="*/ 1157140 w 1167348"/>
              <a:gd name="connsiteY2" fmla="*/ 396537 h 1434585"/>
              <a:gd name="connsiteX3" fmla="*/ 895719 w 1167348"/>
              <a:gd name="connsiteY3" fmla="*/ 226963 h 1434585"/>
              <a:gd name="connsiteX4" fmla="*/ 562324 w 1167348"/>
              <a:gd name="connsiteY4" fmla="*/ 0 h 1434585"/>
              <a:gd name="connsiteX5" fmla="*/ 1342 w 1167348"/>
              <a:gd name="connsiteY5" fmla="*/ 766992 h 1434585"/>
              <a:gd name="connsiteX6" fmla="*/ 0 w 1167348"/>
              <a:gd name="connsiteY6" fmla="*/ 1384354 h 1434585"/>
              <a:gd name="connsiteX0" fmla="*/ 1166769 w 1167348"/>
              <a:gd name="connsiteY0" fmla="*/ 1207623 h 1207623"/>
              <a:gd name="connsiteX1" fmla="*/ 1167348 w 1167348"/>
              <a:gd name="connsiteY1" fmla="*/ 1195887 h 1207623"/>
              <a:gd name="connsiteX2" fmla="*/ 1157140 w 1167348"/>
              <a:gd name="connsiteY2" fmla="*/ 169575 h 1207623"/>
              <a:gd name="connsiteX3" fmla="*/ 895719 w 1167348"/>
              <a:gd name="connsiteY3" fmla="*/ 1 h 1207623"/>
              <a:gd name="connsiteX4" fmla="*/ 777767 w 1167348"/>
              <a:gd name="connsiteY4" fmla="*/ 626955 h 1207623"/>
              <a:gd name="connsiteX5" fmla="*/ 1342 w 1167348"/>
              <a:gd name="connsiteY5" fmla="*/ 540030 h 1207623"/>
              <a:gd name="connsiteX6" fmla="*/ 0 w 1167348"/>
              <a:gd name="connsiteY6" fmla="*/ 1157392 h 1207623"/>
              <a:gd name="connsiteX0" fmla="*/ 1166769 w 1167348"/>
              <a:gd name="connsiteY0" fmla="*/ 1038049 h 1038049"/>
              <a:gd name="connsiteX1" fmla="*/ 1167348 w 1167348"/>
              <a:gd name="connsiteY1" fmla="*/ 1026313 h 1038049"/>
              <a:gd name="connsiteX2" fmla="*/ 1157140 w 1167348"/>
              <a:gd name="connsiteY2" fmla="*/ 1 h 1038049"/>
              <a:gd name="connsiteX3" fmla="*/ 914453 w 1167348"/>
              <a:gd name="connsiteY3" fmla="*/ 809922 h 1038049"/>
              <a:gd name="connsiteX4" fmla="*/ 777767 w 1167348"/>
              <a:gd name="connsiteY4" fmla="*/ 457381 h 1038049"/>
              <a:gd name="connsiteX5" fmla="*/ 1342 w 1167348"/>
              <a:gd name="connsiteY5" fmla="*/ 370456 h 1038049"/>
              <a:gd name="connsiteX6" fmla="*/ 0 w 1167348"/>
              <a:gd name="connsiteY6" fmla="*/ 987818 h 1038049"/>
              <a:gd name="connsiteX0" fmla="*/ 1166769 w 1167348"/>
              <a:gd name="connsiteY0" fmla="*/ 667592 h 667592"/>
              <a:gd name="connsiteX1" fmla="*/ 1167348 w 1167348"/>
              <a:gd name="connsiteY1" fmla="*/ 655856 h 667592"/>
              <a:gd name="connsiteX2" fmla="*/ 1072836 w 1167348"/>
              <a:gd name="connsiteY2" fmla="*/ 558810 h 667592"/>
              <a:gd name="connsiteX3" fmla="*/ 914453 w 1167348"/>
              <a:gd name="connsiteY3" fmla="*/ 439465 h 667592"/>
              <a:gd name="connsiteX4" fmla="*/ 777767 w 1167348"/>
              <a:gd name="connsiteY4" fmla="*/ 86924 h 667592"/>
              <a:gd name="connsiteX5" fmla="*/ 1342 w 1167348"/>
              <a:gd name="connsiteY5" fmla="*/ -1 h 667592"/>
              <a:gd name="connsiteX6" fmla="*/ 0 w 1167348"/>
              <a:gd name="connsiteY6" fmla="*/ 617361 h 667592"/>
              <a:gd name="connsiteX0" fmla="*/ 1166769 w 1167348"/>
              <a:gd name="connsiteY0" fmla="*/ 667594 h 667594"/>
              <a:gd name="connsiteX1" fmla="*/ 1167348 w 1167348"/>
              <a:gd name="connsiteY1" fmla="*/ 655858 h 667594"/>
              <a:gd name="connsiteX2" fmla="*/ 1072836 w 1167348"/>
              <a:gd name="connsiteY2" fmla="*/ 558812 h 667594"/>
              <a:gd name="connsiteX3" fmla="*/ 933187 w 1167348"/>
              <a:gd name="connsiteY3" fmla="*/ 339006 h 667594"/>
              <a:gd name="connsiteX4" fmla="*/ 777767 w 1167348"/>
              <a:gd name="connsiteY4" fmla="*/ 86926 h 667594"/>
              <a:gd name="connsiteX5" fmla="*/ 1342 w 1167348"/>
              <a:gd name="connsiteY5" fmla="*/ 1 h 667594"/>
              <a:gd name="connsiteX6" fmla="*/ 0 w 1167348"/>
              <a:gd name="connsiteY6" fmla="*/ 617363 h 667594"/>
              <a:gd name="connsiteX0" fmla="*/ 1166769 w 1167348"/>
              <a:gd name="connsiteY0" fmla="*/ 667592 h 667592"/>
              <a:gd name="connsiteX1" fmla="*/ 1167348 w 1167348"/>
              <a:gd name="connsiteY1" fmla="*/ 655856 h 667592"/>
              <a:gd name="connsiteX2" fmla="*/ 1072836 w 1167348"/>
              <a:gd name="connsiteY2" fmla="*/ 483464 h 667592"/>
              <a:gd name="connsiteX3" fmla="*/ 933187 w 1167348"/>
              <a:gd name="connsiteY3" fmla="*/ 339004 h 667592"/>
              <a:gd name="connsiteX4" fmla="*/ 777767 w 1167348"/>
              <a:gd name="connsiteY4" fmla="*/ 86924 h 667592"/>
              <a:gd name="connsiteX5" fmla="*/ 1342 w 1167348"/>
              <a:gd name="connsiteY5" fmla="*/ -1 h 667592"/>
              <a:gd name="connsiteX6" fmla="*/ 0 w 1167348"/>
              <a:gd name="connsiteY6" fmla="*/ 617361 h 667592"/>
              <a:gd name="connsiteX0" fmla="*/ 1165468 w 1166047"/>
              <a:gd name="connsiteY0" fmla="*/ 667594 h 667594"/>
              <a:gd name="connsiteX1" fmla="*/ 1166047 w 1166047"/>
              <a:gd name="connsiteY1" fmla="*/ 655858 h 667594"/>
              <a:gd name="connsiteX2" fmla="*/ 1071535 w 1166047"/>
              <a:gd name="connsiteY2" fmla="*/ 483466 h 667594"/>
              <a:gd name="connsiteX3" fmla="*/ 931886 w 1166047"/>
              <a:gd name="connsiteY3" fmla="*/ 339006 h 667594"/>
              <a:gd name="connsiteX4" fmla="*/ 776466 w 1166047"/>
              <a:gd name="connsiteY4" fmla="*/ 86926 h 667594"/>
              <a:gd name="connsiteX5" fmla="*/ 41 w 1166047"/>
              <a:gd name="connsiteY5" fmla="*/ 1 h 667594"/>
              <a:gd name="connsiteX6" fmla="*/ 2598 w 1166047"/>
              <a:gd name="connsiteY6" fmla="*/ 659177 h 667594"/>
              <a:gd name="connsiteX0" fmla="*/ 1165468 w 1166047"/>
              <a:gd name="connsiteY0" fmla="*/ 667592 h 667592"/>
              <a:gd name="connsiteX1" fmla="*/ 1166047 w 1166047"/>
              <a:gd name="connsiteY1" fmla="*/ 655856 h 667592"/>
              <a:gd name="connsiteX2" fmla="*/ 1071535 w 1166047"/>
              <a:gd name="connsiteY2" fmla="*/ 483464 h 667592"/>
              <a:gd name="connsiteX3" fmla="*/ 931886 w 1166047"/>
              <a:gd name="connsiteY3" fmla="*/ 339004 h 667592"/>
              <a:gd name="connsiteX4" fmla="*/ 772567 w 1166047"/>
              <a:gd name="connsiteY4" fmla="*/ 34657 h 667592"/>
              <a:gd name="connsiteX5" fmla="*/ 41 w 1166047"/>
              <a:gd name="connsiteY5" fmla="*/ -1 h 667592"/>
              <a:gd name="connsiteX6" fmla="*/ 2598 w 1166047"/>
              <a:gd name="connsiteY6" fmla="*/ 659175 h 667592"/>
              <a:gd name="connsiteX0" fmla="*/ 1165468 w 1166047"/>
              <a:gd name="connsiteY0" fmla="*/ 667594 h 667594"/>
              <a:gd name="connsiteX1" fmla="*/ 1166047 w 1166047"/>
              <a:gd name="connsiteY1" fmla="*/ 655858 h 667594"/>
              <a:gd name="connsiteX2" fmla="*/ 1071535 w 1166047"/>
              <a:gd name="connsiteY2" fmla="*/ 483466 h 667594"/>
              <a:gd name="connsiteX3" fmla="*/ 904591 w 1166047"/>
              <a:gd name="connsiteY3" fmla="*/ 349461 h 667594"/>
              <a:gd name="connsiteX4" fmla="*/ 772567 w 1166047"/>
              <a:gd name="connsiteY4" fmla="*/ 34659 h 667594"/>
              <a:gd name="connsiteX5" fmla="*/ 41 w 1166047"/>
              <a:gd name="connsiteY5" fmla="*/ 1 h 667594"/>
              <a:gd name="connsiteX6" fmla="*/ 2598 w 1166047"/>
              <a:gd name="connsiteY6" fmla="*/ 659177 h 667594"/>
              <a:gd name="connsiteX0" fmla="*/ 1165468 w 1166047"/>
              <a:gd name="connsiteY0" fmla="*/ 667592 h 667592"/>
              <a:gd name="connsiteX1" fmla="*/ 1166047 w 1166047"/>
              <a:gd name="connsiteY1" fmla="*/ 655856 h 667592"/>
              <a:gd name="connsiteX2" fmla="*/ 1048140 w 1166047"/>
              <a:gd name="connsiteY2" fmla="*/ 546185 h 667592"/>
              <a:gd name="connsiteX3" fmla="*/ 904591 w 1166047"/>
              <a:gd name="connsiteY3" fmla="*/ 349459 h 667592"/>
              <a:gd name="connsiteX4" fmla="*/ 772567 w 1166047"/>
              <a:gd name="connsiteY4" fmla="*/ 34657 h 667592"/>
              <a:gd name="connsiteX5" fmla="*/ 41 w 1166047"/>
              <a:gd name="connsiteY5" fmla="*/ -1 h 667592"/>
              <a:gd name="connsiteX6" fmla="*/ 2598 w 1166047"/>
              <a:gd name="connsiteY6" fmla="*/ 659175 h 667592"/>
              <a:gd name="connsiteX0" fmla="*/ 1165468 w 1197240"/>
              <a:gd name="connsiteY0" fmla="*/ 667594 h 667594"/>
              <a:gd name="connsiteX1" fmla="*/ 1197240 w 1197240"/>
              <a:gd name="connsiteY1" fmla="*/ 645404 h 667594"/>
              <a:gd name="connsiteX2" fmla="*/ 1048140 w 1197240"/>
              <a:gd name="connsiteY2" fmla="*/ 546187 h 667594"/>
              <a:gd name="connsiteX3" fmla="*/ 904591 w 1197240"/>
              <a:gd name="connsiteY3" fmla="*/ 349461 h 667594"/>
              <a:gd name="connsiteX4" fmla="*/ 772567 w 1197240"/>
              <a:gd name="connsiteY4" fmla="*/ 34659 h 667594"/>
              <a:gd name="connsiteX5" fmla="*/ 41 w 1197240"/>
              <a:gd name="connsiteY5" fmla="*/ 1 h 667594"/>
              <a:gd name="connsiteX6" fmla="*/ 2598 w 1197240"/>
              <a:gd name="connsiteY6" fmla="*/ 659177 h 667594"/>
              <a:gd name="connsiteX0" fmla="*/ 1236107 w 1267879"/>
              <a:gd name="connsiteY0" fmla="*/ 667592 h 667592"/>
              <a:gd name="connsiteX1" fmla="*/ 1267879 w 1267879"/>
              <a:gd name="connsiteY1" fmla="*/ 645402 h 667592"/>
              <a:gd name="connsiteX2" fmla="*/ 1118779 w 1267879"/>
              <a:gd name="connsiteY2" fmla="*/ 546185 h 667592"/>
              <a:gd name="connsiteX3" fmla="*/ 975230 w 1267879"/>
              <a:gd name="connsiteY3" fmla="*/ 349459 h 667592"/>
              <a:gd name="connsiteX4" fmla="*/ 843206 w 1267879"/>
              <a:gd name="connsiteY4" fmla="*/ 34657 h 667592"/>
              <a:gd name="connsiteX5" fmla="*/ 70680 w 1267879"/>
              <a:gd name="connsiteY5" fmla="*/ -1 h 667592"/>
              <a:gd name="connsiteX6" fmla="*/ 0 w 1267879"/>
              <a:gd name="connsiteY6" fmla="*/ 651509 h 667592"/>
              <a:gd name="connsiteX0" fmla="*/ 1236107 w 1267879"/>
              <a:gd name="connsiteY0" fmla="*/ 713590 h 713590"/>
              <a:gd name="connsiteX1" fmla="*/ 1267879 w 1267879"/>
              <a:gd name="connsiteY1" fmla="*/ 691400 h 713590"/>
              <a:gd name="connsiteX2" fmla="*/ 1118779 w 1267879"/>
              <a:gd name="connsiteY2" fmla="*/ 592183 h 713590"/>
              <a:gd name="connsiteX3" fmla="*/ 975230 w 1267879"/>
              <a:gd name="connsiteY3" fmla="*/ 395457 h 713590"/>
              <a:gd name="connsiteX4" fmla="*/ 843206 w 1267879"/>
              <a:gd name="connsiteY4" fmla="*/ 80655 h 713590"/>
              <a:gd name="connsiteX5" fmla="*/ 7906 w 1267879"/>
              <a:gd name="connsiteY5" fmla="*/ 0 h 713590"/>
              <a:gd name="connsiteX6" fmla="*/ 0 w 1267879"/>
              <a:gd name="connsiteY6" fmla="*/ 697507 h 713590"/>
              <a:gd name="connsiteX0" fmla="*/ 1236107 w 1267879"/>
              <a:gd name="connsiteY0" fmla="*/ 632935 h 632935"/>
              <a:gd name="connsiteX1" fmla="*/ 1267879 w 1267879"/>
              <a:gd name="connsiteY1" fmla="*/ 610745 h 632935"/>
              <a:gd name="connsiteX2" fmla="*/ 1118779 w 1267879"/>
              <a:gd name="connsiteY2" fmla="*/ 511528 h 632935"/>
              <a:gd name="connsiteX3" fmla="*/ 975230 w 1267879"/>
              <a:gd name="connsiteY3" fmla="*/ 314802 h 632935"/>
              <a:gd name="connsiteX4" fmla="*/ 843206 w 1267879"/>
              <a:gd name="connsiteY4" fmla="*/ 0 h 632935"/>
              <a:gd name="connsiteX5" fmla="*/ 7906 w 1267879"/>
              <a:gd name="connsiteY5" fmla="*/ 179220 h 632935"/>
              <a:gd name="connsiteX6" fmla="*/ 0 w 1267879"/>
              <a:gd name="connsiteY6" fmla="*/ 616852 h 632935"/>
              <a:gd name="connsiteX0" fmla="*/ 1236107 w 1267879"/>
              <a:gd name="connsiteY0" fmla="*/ 453715 h 453715"/>
              <a:gd name="connsiteX1" fmla="*/ 1267879 w 1267879"/>
              <a:gd name="connsiteY1" fmla="*/ 431525 h 453715"/>
              <a:gd name="connsiteX2" fmla="*/ 1118779 w 1267879"/>
              <a:gd name="connsiteY2" fmla="*/ 332308 h 453715"/>
              <a:gd name="connsiteX3" fmla="*/ 975230 w 1267879"/>
              <a:gd name="connsiteY3" fmla="*/ 135582 h 453715"/>
              <a:gd name="connsiteX4" fmla="*/ 928590 w 1267879"/>
              <a:gd name="connsiteY4" fmla="*/ 71032 h 453715"/>
              <a:gd name="connsiteX5" fmla="*/ 7906 w 1267879"/>
              <a:gd name="connsiteY5" fmla="*/ 0 h 453715"/>
              <a:gd name="connsiteX6" fmla="*/ 0 w 1267879"/>
              <a:gd name="connsiteY6"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975230 w 1267879"/>
              <a:gd name="connsiteY3" fmla="*/ 135582 h 453715"/>
              <a:gd name="connsiteX4" fmla="*/ 928590 w 1267879"/>
              <a:gd name="connsiteY4" fmla="*/ 71032 h 453715"/>
              <a:gd name="connsiteX5" fmla="*/ 7906 w 1267879"/>
              <a:gd name="connsiteY5" fmla="*/ 0 h 453715"/>
              <a:gd name="connsiteX6" fmla="*/ 0 w 1267879"/>
              <a:gd name="connsiteY6"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928590 w 1267879"/>
              <a:gd name="connsiteY3" fmla="*/ 71032 h 453715"/>
              <a:gd name="connsiteX4" fmla="*/ 7906 w 1267879"/>
              <a:gd name="connsiteY4" fmla="*/ 0 h 453715"/>
              <a:gd name="connsiteX5" fmla="*/ 0 w 1267879"/>
              <a:gd name="connsiteY5"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7906 w 1267879"/>
              <a:gd name="connsiteY3" fmla="*/ 0 h 453715"/>
              <a:gd name="connsiteX4" fmla="*/ 0 w 1267879"/>
              <a:gd name="connsiteY4" fmla="*/ 437632 h 453715"/>
              <a:gd name="connsiteX0" fmla="*/ 1236107 w 1259292"/>
              <a:gd name="connsiteY0" fmla="*/ 453715 h 453715"/>
              <a:gd name="connsiteX1" fmla="*/ 1259292 w 1259292"/>
              <a:gd name="connsiteY1" fmla="*/ 95207 h 453715"/>
              <a:gd name="connsiteX2" fmla="*/ 7906 w 1259292"/>
              <a:gd name="connsiteY2" fmla="*/ 0 h 453715"/>
              <a:gd name="connsiteX3" fmla="*/ 0 w 1259292"/>
              <a:gd name="connsiteY3" fmla="*/ 437632 h 453715"/>
              <a:gd name="connsiteX0" fmla="*/ 1278261 w 1278261"/>
              <a:gd name="connsiteY0" fmla="*/ 453715 h 453715"/>
              <a:gd name="connsiteX1" fmla="*/ 1259292 w 1278261"/>
              <a:gd name="connsiteY1" fmla="*/ 95207 h 453715"/>
              <a:gd name="connsiteX2" fmla="*/ 7906 w 1278261"/>
              <a:gd name="connsiteY2" fmla="*/ 0 h 453715"/>
              <a:gd name="connsiteX3" fmla="*/ 0 w 1278261"/>
              <a:gd name="connsiteY3" fmla="*/ 437632 h 453715"/>
              <a:gd name="connsiteX0" fmla="*/ 1278261 w 1278261"/>
              <a:gd name="connsiteY0" fmla="*/ 453715 h 453715"/>
              <a:gd name="connsiteX1" fmla="*/ 1273344 w 1278261"/>
              <a:gd name="connsiteY1" fmla="*/ 129078 h 453715"/>
              <a:gd name="connsiteX2" fmla="*/ 7906 w 1278261"/>
              <a:gd name="connsiteY2" fmla="*/ 0 h 453715"/>
              <a:gd name="connsiteX3" fmla="*/ 0 w 1278261"/>
              <a:gd name="connsiteY3" fmla="*/ 437632 h 453715"/>
            </a:gdLst>
            <a:ahLst/>
            <a:cxnLst>
              <a:cxn ang="0">
                <a:pos x="connsiteX0" y="connsiteY0"/>
              </a:cxn>
              <a:cxn ang="0">
                <a:pos x="connsiteX1" y="connsiteY1"/>
              </a:cxn>
              <a:cxn ang="0">
                <a:pos x="connsiteX2" y="connsiteY2"/>
              </a:cxn>
              <a:cxn ang="0">
                <a:pos x="connsiteX3" y="connsiteY3"/>
              </a:cxn>
            </a:cxnLst>
            <a:rect l="l" t="t" r="r" b="b"/>
            <a:pathLst>
              <a:path w="1278261" h="453715">
                <a:moveTo>
                  <a:pt x="1278261" y="453715"/>
                </a:moveTo>
                <a:lnTo>
                  <a:pt x="1273344" y="129078"/>
                </a:lnTo>
                <a:lnTo>
                  <a:pt x="7906" y="0"/>
                </a:lnTo>
                <a:cubicBezTo>
                  <a:pt x="7459" y="691349"/>
                  <a:pt x="447" y="-253717"/>
                  <a:pt x="0" y="437632"/>
                </a:cubicBez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3"/>
          <p:cNvSpPr>
            <a:spLocks noGrp="1"/>
          </p:cNvSpPr>
          <p:nvPr>
            <p:ph type="title"/>
          </p:nvPr>
        </p:nvSpPr>
        <p:spPr/>
        <p:txBody>
          <a:bodyPr/>
          <a:lstStyle/>
          <a:p>
            <a:r>
              <a:rPr lang="en-US" dirty="0" smtClean="0"/>
              <a:t>EMCCD gain histogram</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13" name="Straight Connector 12"/>
          <p:cNvCxnSpPr/>
          <p:nvPr/>
        </p:nvCxnSpPr>
        <p:spPr bwMode="auto">
          <a:xfrm flipV="1">
            <a:off x="4015061" y="3502766"/>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noFill/>
        </p:spPr>
        <p:txBody>
          <a:bodyPr wrap="square" rtlCol="0">
            <a:spAutoFit/>
          </a:bodyPr>
          <a:lstStyle/>
          <a:p>
            <a:r>
              <a:rPr lang="en-US" dirty="0" smtClean="0"/>
              <a:t>Signal Threshold</a:t>
            </a:r>
            <a:endParaRPr lang="en-US" dirty="0"/>
          </a:p>
        </p:txBody>
      </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sp>
        <p:nvSpPr>
          <p:cNvPr id="47" name="Freeform 46"/>
          <p:cNvSpPr/>
          <p:nvPr/>
        </p:nvSpPr>
        <p:spPr>
          <a:xfrm flipH="1">
            <a:off x="2076117" y="3260220"/>
            <a:ext cx="7084656" cy="167724"/>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 name="connsiteX0" fmla="*/ 963487 w 963487"/>
              <a:gd name="connsiteY0" fmla="*/ 445 h 1506046"/>
              <a:gd name="connsiteX1" fmla="*/ 812211 w 963487"/>
              <a:gd name="connsiteY1" fmla="*/ 178055 h 1506046"/>
              <a:gd name="connsiteX2" fmla="*/ 525538 w 963487"/>
              <a:gd name="connsiteY2" fmla="*/ 759606 h 1506046"/>
              <a:gd name="connsiteX3" fmla="*/ 394154 w 963487"/>
              <a:gd name="connsiteY3" fmla="*/ 1212183 h 1506046"/>
              <a:gd name="connsiteX4" fmla="*/ 218974 w 963487"/>
              <a:gd name="connsiteY4" fmla="*/ 1474970 h 1506046"/>
              <a:gd name="connsiteX5" fmla="*/ 0 w 963487"/>
              <a:gd name="connsiteY5" fmla="*/ 1504168 h 1506046"/>
              <a:gd name="connsiteX6" fmla="*/ 0 w 963487"/>
              <a:gd name="connsiteY6" fmla="*/ 1504168 h 1506046"/>
              <a:gd name="connsiteX0" fmla="*/ 812211 w 812211"/>
              <a:gd name="connsiteY0" fmla="*/ 0 h 1327991"/>
              <a:gd name="connsiteX1" fmla="*/ 525538 w 812211"/>
              <a:gd name="connsiteY1" fmla="*/ 581551 h 1327991"/>
              <a:gd name="connsiteX2" fmla="*/ 394154 w 812211"/>
              <a:gd name="connsiteY2" fmla="*/ 1034128 h 1327991"/>
              <a:gd name="connsiteX3" fmla="*/ 218974 w 812211"/>
              <a:gd name="connsiteY3" fmla="*/ 1296915 h 1327991"/>
              <a:gd name="connsiteX4" fmla="*/ 0 w 812211"/>
              <a:gd name="connsiteY4" fmla="*/ 1326113 h 1327991"/>
              <a:gd name="connsiteX5" fmla="*/ 0 w 812211"/>
              <a:gd name="connsiteY5" fmla="*/ 1326113 h 1327991"/>
              <a:gd name="connsiteX0" fmla="*/ 967667 w 967667"/>
              <a:gd name="connsiteY0" fmla="*/ 0 h 2044442"/>
              <a:gd name="connsiteX1" fmla="*/ 525538 w 967667"/>
              <a:gd name="connsiteY1" fmla="*/ 1298002 h 2044442"/>
              <a:gd name="connsiteX2" fmla="*/ 394154 w 967667"/>
              <a:gd name="connsiteY2" fmla="*/ 1750579 h 2044442"/>
              <a:gd name="connsiteX3" fmla="*/ 218974 w 967667"/>
              <a:gd name="connsiteY3" fmla="*/ 2013366 h 2044442"/>
              <a:gd name="connsiteX4" fmla="*/ 0 w 967667"/>
              <a:gd name="connsiteY4" fmla="*/ 2042564 h 2044442"/>
              <a:gd name="connsiteX5" fmla="*/ 0 w 967667"/>
              <a:gd name="connsiteY5" fmla="*/ 2042564 h 2044442"/>
              <a:gd name="connsiteX0" fmla="*/ 967667 w 967667"/>
              <a:gd name="connsiteY0" fmla="*/ 0 h 2044442"/>
              <a:gd name="connsiteX1" fmla="*/ 691023 w 967667"/>
              <a:gd name="connsiteY1" fmla="*/ 883214 h 2044442"/>
              <a:gd name="connsiteX2" fmla="*/ 394154 w 967667"/>
              <a:gd name="connsiteY2" fmla="*/ 1750579 h 2044442"/>
              <a:gd name="connsiteX3" fmla="*/ 218974 w 967667"/>
              <a:gd name="connsiteY3" fmla="*/ 2013366 h 2044442"/>
              <a:gd name="connsiteX4" fmla="*/ 0 w 967667"/>
              <a:gd name="connsiteY4" fmla="*/ 2042564 h 2044442"/>
              <a:gd name="connsiteX5" fmla="*/ 0 w 967667"/>
              <a:gd name="connsiteY5" fmla="*/ 2042564 h 2044442"/>
              <a:gd name="connsiteX0" fmla="*/ 967667 w 967667"/>
              <a:gd name="connsiteY0" fmla="*/ 0 h 2059609"/>
              <a:gd name="connsiteX1" fmla="*/ 691023 w 967667"/>
              <a:gd name="connsiteY1" fmla="*/ 883214 h 2059609"/>
              <a:gd name="connsiteX2" fmla="*/ 436779 w 967667"/>
              <a:gd name="connsiteY2" fmla="*/ 1524333 h 2059609"/>
              <a:gd name="connsiteX3" fmla="*/ 218974 w 967667"/>
              <a:gd name="connsiteY3" fmla="*/ 2013366 h 2059609"/>
              <a:gd name="connsiteX4" fmla="*/ 0 w 967667"/>
              <a:gd name="connsiteY4" fmla="*/ 2042564 h 2059609"/>
              <a:gd name="connsiteX5" fmla="*/ 0 w 967667"/>
              <a:gd name="connsiteY5" fmla="*/ 2042564 h 2059609"/>
              <a:gd name="connsiteX0" fmla="*/ 967667 w 967667"/>
              <a:gd name="connsiteY0" fmla="*/ 0 h 2042565"/>
              <a:gd name="connsiteX1" fmla="*/ 691023 w 967667"/>
              <a:gd name="connsiteY1" fmla="*/ 883214 h 2042565"/>
              <a:gd name="connsiteX2" fmla="*/ 436779 w 967667"/>
              <a:gd name="connsiteY2" fmla="*/ 1524333 h 2042565"/>
              <a:gd name="connsiteX3" fmla="*/ 218974 w 967667"/>
              <a:gd name="connsiteY3" fmla="*/ 1711702 h 2042565"/>
              <a:gd name="connsiteX4" fmla="*/ 0 w 967667"/>
              <a:gd name="connsiteY4" fmla="*/ 2042564 h 2042565"/>
              <a:gd name="connsiteX5" fmla="*/ 0 w 967667"/>
              <a:gd name="connsiteY5" fmla="*/ 2042564 h 2042565"/>
              <a:gd name="connsiteX0" fmla="*/ 967667 w 967667"/>
              <a:gd name="connsiteY0" fmla="*/ 0 h 2087659"/>
              <a:gd name="connsiteX1" fmla="*/ 691023 w 967667"/>
              <a:gd name="connsiteY1" fmla="*/ 883214 h 2087659"/>
              <a:gd name="connsiteX2" fmla="*/ 436779 w 967667"/>
              <a:gd name="connsiteY2" fmla="*/ 1524333 h 2087659"/>
              <a:gd name="connsiteX3" fmla="*/ 218974 w 967667"/>
              <a:gd name="connsiteY3" fmla="*/ 2051073 h 2087659"/>
              <a:gd name="connsiteX4" fmla="*/ 0 w 967667"/>
              <a:gd name="connsiteY4" fmla="*/ 2042564 h 2087659"/>
              <a:gd name="connsiteX5" fmla="*/ 0 w 967667"/>
              <a:gd name="connsiteY5" fmla="*/ 2042564 h 2087659"/>
              <a:gd name="connsiteX0" fmla="*/ 985976 w 985976"/>
              <a:gd name="connsiteY0" fmla="*/ 0 h 2088979"/>
              <a:gd name="connsiteX1" fmla="*/ 709332 w 985976"/>
              <a:gd name="connsiteY1" fmla="*/ 883214 h 2088979"/>
              <a:gd name="connsiteX2" fmla="*/ 455088 w 985976"/>
              <a:gd name="connsiteY2" fmla="*/ 1524333 h 2088979"/>
              <a:gd name="connsiteX3" fmla="*/ 237283 w 985976"/>
              <a:gd name="connsiteY3" fmla="*/ 2051073 h 2088979"/>
              <a:gd name="connsiteX4" fmla="*/ 18309 w 985976"/>
              <a:gd name="connsiteY4" fmla="*/ 2042564 h 2088979"/>
              <a:gd name="connsiteX5" fmla="*/ 10787 w 985976"/>
              <a:gd name="connsiteY5" fmla="*/ 2004857 h 2088979"/>
              <a:gd name="connsiteX0" fmla="*/ 989174 w 989174"/>
              <a:gd name="connsiteY0" fmla="*/ 0 h 2419997"/>
              <a:gd name="connsiteX1" fmla="*/ 712530 w 989174"/>
              <a:gd name="connsiteY1" fmla="*/ 883214 h 2419997"/>
              <a:gd name="connsiteX2" fmla="*/ 458286 w 989174"/>
              <a:gd name="connsiteY2" fmla="*/ 1524333 h 2419997"/>
              <a:gd name="connsiteX3" fmla="*/ 240481 w 989174"/>
              <a:gd name="connsiteY3" fmla="*/ 2051073 h 2419997"/>
              <a:gd name="connsiteX4" fmla="*/ 21507 w 989174"/>
              <a:gd name="connsiteY4" fmla="*/ 2042564 h 2419997"/>
              <a:gd name="connsiteX5" fmla="*/ 6463 w 989174"/>
              <a:gd name="connsiteY5" fmla="*/ 2419645 h 2419997"/>
              <a:gd name="connsiteX0" fmla="*/ 967667 w 967667"/>
              <a:gd name="connsiteY0" fmla="*/ 0 h 2077762"/>
              <a:gd name="connsiteX1" fmla="*/ 691023 w 967667"/>
              <a:gd name="connsiteY1" fmla="*/ 883214 h 2077762"/>
              <a:gd name="connsiteX2" fmla="*/ 436779 w 967667"/>
              <a:gd name="connsiteY2" fmla="*/ 1524333 h 2077762"/>
              <a:gd name="connsiteX3" fmla="*/ 218974 w 967667"/>
              <a:gd name="connsiteY3" fmla="*/ 2051073 h 2077762"/>
              <a:gd name="connsiteX4" fmla="*/ 0 w 967667"/>
              <a:gd name="connsiteY4" fmla="*/ 2042564 h 2077762"/>
              <a:gd name="connsiteX0" fmla="*/ 1005277 w 1005277"/>
              <a:gd name="connsiteY0" fmla="*/ 0 h 2457353"/>
              <a:gd name="connsiteX1" fmla="*/ 728633 w 1005277"/>
              <a:gd name="connsiteY1" fmla="*/ 883214 h 2457353"/>
              <a:gd name="connsiteX2" fmla="*/ 474389 w 1005277"/>
              <a:gd name="connsiteY2" fmla="*/ 1524333 h 2457353"/>
              <a:gd name="connsiteX3" fmla="*/ 256584 w 1005277"/>
              <a:gd name="connsiteY3" fmla="*/ 2051073 h 2457353"/>
              <a:gd name="connsiteX4" fmla="*/ 0 w 1005277"/>
              <a:gd name="connsiteY4" fmla="*/ 2457353 h 2457353"/>
              <a:gd name="connsiteX0" fmla="*/ 1005277 w 1005277"/>
              <a:gd name="connsiteY0" fmla="*/ 0 h 2457353"/>
              <a:gd name="connsiteX1" fmla="*/ 728633 w 1005277"/>
              <a:gd name="connsiteY1" fmla="*/ 883214 h 2457353"/>
              <a:gd name="connsiteX2" fmla="*/ 474389 w 1005277"/>
              <a:gd name="connsiteY2" fmla="*/ 1524333 h 2457353"/>
              <a:gd name="connsiteX3" fmla="*/ 271628 w 1005277"/>
              <a:gd name="connsiteY3" fmla="*/ 2239612 h 2457353"/>
              <a:gd name="connsiteX4" fmla="*/ 0 w 1005277"/>
              <a:gd name="connsiteY4" fmla="*/ 2457353 h 2457353"/>
              <a:gd name="connsiteX0" fmla="*/ 1005277 w 1005277"/>
              <a:gd name="connsiteY0" fmla="*/ 0 h 2457353"/>
              <a:gd name="connsiteX1" fmla="*/ 728633 w 1005277"/>
              <a:gd name="connsiteY1" fmla="*/ 883214 h 2457353"/>
              <a:gd name="connsiteX2" fmla="*/ 524536 w 1005277"/>
              <a:gd name="connsiteY2" fmla="*/ 1712872 h 2457353"/>
              <a:gd name="connsiteX3" fmla="*/ 271628 w 1005277"/>
              <a:gd name="connsiteY3" fmla="*/ 2239612 h 2457353"/>
              <a:gd name="connsiteX4" fmla="*/ 0 w 1005277"/>
              <a:gd name="connsiteY4" fmla="*/ 2457353 h 2457353"/>
              <a:gd name="connsiteX0" fmla="*/ 1005277 w 1005277"/>
              <a:gd name="connsiteY0" fmla="*/ 0 h 2457353"/>
              <a:gd name="connsiteX1" fmla="*/ 776273 w 1005277"/>
              <a:gd name="connsiteY1" fmla="*/ 958631 h 2457353"/>
              <a:gd name="connsiteX2" fmla="*/ 524536 w 1005277"/>
              <a:gd name="connsiteY2" fmla="*/ 1712872 h 2457353"/>
              <a:gd name="connsiteX3" fmla="*/ 271628 w 1005277"/>
              <a:gd name="connsiteY3" fmla="*/ 2239612 h 2457353"/>
              <a:gd name="connsiteX4" fmla="*/ 0 w 1005277"/>
              <a:gd name="connsiteY4" fmla="*/ 2457353 h 2457353"/>
              <a:gd name="connsiteX0" fmla="*/ 1005277 w 1005277"/>
              <a:gd name="connsiteY0" fmla="*/ 0 h 2759016"/>
              <a:gd name="connsiteX1" fmla="*/ 776273 w 1005277"/>
              <a:gd name="connsiteY1" fmla="*/ 1260294 h 2759016"/>
              <a:gd name="connsiteX2" fmla="*/ 524536 w 1005277"/>
              <a:gd name="connsiteY2" fmla="*/ 2014535 h 2759016"/>
              <a:gd name="connsiteX3" fmla="*/ 271628 w 1005277"/>
              <a:gd name="connsiteY3" fmla="*/ 2541275 h 2759016"/>
              <a:gd name="connsiteX4" fmla="*/ 0 w 1005277"/>
              <a:gd name="connsiteY4" fmla="*/ 2759016 h 2759016"/>
              <a:gd name="connsiteX0" fmla="*/ 1005277 w 1005277"/>
              <a:gd name="connsiteY0" fmla="*/ 0 h 2759016"/>
              <a:gd name="connsiteX1" fmla="*/ 776273 w 1005277"/>
              <a:gd name="connsiteY1" fmla="*/ 1260294 h 2759016"/>
              <a:gd name="connsiteX2" fmla="*/ 524536 w 1005277"/>
              <a:gd name="connsiteY2" fmla="*/ 2014535 h 2759016"/>
              <a:gd name="connsiteX3" fmla="*/ 271628 w 1005277"/>
              <a:gd name="connsiteY3" fmla="*/ 2541275 h 2759016"/>
              <a:gd name="connsiteX4" fmla="*/ 0 w 1005277"/>
              <a:gd name="connsiteY4" fmla="*/ 2759016 h 2759016"/>
              <a:gd name="connsiteX0" fmla="*/ 733649 w 733649"/>
              <a:gd name="connsiteY0" fmla="*/ 0 h 2541275"/>
              <a:gd name="connsiteX1" fmla="*/ 504645 w 733649"/>
              <a:gd name="connsiteY1" fmla="*/ 1260294 h 2541275"/>
              <a:gd name="connsiteX2" fmla="*/ 252908 w 733649"/>
              <a:gd name="connsiteY2" fmla="*/ 2014535 h 2541275"/>
              <a:gd name="connsiteX3" fmla="*/ 0 w 733649"/>
              <a:gd name="connsiteY3" fmla="*/ 2541275 h 2541275"/>
              <a:gd name="connsiteX0" fmla="*/ 480741 w 480741"/>
              <a:gd name="connsiteY0" fmla="*/ 0 h 2014535"/>
              <a:gd name="connsiteX1" fmla="*/ 251737 w 480741"/>
              <a:gd name="connsiteY1" fmla="*/ 1260294 h 2014535"/>
              <a:gd name="connsiteX2" fmla="*/ 0 w 480741"/>
              <a:gd name="connsiteY2" fmla="*/ 2014535 h 2014535"/>
            </a:gdLst>
            <a:ahLst/>
            <a:cxnLst>
              <a:cxn ang="0">
                <a:pos x="connsiteX0" y="connsiteY0"/>
              </a:cxn>
              <a:cxn ang="0">
                <a:pos x="connsiteX1" y="connsiteY1"/>
              </a:cxn>
              <a:cxn ang="0">
                <a:pos x="connsiteX2" y="connsiteY2"/>
              </a:cxn>
            </a:cxnLst>
            <a:rect l="l" t="t" r="r" b="b"/>
            <a:pathLst>
              <a:path w="480741" h="2014535">
                <a:moveTo>
                  <a:pt x="480741" y="0"/>
                </a:moveTo>
                <a:cubicBezTo>
                  <a:pt x="254802" y="1333180"/>
                  <a:pt x="331860" y="924538"/>
                  <a:pt x="251737" y="1260294"/>
                </a:cubicBezTo>
                <a:cubicBezTo>
                  <a:pt x="171614" y="1596050"/>
                  <a:pt x="84107" y="1801038"/>
                  <a:pt x="0" y="2014535"/>
                </a:cubicBez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3094836" y="1800062"/>
            <a:ext cx="3908218" cy="369332"/>
          </a:xfrm>
          <a:prstGeom prst="rect">
            <a:avLst/>
          </a:prstGeom>
          <a:noFill/>
        </p:spPr>
        <p:txBody>
          <a:bodyPr wrap="square" rtlCol="0">
            <a:spAutoFit/>
          </a:bodyPr>
          <a:lstStyle/>
          <a:p>
            <a:r>
              <a:rPr lang="en-US" b="1" dirty="0" smtClean="0">
                <a:solidFill>
                  <a:srgbClr val="0000FF"/>
                </a:solidFill>
              </a:rPr>
              <a:t>Exponential gain distribution</a:t>
            </a:r>
            <a:endParaRPr lang="en-US" b="1" dirty="0">
              <a:solidFill>
                <a:srgbClr val="0000FF"/>
              </a:solidFill>
            </a:endParaRPr>
          </a:p>
        </p:txBody>
      </p:sp>
      <p:cxnSp>
        <p:nvCxnSpPr>
          <p:cNvPr id="12" name="Straight Connector 11"/>
          <p:cNvCxnSpPr/>
          <p:nvPr/>
        </p:nvCxnSpPr>
        <p:spPr bwMode="auto">
          <a:xfrm>
            <a:off x="3891334" y="2169394"/>
            <a:ext cx="312366" cy="113906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2" name="Group 31"/>
          <p:cNvGrpSpPr/>
          <p:nvPr/>
        </p:nvGrpSpPr>
        <p:grpSpPr>
          <a:xfrm>
            <a:off x="254001" y="1997385"/>
            <a:ext cx="3761060" cy="1508313"/>
            <a:chOff x="291965" y="1997385"/>
            <a:chExt cx="3693368" cy="1508313"/>
          </a:xfrm>
        </p:grpSpPr>
        <p:sp>
          <p:nvSpPr>
            <p:cNvPr id="33" name="Freeform 32"/>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9" name="TextBox 8"/>
          <p:cNvSpPr txBox="1"/>
          <p:nvPr/>
        </p:nvSpPr>
        <p:spPr>
          <a:xfrm>
            <a:off x="4342989" y="3000683"/>
            <a:ext cx="2862790" cy="307777"/>
          </a:xfrm>
          <a:prstGeom prst="rect">
            <a:avLst/>
          </a:prstGeom>
          <a:noFill/>
        </p:spPr>
        <p:txBody>
          <a:bodyPr wrap="square" rtlCol="0">
            <a:spAutoFit/>
          </a:bodyPr>
          <a:lstStyle/>
          <a:p>
            <a:r>
              <a:rPr lang="en-US" sz="1400" dirty="0" smtClean="0">
                <a:solidFill>
                  <a:srgbClr val="0000FF"/>
                </a:solidFill>
              </a:rPr>
              <a:t>P(n) = n/g*</a:t>
            </a:r>
            <a:r>
              <a:rPr lang="en-US" sz="1400" dirty="0" err="1" smtClean="0">
                <a:solidFill>
                  <a:srgbClr val="0000FF"/>
                </a:solidFill>
              </a:rPr>
              <a:t>exp</a:t>
            </a:r>
            <a:r>
              <a:rPr lang="en-US" sz="1400" dirty="0" smtClean="0">
                <a:solidFill>
                  <a:srgbClr val="0000FF"/>
                </a:solidFill>
              </a:rPr>
              <a:t>(-n/g)</a:t>
            </a:r>
            <a:endParaRPr lang="en-US" sz="1400" dirty="0">
              <a:solidFill>
                <a:srgbClr val="0000FF"/>
              </a:solidFill>
            </a:endParaRPr>
          </a:p>
        </p:txBody>
      </p:sp>
      <p:sp>
        <p:nvSpPr>
          <p:cNvPr id="19" name="TextBox 18"/>
          <p:cNvSpPr txBox="1"/>
          <p:nvPr/>
        </p:nvSpPr>
        <p:spPr>
          <a:xfrm>
            <a:off x="642325" y="4769606"/>
            <a:ext cx="8164470" cy="1754327"/>
          </a:xfrm>
          <a:prstGeom prst="rect">
            <a:avLst/>
          </a:prstGeom>
          <a:noFill/>
        </p:spPr>
        <p:txBody>
          <a:bodyPr wrap="square" rtlCol="0">
            <a:spAutoFit/>
          </a:bodyPr>
          <a:lstStyle/>
          <a:p>
            <a:r>
              <a:rPr lang="en-US" dirty="0" smtClean="0"/>
              <a:t>For EMCCD lowest gain has high probability.</a:t>
            </a:r>
          </a:p>
          <a:p>
            <a:endParaRPr lang="en-US" dirty="0"/>
          </a:p>
          <a:p>
            <a:r>
              <a:rPr lang="en-US" dirty="0" smtClean="0"/>
              <a:t>Must operate at </a:t>
            </a:r>
            <a:r>
              <a:rPr lang="en-US" dirty="0" smtClean="0">
                <a:solidFill>
                  <a:srgbClr val="0000FF"/>
                </a:solidFill>
              </a:rPr>
              <a:t>high gain</a:t>
            </a:r>
            <a:r>
              <a:rPr lang="en-US" dirty="0"/>
              <a:t> </a:t>
            </a:r>
            <a:r>
              <a:rPr lang="en-US" dirty="0" smtClean="0"/>
              <a:t>to get most events out of noise band.</a:t>
            </a:r>
          </a:p>
          <a:p>
            <a:endParaRPr lang="en-US" dirty="0" smtClean="0"/>
          </a:p>
          <a:p>
            <a:r>
              <a:rPr lang="en-US" dirty="0" smtClean="0"/>
              <a:t>Minimizing pixel rate to </a:t>
            </a:r>
            <a:r>
              <a:rPr lang="en-US" dirty="0" smtClean="0">
                <a:solidFill>
                  <a:srgbClr val="FF0000"/>
                </a:solidFill>
              </a:rPr>
              <a:t>reduce</a:t>
            </a:r>
            <a:r>
              <a:rPr lang="en-US" dirty="0" smtClean="0"/>
              <a:t> </a:t>
            </a:r>
            <a:r>
              <a:rPr lang="en-US" dirty="0" smtClean="0">
                <a:solidFill>
                  <a:srgbClr val="FF0000"/>
                </a:solidFill>
              </a:rPr>
              <a:t>output noise </a:t>
            </a:r>
            <a:r>
              <a:rPr lang="en-US" dirty="0" smtClean="0"/>
              <a:t>will improve counting efficiency.</a:t>
            </a:r>
          </a:p>
          <a:p>
            <a:r>
              <a:rPr lang="en-US" dirty="0" smtClean="0"/>
              <a:t>(lower frame rate,  region of interest, mosaic of smaller CCDs)</a:t>
            </a:r>
          </a:p>
        </p:txBody>
      </p:sp>
    </p:spTree>
    <p:extLst>
      <p:ext uri="{BB962C8B-B14F-4D97-AF65-F5344CB8AC3E}">
        <p14:creationId xmlns:p14="http://schemas.microsoft.com/office/powerpoint/2010/main" val="34681818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073202" y="3254683"/>
            <a:ext cx="671860" cy="263737"/>
          </a:xfrm>
          <a:custGeom>
            <a:avLst/>
            <a:gdLst>
              <a:gd name="connsiteX0" fmla="*/ 1138667 w 1138667"/>
              <a:gd name="connsiteY0" fmla="*/ 525573 h 525573"/>
              <a:gd name="connsiteX1" fmla="*/ 1094872 w 1138667"/>
              <a:gd name="connsiteY1" fmla="*/ 0 h 525573"/>
              <a:gd name="connsiteX2" fmla="*/ 686120 w 1138667"/>
              <a:gd name="connsiteY2" fmla="*/ 321184 h 525573"/>
              <a:gd name="connsiteX3" fmla="*/ 467146 w 1138667"/>
              <a:gd name="connsiteY3" fmla="*/ 423378 h 525573"/>
              <a:gd name="connsiteX4" fmla="*/ 160582 w 1138667"/>
              <a:gd name="connsiteY4" fmla="*/ 510974 h 525573"/>
              <a:gd name="connsiteX5" fmla="*/ 0 w 1138667"/>
              <a:gd name="connsiteY5" fmla="*/ 525573 h 525573"/>
              <a:gd name="connsiteX0" fmla="*/ 1138667 w 1151074"/>
              <a:gd name="connsiteY0" fmla="*/ 337876 h 337876"/>
              <a:gd name="connsiteX1" fmla="*/ 1151074 w 1151074"/>
              <a:gd name="connsiteY1" fmla="*/ 0 h 337876"/>
              <a:gd name="connsiteX2" fmla="*/ 686120 w 1151074"/>
              <a:gd name="connsiteY2" fmla="*/ 133487 h 337876"/>
              <a:gd name="connsiteX3" fmla="*/ 467146 w 1151074"/>
              <a:gd name="connsiteY3" fmla="*/ 235681 h 337876"/>
              <a:gd name="connsiteX4" fmla="*/ 160582 w 1151074"/>
              <a:gd name="connsiteY4" fmla="*/ 323277 h 337876"/>
              <a:gd name="connsiteX5" fmla="*/ 0 w 1151074"/>
              <a:gd name="connsiteY5" fmla="*/ 337876 h 337876"/>
              <a:gd name="connsiteX0" fmla="*/ 1138667 w 1151074"/>
              <a:gd name="connsiteY0" fmla="*/ 337876 h 337876"/>
              <a:gd name="connsiteX1" fmla="*/ 1151074 w 1151074"/>
              <a:gd name="connsiteY1" fmla="*/ 0 h 337876"/>
              <a:gd name="connsiteX2" fmla="*/ 917971 w 1151074"/>
              <a:gd name="connsiteY2" fmla="*/ 59174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51074"/>
              <a:gd name="connsiteY0" fmla="*/ 337876 h 337876"/>
              <a:gd name="connsiteX1" fmla="*/ 1151074 w 1151074"/>
              <a:gd name="connsiteY1" fmla="*/ 0 h 337876"/>
              <a:gd name="connsiteX2" fmla="*/ 880503 w 1151074"/>
              <a:gd name="connsiteY2" fmla="*/ 30735 h 337876"/>
              <a:gd name="connsiteX3" fmla="*/ 686120 w 1151074"/>
              <a:gd name="connsiteY3" fmla="*/ 133487 h 337876"/>
              <a:gd name="connsiteX4" fmla="*/ 467146 w 1151074"/>
              <a:gd name="connsiteY4" fmla="*/ 235681 h 337876"/>
              <a:gd name="connsiteX5" fmla="*/ 160582 w 1151074"/>
              <a:gd name="connsiteY5" fmla="*/ 323277 h 337876"/>
              <a:gd name="connsiteX6" fmla="*/ 0 w 1151074"/>
              <a:gd name="connsiteY6" fmla="*/ 337876 h 337876"/>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467146 w 1138667"/>
              <a:gd name="connsiteY4" fmla="*/ 224305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6120 w 1138667"/>
              <a:gd name="connsiteY3" fmla="*/ 122111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0503 w 1138667"/>
              <a:gd name="connsiteY2" fmla="*/ 1935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9572 w 1138667"/>
              <a:gd name="connsiteY3" fmla="*/ 298010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8667"/>
              <a:gd name="connsiteY0" fmla="*/ 326500 h 326500"/>
              <a:gd name="connsiteX1" fmla="*/ 1132340 w 1138667"/>
              <a:gd name="connsiteY1" fmla="*/ 0 h 326500"/>
              <a:gd name="connsiteX2" fmla="*/ 887409 w 1138667"/>
              <a:gd name="connsiteY2" fmla="*/ 232289 h 326500"/>
              <a:gd name="connsiteX3" fmla="*/ 682666 w 1138667"/>
              <a:gd name="connsiteY3" fmla="*/ 270235 h 326500"/>
              <a:gd name="connsiteX4" fmla="*/ 515487 w 1138667"/>
              <a:gd name="connsiteY4" fmla="*/ 298368 h 326500"/>
              <a:gd name="connsiteX5" fmla="*/ 160582 w 1138667"/>
              <a:gd name="connsiteY5" fmla="*/ 311901 h 326500"/>
              <a:gd name="connsiteX6" fmla="*/ 0 w 1138667"/>
              <a:gd name="connsiteY6" fmla="*/ 326500 h 326500"/>
              <a:gd name="connsiteX0" fmla="*/ 1138667 w 1139246"/>
              <a:gd name="connsiteY0" fmla="*/ 94211 h 94211"/>
              <a:gd name="connsiteX1" fmla="*/ 1139246 w 1139246"/>
              <a:gd name="connsiteY1" fmla="*/ 82475 h 94211"/>
              <a:gd name="connsiteX2" fmla="*/ 887409 w 1139246"/>
              <a:gd name="connsiteY2" fmla="*/ 0 h 94211"/>
              <a:gd name="connsiteX3" fmla="*/ 682666 w 1139246"/>
              <a:gd name="connsiteY3" fmla="*/ 37946 h 94211"/>
              <a:gd name="connsiteX4" fmla="*/ 515487 w 1139246"/>
              <a:gd name="connsiteY4" fmla="*/ 66079 h 94211"/>
              <a:gd name="connsiteX5" fmla="*/ 160582 w 1139246"/>
              <a:gd name="connsiteY5" fmla="*/ 79612 h 94211"/>
              <a:gd name="connsiteX6" fmla="*/ 0 w 1139246"/>
              <a:gd name="connsiteY6" fmla="*/ 94211 h 94211"/>
              <a:gd name="connsiteX0" fmla="*/ 1138667 w 1139246"/>
              <a:gd name="connsiteY0" fmla="*/ 159015 h 159015"/>
              <a:gd name="connsiteX1" fmla="*/ 1139246 w 1139246"/>
              <a:gd name="connsiteY1" fmla="*/ 147279 h 159015"/>
              <a:gd name="connsiteX2" fmla="*/ 997900 w 1139246"/>
              <a:gd name="connsiteY2" fmla="*/ 0 h 159015"/>
              <a:gd name="connsiteX3" fmla="*/ 682666 w 1139246"/>
              <a:gd name="connsiteY3" fmla="*/ 102750 h 159015"/>
              <a:gd name="connsiteX4" fmla="*/ 515487 w 1139246"/>
              <a:gd name="connsiteY4" fmla="*/ 130883 h 159015"/>
              <a:gd name="connsiteX5" fmla="*/ 160582 w 1139246"/>
              <a:gd name="connsiteY5" fmla="*/ 144416 h 159015"/>
              <a:gd name="connsiteX6" fmla="*/ 0 w 1139246"/>
              <a:gd name="connsiteY6" fmla="*/ 159015 h 159015"/>
              <a:gd name="connsiteX0" fmla="*/ 1138667 w 1139246"/>
              <a:gd name="connsiteY0" fmla="*/ 159015 h 159015"/>
              <a:gd name="connsiteX1" fmla="*/ 1139246 w 1139246"/>
              <a:gd name="connsiteY1" fmla="*/ 147279 h 159015"/>
              <a:gd name="connsiteX2" fmla="*/ 997900 w 1139246"/>
              <a:gd name="connsiteY2" fmla="*/ 0 h 159015"/>
              <a:gd name="connsiteX3" fmla="*/ 820781 w 1139246"/>
              <a:gd name="connsiteY3" fmla="*/ 56462 h 159015"/>
              <a:gd name="connsiteX4" fmla="*/ 515487 w 1139246"/>
              <a:gd name="connsiteY4" fmla="*/ 130883 h 159015"/>
              <a:gd name="connsiteX5" fmla="*/ 160582 w 1139246"/>
              <a:gd name="connsiteY5" fmla="*/ 144416 h 159015"/>
              <a:gd name="connsiteX6" fmla="*/ 0 w 1139246"/>
              <a:gd name="connsiteY6" fmla="*/ 159015 h 159015"/>
              <a:gd name="connsiteX0" fmla="*/ 1148035 w 1148614"/>
              <a:gd name="connsiteY0" fmla="*/ 1933873 h 1933873"/>
              <a:gd name="connsiteX1" fmla="*/ 1148614 w 1148614"/>
              <a:gd name="connsiteY1" fmla="*/ 1922137 h 1933873"/>
              <a:gd name="connsiteX2" fmla="*/ 1007268 w 1148614"/>
              <a:gd name="connsiteY2" fmla="*/ 1774858 h 1933873"/>
              <a:gd name="connsiteX3" fmla="*/ 830149 w 1148614"/>
              <a:gd name="connsiteY3" fmla="*/ 1831320 h 1933873"/>
              <a:gd name="connsiteX4" fmla="*/ 524855 w 1148614"/>
              <a:gd name="connsiteY4" fmla="*/ 1905741 h 1933873"/>
              <a:gd name="connsiteX5" fmla="*/ 169950 w 1148614"/>
              <a:gd name="connsiteY5" fmla="*/ 1919274 h 1933873"/>
              <a:gd name="connsiteX6" fmla="*/ 0 w 1148614"/>
              <a:gd name="connsiteY6" fmla="*/ 0 h 1933873"/>
              <a:gd name="connsiteX0" fmla="*/ 1156060 w 1156639"/>
              <a:gd name="connsiteY0" fmla="*/ 1933873 h 1933873"/>
              <a:gd name="connsiteX1" fmla="*/ 1156639 w 1156639"/>
              <a:gd name="connsiteY1" fmla="*/ 1922137 h 1933873"/>
              <a:gd name="connsiteX2" fmla="*/ 1015293 w 1156639"/>
              <a:gd name="connsiteY2" fmla="*/ 1774858 h 1933873"/>
              <a:gd name="connsiteX3" fmla="*/ 838174 w 1156639"/>
              <a:gd name="connsiteY3" fmla="*/ 1831320 h 1933873"/>
              <a:gd name="connsiteX4" fmla="*/ 532880 w 1156639"/>
              <a:gd name="connsiteY4" fmla="*/ 1905741 h 1933873"/>
              <a:gd name="connsiteX5" fmla="*/ 0 w 1156639"/>
              <a:gd name="connsiteY5" fmla="*/ 1919274 h 1933873"/>
              <a:gd name="connsiteX6" fmla="*/ 8025 w 1156639"/>
              <a:gd name="connsiteY6" fmla="*/ 0 h 1933873"/>
              <a:gd name="connsiteX0" fmla="*/ 1148035 w 1148614"/>
              <a:gd name="connsiteY0" fmla="*/ 1933873 h 1933873"/>
              <a:gd name="connsiteX1" fmla="*/ 1148614 w 1148614"/>
              <a:gd name="connsiteY1" fmla="*/ 1922137 h 1933873"/>
              <a:gd name="connsiteX2" fmla="*/ 1007268 w 1148614"/>
              <a:gd name="connsiteY2" fmla="*/ 1774858 h 1933873"/>
              <a:gd name="connsiteX3" fmla="*/ 830149 w 1148614"/>
              <a:gd name="connsiteY3" fmla="*/ 1831320 h 1933873"/>
              <a:gd name="connsiteX4" fmla="*/ 524855 w 1148614"/>
              <a:gd name="connsiteY4" fmla="*/ 1905741 h 1933873"/>
              <a:gd name="connsiteX5" fmla="*/ 188683 w 1148614"/>
              <a:gd name="connsiteY5" fmla="*/ 110979 h 1933873"/>
              <a:gd name="connsiteX6" fmla="*/ 0 w 1148614"/>
              <a:gd name="connsiteY6" fmla="*/ 0 h 1933873"/>
              <a:gd name="connsiteX0" fmla="*/ 1166769 w 1167348"/>
              <a:gd name="connsiteY0" fmla="*/ 1822894 h 1822894"/>
              <a:gd name="connsiteX1" fmla="*/ 1167348 w 1167348"/>
              <a:gd name="connsiteY1" fmla="*/ 1811158 h 1822894"/>
              <a:gd name="connsiteX2" fmla="*/ 1026002 w 1167348"/>
              <a:gd name="connsiteY2" fmla="*/ 1663879 h 1822894"/>
              <a:gd name="connsiteX3" fmla="*/ 848883 w 1167348"/>
              <a:gd name="connsiteY3" fmla="*/ 1720341 h 1822894"/>
              <a:gd name="connsiteX4" fmla="*/ 543589 w 1167348"/>
              <a:gd name="connsiteY4" fmla="*/ 1794762 h 1822894"/>
              <a:gd name="connsiteX5" fmla="*/ 207417 w 1167348"/>
              <a:gd name="connsiteY5" fmla="*/ 0 h 1822894"/>
              <a:gd name="connsiteX6" fmla="*/ 0 w 1167348"/>
              <a:gd name="connsiteY6" fmla="*/ 1772663 h 1822894"/>
              <a:gd name="connsiteX0" fmla="*/ 1166769 w 1167348"/>
              <a:gd name="connsiteY0" fmla="*/ 2124277 h 2124277"/>
              <a:gd name="connsiteX1" fmla="*/ 1167348 w 1167348"/>
              <a:gd name="connsiteY1" fmla="*/ 2112541 h 2124277"/>
              <a:gd name="connsiteX2" fmla="*/ 1026002 w 1167348"/>
              <a:gd name="connsiteY2" fmla="*/ 1965262 h 2124277"/>
              <a:gd name="connsiteX3" fmla="*/ 848883 w 1167348"/>
              <a:gd name="connsiteY3" fmla="*/ 2021724 h 2124277"/>
              <a:gd name="connsiteX4" fmla="*/ 543589 w 1167348"/>
              <a:gd name="connsiteY4" fmla="*/ 2096145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026002 w 1167348"/>
              <a:gd name="connsiteY2" fmla="*/ 1965262 h 2124277"/>
              <a:gd name="connsiteX3" fmla="*/ 848883 w 1167348"/>
              <a:gd name="connsiteY3" fmla="*/ 2021724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026002 w 1167348"/>
              <a:gd name="connsiteY2" fmla="*/ 1965262 h 2124277"/>
              <a:gd name="connsiteX3" fmla="*/ 895719 w 1167348"/>
              <a:gd name="connsiteY3" fmla="*/ 916655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2124277 h 2124277"/>
              <a:gd name="connsiteX1" fmla="*/ 1167348 w 1167348"/>
              <a:gd name="connsiteY1" fmla="*/ 2112541 h 2124277"/>
              <a:gd name="connsiteX2" fmla="*/ 1157140 w 1167348"/>
              <a:gd name="connsiteY2" fmla="*/ 1086229 h 2124277"/>
              <a:gd name="connsiteX3" fmla="*/ 895719 w 1167348"/>
              <a:gd name="connsiteY3" fmla="*/ 916655 h 2124277"/>
              <a:gd name="connsiteX4" fmla="*/ 562324 w 1167348"/>
              <a:gd name="connsiteY4" fmla="*/ 689692 h 2124277"/>
              <a:gd name="connsiteX5" fmla="*/ 1342 w 1167348"/>
              <a:gd name="connsiteY5" fmla="*/ 0 h 2124277"/>
              <a:gd name="connsiteX6" fmla="*/ 0 w 1167348"/>
              <a:gd name="connsiteY6" fmla="*/ 2074046 h 2124277"/>
              <a:gd name="connsiteX0" fmla="*/ 1166769 w 1167348"/>
              <a:gd name="connsiteY0" fmla="*/ 1434585 h 1434585"/>
              <a:gd name="connsiteX1" fmla="*/ 1167348 w 1167348"/>
              <a:gd name="connsiteY1" fmla="*/ 1422849 h 1434585"/>
              <a:gd name="connsiteX2" fmla="*/ 1157140 w 1167348"/>
              <a:gd name="connsiteY2" fmla="*/ 396537 h 1434585"/>
              <a:gd name="connsiteX3" fmla="*/ 895719 w 1167348"/>
              <a:gd name="connsiteY3" fmla="*/ 226963 h 1434585"/>
              <a:gd name="connsiteX4" fmla="*/ 562324 w 1167348"/>
              <a:gd name="connsiteY4" fmla="*/ 0 h 1434585"/>
              <a:gd name="connsiteX5" fmla="*/ 1342 w 1167348"/>
              <a:gd name="connsiteY5" fmla="*/ 766992 h 1434585"/>
              <a:gd name="connsiteX6" fmla="*/ 0 w 1167348"/>
              <a:gd name="connsiteY6" fmla="*/ 1384354 h 1434585"/>
              <a:gd name="connsiteX0" fmla="*/ 1166769 w 1167348"/>
              <a:gd name="connsiteY0" fmla="*/ 1207623 h 1207623"/>
              <a:gd name="connsiteX1" fmla="*/ 1167348 w 1167348"/>
              <a:gd name="connsiteY1" fmla="*/ 1195887 h 1207623"/>
              <a:gd name="connsiteX2" fmla="*/ 1157140 w 1167348"/>
              <a:gd name="connsiteY2" fmla="*/ 169575 h 1207623"/>
              <a:gd name="connsiteX3" fmla="*/ 895719 w 1167348"/>
              <a:gd name="connsiteY3" fmla="*/ 1 h 1207623"/>
              <a:gd name="connsiteX4" fmla="*/ 777767 w 1167348"/>
              <a:gd name="connsiteY4" fmla="*/ 626955 h 1207623"/>
              <a:gd name="connsiteX5" fmla="*/ 1342 w 1167348"/>
              <a:gd name="connsiteY5" fmla="*/ 540030 h 1207623"/>
              <a:gd name="connsiteX6" fmla="*/ 0 w 1167348"/>
              <a:gd name="connsiteY6" fmla="*/ 1157392 h 1207623"/>
              <a:gd name="connsiteX0" fmla="*/ 1166769 w 1167348"/>
              <a:gd name="connsiteY0" fmla="*/ 1038049 h 1038049"/>
              <a:gd name="connsiteX1" fmla="*/ 1167348 w 1167348"/>
              <a:gd name="connsiteY1" fmla="*/ 1026313 h 1038049"/>
              <a:gd name="connsiteX2" fmla="*/ 1157140 w 1167348"/>
              <a:gd name="connsiteY2" fmla="*/ 1 h 1038049"/>
              <a:gd name="connsiteX3" fmla="*/ 914453 w 1167348"/>
              <a:gd name="connsiteY3" fmla="*/ 809922 h 1038049"/>
              <a:gd name="connsiteX4" fmla="*/ 777767 w 1167348"/>
              <a:gd name="connsiteY4" fmla="*/ 457381 h 1038049"/>
              <a:gd name="connsiteX5" fmla="*/ 1342 w 1167348"/>
              <a:gd name="connsiteY5" fmla="*/ 370456 h 1038049"/>
              <a:gd name="connsiteX6" fmla="*/ 0 w 1167348"/>
              <a:gd name="connsiteY6" fmla="*/ 987818 h 1038049"/>
              <a:gd name="connsiteX0" fmla="*/ 1166769 w 1167348"/>
              <a:gd name="connsiteY0" fmla="*/ 667592 h 667592"/>
              <a:gd name="connsiteX1" fmla="*/ 1167348 w 1167348"/>
              <a:gd name="connsiteY1" fmla="*/ 655856 h 667592"/>
              <a:gd name="connsiteX2" fmla="*/ 1072836 w 1167348"/>
              <a:gd name="connsiteY2" fmla="*/ 558810 h 667592"/>
              <a:gd name="connsiteX3" fmla="*/ 914453 w 1167348"/>
              <a:gd name="connsiteY3" fmla="*/ 439465 h 667592"/>
              <a:gd name="connsiteX4" fmla="*/ 777767 w 1167348"/>
              <a:gd name="connsiteY4" fmla="*/ 86924 h 667592"/>
              <a:gd name="connsiteX5" fmla="*/ 1342 w 1167348"/>
              <a:gd name="connsiteY5" fmla="*/ -1 h 667592"/>
              <a:gd name="connsiteX6" fmla="*/ 0 w 1167348"/>
              <a:gd name="connsiteY6" fmla="*/ 617361 h 667592"/>
              <a:gd name="connsiteX0" fmla="*/ 1166769 w 1167348"/>
              <a:gd name="connsiteY0" fmla="*/ 667594 h 667594"/>
              <a:gd name="connsiteX1" fmla="*/ 1167348 w 1167348"/>
              <a:gd name="connsiteY1" fmla="*/ 655858 h 667594"/>
              <a:gd name="connsiteX2" fmla="*/ 1072836 w 1167348"/>
              <a:gd name="connsiteY2" fmla="*/ 558812 h 667594"/>
              <a:gd name="connsiteX3" fmla="*/ 933187 w 1167348"/>
              <a:gd name="connsiteY3" fmla="*/ 339006 h 667594"/>
              <a:gd name="connsiteX4" fmla="*/ 777767 w 1167348"/>
              <a:gd name="connsiteY4" fmla="*/ 86926 h 667594"/>
              <a:gd name="connsiteX5" fmla="*/ 1342 w 1167348"/>
              <a:gd name="connsiteY5" fmla="*/ 1 h 667594"/>
              <a:gd name="connsiteX6" fmla="*/ 0 w 1167348"/>
              <a:gd name="connsiteY6" fmla="*/ 617363 h 667594"/>
              <a:gd name="connsiteX0" fmla="*/ 1166769 w 1167348"/>
              <a:gd name="connsiteY0" fmla="*/ 667592 h 667592"/>
              <a:gd name="connsiteX1" fmla="*/ 1167348 w 1167348"/>
              <a:gd name="connsiteY1" fmla="*/ 655856 h 667592"/>
              <a:gd name="connsiteX2" fmla="*/ 1072836 w 1167348"/>
              <a:gd name="connsiteY2" fmla="*/ 483464 h 667592"/>
              <a:gd name="connsiteX3" fmla="*/ 933187 w 1167348"/>
              <a:gd name="connsiteY3" fmla="*/ 339004 h 667592"/>
              <a:gd name="connsiteX4" fmla="*/ 777767 w 1167348"/>
              <a:gd name="connsiteY4" fmla="*/ 86924 h 667592"/>
              <a:gd name="connsiteX5" fmla="*/ 1342 w 1167348"/>
              <a:gd name="connsiteY5" fmla="*/ -1 h 667592"/>
              <a:gd name="connsiteX6" fmla="*/ 0 w 1167348"/>
              <a:gd name="connsiteY6" fmla="*/ 617361 h 667592"/>
              <a:gd name="connsiteX0" fmla="*/ 1165468 w 1166047"/>
              <a:gd name="connsiteY0" fmla="*/ 667594 h 667594"/>
              <a:gd name="connsiteX1" fmla="*/ 1166047 w 1166047"/>
              <a:gd name="connsiteY1" fmla="*/ 655858 h 667594"/>
              <a:gd name="connsiteX2" fmla="*/ 1071535 w 1166047"/>
              <a:gd name="connsiteY2" fmla="*/ 483466 h 667594"/>
              <a:gd name="connsiteX3" fmla="*/ 931886 w 1166047"/>
              <a:gd name="connsiteY3" fmla="*/ 339006 h 667594"/>
              <a:gd name="connsiteX4" fmla="*/ 776466 w 1166047"/>
              <a:gd name="connsiteY4" fmla="*/ 86926 h 667594"/>
              <a:gd name="connsiteX5" fmla="*/ 41 w 1166047"/>
              <a:gd name="connsiteY5" fmla="*/ 1 h 667594"/>
              <a:gd name="connsiteX6" fmla="*/ 2598 w 1166047"/>
              <a:gd name="connsiteY6" fmla="*/ 659177 h 667594"/>
              <a:gd name="connsiteX0" fmla="*/ 1165468 w 1166047"/>
              <a:gd name="connsiteY0" fmla="*/ 667592 h 667592"/>
              <a:gd name="connsiteX1" fmla="*/ 1166047 w 1166047"/>
              <a:gd name="connsiteY1" fmla="*/ 655856 h 667592"/>
              <a:gd name="connsiteX2" fmla="*/ 1071535 w 1166047"/>
              <a:gd name="connsiteY2" fmla="*/ 483464 h 667592"/>
              <a:gd name="connsiteX3" fmla="*/ 931886 w 1166047"/>
              <a:gd name="connsiteY3" fmla="*/ 339004 h 667592"/>
              <a:gd name="connsiteX4" fmla="*/ 772567 w 1166047"/>
              <a:gd name="connsiteY4" fmla="*/ 34657 h 667592"/>
              <a:gd name="connsiteX5" fmla="*/ 41 w 1166047"/>
              <a:gd name="connsiteY5" fmla="*/ -1 h 667592"/>
              <a:gd name="connsiteX6" fmla="*/ 2598 w 1166047"/>
              <a:gd name="connsiteY6" fmla="*/ 659175 h 667592"/>
              <a:gd name="connsiteX0" fmla="*/ 1165468 w 1166047"/>
              <a:gd name="connsiteY0" fmla="*/ 667594 h 667594"/>
              <a:gd name="connsiteX1" fmla="*/ 1166047 w 1166047"/>
              <a:gd name="connsiteY1" fmla="*/ 655858 h 667594"/>
              <a:gd name="connsiteX2" fmla="*/ 1071535 w 1166047"/>
              <a:gd name="connsiteY2" fmla="*/ 483466 h 667594"/>
              <a:gd name="connsiteX3" fmla="*/ 904591 w 1166047"/>
              <a:gd name="connsiteY3" fmla="*/ 349461 h 667594"/>
              <a:gd name="connsiteX4" fmla="*/ 772567 w 1166047"/>
              <a:gd name="connsiteY4" fmla="*/ 34659 h 667594"/>
              <a:gd name="connsiteX5" fmla="*/ 41 w 1166047"/>
              <a:gd name="connsiteY5" fmla="*/ 1 h 667594"/>
              <a:gd name="connsiteX6" fmla="*/ 2598 w 1166047"/>
              <a:gd name="connsiteY6" fmla="*/ 659177 h 667594"/>
              <a:gd name="connsiteX0" fmla="*/ 1165468 w 1166047"/>
              <a:gd name="connsiteY0" fmla="*/ 667592 h 667592"/>
              <a:gd name="connsiteX1" fmla="*/ 1166047 w 1166047"/>
              <a:gd name="connsiteY1" fmla="*/ 655856 h 667592"/>
              <a:gd name="connsiteX2" fmla="*/ 1048140 w 1166047"/>
              <a:gd name="connsiteY2" fmla="*/ 546185 h 667592"/>
              <a:gd name="connsiteX3" fmla="*/ 904591 w 1166047"/>
              <a:gd name="connsiteY3" fmla="*/ 349459 h 667592"/>
              <a:gd name="connsiteX4" fmla="*/ 772567 w 1166047"/>
              <a:gd name="connsiteY4" fmla="*/ 34657 h 667592"/>
              <a:gd name="connsiteX5" fmla="*/ 41 w 1166047"/>
              <a:gd name="connsiteY5" fmla="*/ -1 h 667592"/>
              <a:gd name="connsiteX6" fmla="*/ 2598 w 1166047"/>
              <a:gd name="connsiteY6" fmla="*/ 659175 h 667592"/>
              <a:gd name="connsiteX0" fmla="*/ 1165468 w 1197240"/>
              <a:gd name="connsiteY0" fmla="*/ 667594 h 667594"/>
              <a:gd name="connsiteX1" fmla="*/ 1197240 w 1197240"/>
              <a:gd name="connsiteY1" fmla="*/ 645404 h 667594"/>
              <a:gd name="connsiteX2" fmla="*/ 1048140 w 1197240"/>
              <a:gd name="connsiteY2" fmla="*/ 546187 h 667594"/>
              <a:gd name="connsiteX3" fmla="*/ 904591 w 1197240"/>
              <a:gd name="connsiteY3" fmla="*/ 349461 h 667594"/>
              <a:gd name="connsiteX4" fmla="*/ 772567 w 1197240"/>
              <a:gd name="connsiteY4" fmla="*/ 34659 h 667594"/>
              <a:gd name="connsiteX5" fmla="*/ 41 w 1197240"/>
              <a:gd name="connsiteY5" fmla="*/ 1 h 667594"/>
              <a:gd name="connsiteX6" fmla="*/ 2598 w 1197240"/>
              <a:gd name="connsiteY6" fmla="*/ 659177 h 667594"/>
              <a:gd name="connsiteX0" fmla="*/ 1236107 w 1267879"/>
              <a:gd name="connsiteY0" fmla="*/ 667592 h 667592"/>
              <a:gd name="connsiteX1" fmla="*/ 1267879 w 1267879"/>
              <a:gd name="connsiteY1" fmla="*/ 645402 h 667592"/>
              <a:gd name="connsiteX2" fmla="*/ 1118779 w 1267879"/>
              <a:gd name="connsiteY2" fmla="*/ 546185 h 667592"/>
              <a:gd name="connsiteX3" fmla="*/ 975230 w 1267879"/>
              <a:gd name="connsiteY3" fmla="*/ 349459 h 667592"/>
              <a:gd name="connsiteX4" fmla="*/ 843206 w 1267879"/>
              <a:gd name="connsiteY4" fmla="*/ 34657 h 667592"/>
              <a:gd name="connsiteX5" fmla="*/ 70680 w 1267879"/>
              <a:gd name="connsiteY5" fmla="*/ -1 h 667592"/>
              <a:gd name="connsiteX6" fmla="*/ 0 w 1267879"/>
              <a:gd name="connsiteY6" fmla="*/ 651509 h 667592"/>
              <a:gd name="connsiteX0" fmla="*/ 1236107 w 1267879"/>
              <a:gd name="connsiteY0" fmla="*/ 713590 h 713590"/>
              <a:gd name="connsiteX1" fmla="*/ 1267879 w 1267879"/>
              <a:gd name="connsiteY1" fmla="*/ 691400 h 713590"/>
              <a:gd name="connsiteX2" fmla="*/ 1118779 w 1267879"/>
              <a:gd name="connsiteY2" fmla="*/ 592183 h 713590"/>
              <a:gd name="connsiteX3" fmla="*/ 975230 w 1267879"/>
              <a:gd name="connsiteY3" fmla="*/ 395457 h 713590"/>
              <a:gd name="connsiteX4" fmla="*/ 843206 w 1267879"/>
              <a:gd name="connsiteY4" fmla="*/ 80655 h 713590"/>
              <a:gd name="connsiteX5" fmla="*/ 7906 w 1267879"/>
              <a:gd name="connsiteY5" fmla="*/ 0 h 713590"/>
              <a:gd name="connsiteX6" fmla="*/ 0 w 1267879"/>
              <a:gd name="connsiteY6" fmla="*/ 697507 h 713590"/>
              <a:gd name="connsiteX0" fmla="*/ 1236107 w 1267879"/>
              <a:gd name="connsiteY0" fmla="*/ 632935 h 632935"/>
              <a:gd name="connsiteX1" fmla="*/ 1267879 w 1267879"/>
              <a:gd name="connsiteY1" fmla="*/ 610745 h 632935"/>
              <a:gd name="connsiteX2" fmla="*/ 1118779 w 1267879"/>
              <a:gd name="connsiteY2" fmla="*/ 511528 h 632935"/>
              <a:gd name="connsiteX3" fmla="*/ 975230 w 1267879"/>
              <a:gd name="connsiteY3" fmla="*/ 314802 h 632935"/>
              <a:gd name="connsiteX4" fmla="*/ 843206 w 1267879"/>
              <a:gd name="connsiteY4" fmla="*/ 0 h 632935"/>
              <a:gd name="connsiteX5" fmla="*/ 7906 w 1267879"/>
              <a:gd name="connsiteY5" fmla="*/ 179220 h 632935"/>
              <a:gd name="connsiteX6" fmla="*/ 0 w 1267879"/>
              <a:gd name="connsiteY6" fmla="*/ 616852 h 632935"/>
              <a:gd name="connsiteX0" fmla="*/ 1236107 w 1267879"/>
              <a:gd name="connsiteY0" fmla="*/ 453715 h 453715"/>
              <a:gd name="connsiteX1" fmla="*/ 1267879 w 1267879"/>
              <a:gd name="connsiteY1" fmla="*/ 431525 h 453715"/>
              <a:gd name="connsiteX2" fmla="*/ 1118779 w 1267879"/>
              <a:gd name="connsiteY2" fmla="*/ 332308 h 453715"/>
              <a:gd name="connsiteX3" fmla="*/ 975230 w 1267879"/>
              <a:gd name="connsiteY3" fmla="*/ 135582 h 453715"/>
              <a:gd name="connsiteX4" fmla="*/ 928590 w 1267879"/>
              <a:gd name="connsiteY4" fmla="*/ 71032 h 453715"/>
              <a:gd name="connsiteX5" fmla="*/ 7906 w 1267879"/>
              <a:gd name="connsiteY5" fmla="*/ 0 h 453715"/>
              <a:gd name="connsiteX6" fmla="*/ 0 w 1267879"/>
              <a:gd name="connsiteY6"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975230 w 1267879"/>
              <a:gd name="connsiteY3" fmla="*/ 135582 h 453715"/>
              <a:gd name="connsiteX4" fmla="*/ 928590 w 1267879"/>
              <a:gd name="connsiteY4" fmla="*/ 71032 h 453715"/>
              <a:gd name="connsiteX5" fmla="*/ 7906 w 1267879"/>
              <a:gd name="connsiteY5" fmla="*/ 0 h 453715"/>
              <a:gd name="connsiteX6" fmla="*/ 0 w 1267879"/>
              <a:gd name="connsiteY6"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928590 w 1267879"/>
              <a:gd name="connsiteY3" fmla="*/ 71032 h 453715"/>
              <a:gd name="connsiteX4" fmla="*/ 7906 w 1267879"/>
              <a:gd name="connsiteY4" fmla="*/ 0 h 453715"/>
              <a:gd name="connsiteX5" fmla="*/ 0 w 1267879"/>
              <a:gd name="connsiteY5" fmla="*/ 437632 h 453715"/>
              <a:gd name="connsiteX0" fmla="*/ 1236107 w 1267879"/>
              <a:gd name="connsiteY0" fmla="*/ 453715 h 453715"/>
              <a:gd name="connsiteX1" fmla="*/ 1267879 w 1267879"/>
              <a:gd name="connsiteY1" fmla="*/ 431525 h 453715"/>
              <a:gd name="connsiteX2" fmla="*/ 1259292 w 1267879"/>
              <a:gd name="connsiteY2" fmla="*/ 95207 h 453715"/>
              <a:gd name="connsiteX3" fmla="*/ 7906 w 1267879"/>
              <a:gd name="connsiteY3" fmla="*/ 0 h 453715"/>
              <a:gd name="connsiteX4" fmla="*/ 0 w 1267879"/>
              <a:gd name="connsiteY4" fmla="*/ 437632 h 453715"/>
              <a:gd name="connsiteX0" fmla="*/ 1236107 w 1259292"/>
              <a:gd name="connsiteY0" fmla="*/ 453715 h 453715"/>
              <a:gd name="connsiteX1" fmla="*/ 1259292 w 1259292"/>
              <a:gd name="connsiteY1" fmla="*/ 95207 h 453715"/>
              <a:gd name="connsiteX2" fmla="*/ 7906 w 1259292"/>
              <a:gd name="connsiteY2" fmla="*/ 0 h 453715"/>
              <a:gd name="connsiteX3" fmla="*/ 0 w 1259292"/>
              <a:gd name="connsiteY3" fmla="*/ 437632 h 453715"/>
              <a:gd name="connsiteX0" fmla="*/ 1278261 w 1278261"/>
              <a:gd name="connsiteY0" fmla="*/ 453715 h 453715"/>
              <a:gd name="connsiteX1" fmla="*/ 1259292 w 1278261"/>
              <a:gd name="connsiteY1" fmla="*/ 95207 h 453715"/>
              <a:gd name="connsiteX2" fmla="*/ 7906 w 1278261"/>
              <a:gd name="connsiteY2" fmla="*/ 0 h 453715"/>
              <a:gd name="connsiteX3" fmla="*/ 0 w 1278261"/>
              <a:gd name="connsiteY3" fmla="*/ 437632 h 453715"/>
              <a:gd name="connsiteX0" fmla="*/ 1278261 w 1278261"/>
              <a:gd name="connsiteY0" fmla="*/ 453715 h 453715"/>
              <a:gd name="connsiteX1" fmla="*/ 1273344 w 1278261"/>
              <a:gd name="connsiteY1" fmla="*/ 129078 h 453715"/>
              <a:gd name="connsiteX2" fmla="*/ 7906 w 1278261"/>
              <a:gd name="connsiteY2" fmla="*/ 0 h 453715"/>
              <a:gd name="connsiteX3" fmla="*/ 0 w 1278261"/>
              <a:gd name="connsiteY3" fmla="*/ 437632 h 453715"/>
              <a:gd name="connsiteX0" fmla="*/ 1278261 w 1278261"/>
              <a:gd name="connsiteY0" fmla="*/ 453715 h 453715"/>
              <a:gd name="connsiteX1" fmla="*/ 1273345 w 1278261"/>
              <a:gd name="connsiteY1" fmla="*/ 54767 h 453715"/>
              <a:gd name="connsiteX2" fmla="*/ 7906 w 1278261"/>
              <a:gd name="connsiteY2" fmla="*/ 0 h 453715"/>
              <a:gd name="connsiteX3" fmla="*/ 0 w 1278261"/>
              <a:gd name="connsiteY3" fmla="*/ 437632 h 453715"/>
            </a:gdLst>
            <a:ahLst/>
            <a:cxnLst>
              <a:cxn ang="0">
                <a:pos x="connsiteX0" y="connsiteY0"/>
              </a:cxn>
              <a:cxn ang="0">
                <a:pos x="connsiteX1" y="connsiteY1"/>
              </a:cxn>
              <a:cxn ang="0">
                <a:pos x="connsiteX2" y="connsiteY2"/>
              </a:cxn>
              <a:cxn ang="0">
                <a:pos x="connsiteX3" y="connsiteY3"/>
              </a:cxn>
            </a:cxnLst>
            <a:rect l="l" t="t" r="r" b="b"/>
            <a:pathLst>
              <a:path w="1278261" h="453715">
                <a:moveTo>
                  <a:pt x="1278261" y="453715"/>
                </a:moveTo>
                <a:cubicBezTo>
                  <a:pt x="1276622" y="320732"/>
                  <a:pt x="1274984" y="187750"/>
                  <a:pt x="1273345" y="54767"/>
                </a:cubicBezTo>
                <a:lnTo>
                  <a:pt x="7906" y="0"/>
                </a:lnTo>
                <a:cubicBezTo>
                  <a:pt x="7459" y="691349"/>
                  <a:pt x="447" y="-253717"/>
                  <a:pt x="0" y="437632"/>
                </a:cubicBez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3"/>
          <p:cNvSpPr>
            <a:spLocks noGrp="1"/>
          </p:cNvSpPr>
          <p:nvPr>
            <p:ph type="title"/>
          </p:nvPr>
        </p:nvSpPr>
        <p:spPr/>
        <p:txBody>
          <a:bodyPr/>
          <a:lstStyle/>
          <a:p>
            <a:r>
              <a:rPr lang="en-US" dirty="0" smtClean="0"/>
              <a:t>EMCCD at lower frame rate</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13" name="Straight Connector 12"/>
          <p:cNvCxnSpPr/>
          <p:nvPr/>
        </p:nvCxnSpPr>
        <p:spPr bwMode="auto">
          <a:xfrm flipV="1">
            <a:off x="2747001" y="3502766"/>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noFill/>
        </p:spPr>
        <p:txBody>
          <a:bodyPr wrap="square" rtlCol="0">
            <a:spAutoFit/>
          </a:bodyPr>
          <a:lstStyle/>
          <a:p>
            <a:r>
              <a:rPr lang="en-US" dirty="0" smtClean="0"/>
              <a:t>Signal Threshold</a:t>
            </a:r>
            <a:endParaRPr lang="en-US" dirty="0"/>
          </a:p>
        </p:txBody>
      </p:sp>
      <p:sp>
        <p:nvSpPr>
          <p:cNvPr id="51" name="TextBox 50"/>
          <p:cNvSpPr txBox="1"/>
          <p:nvPr/>
        </p:nvSpPr>
        <p:spPr>
          <a:xfrm>
            <a:off x="1530686" y="1430730"/>
            <a:ext cx="401258"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7620304" y="11668"/>
            <a:ext cx="1523695" cy="369332"/>
          </a:xfrm>
          <a:prstGeom prst="rect">
            <a:avLst/>
          </a:prstGeom>
          <a:solidFill>
            <a:srgbClr val="FF0000"/>
          </a:solidFill>
        </p:spPr>
        <p:txBody>
          <a:bodyPr wrap="square" rtlCol="0">
            <a:spAutoFit/>
          </a:bodyPr>
          <a:lstStyle/>
          <a:p>
            <a:r>
              <a:rPr lang="en-US" dirty="0" smtClean="0">
                <a:solidFill>
                  <a:schemeClr val="bg1"/>
                </a:solidFill>
              </a:rPr>
              <a:t>Real world</a:t>
            </a:r>
            <a:endParaRPr lang="en-US" dirty="0">
              <a:solidFill>
                <a:schemeClr val="bg1"/>
              </a:solidFill>
            </a:endParaRPr>
          </a:p>
        </p:txBody>
      </p:sp>
      <p:sp>
        <p:nvSpPr>
          <p:cNvPr id="47" name="Freeform 46"/>
          <p:cNvSpPr/>
          <p:nvPr/>
        </p:nvSpPr>
        <p:spPr>
          <a:xfrm flipH="1">
            <a:off x="2076117" y="3260220"/>
            <a:ext cx="7084656" cy="167724"/>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 name="connsiteX0" fmla="*/ 963487 w 963487"/>
              <a:gd name="connsiteY0" fmla="*/ 445 h 1506046"/>
              <a:gd name="connsiteX1" fmla="*/ 812211 w 963487"/>
              <a:gd name="connsiteY1" fmla="*/ 178055 h 1506046"/>
              <a:gd name="connsiteX2" fmla="*/ 525538 w 963487"/>
              <a:gd name="connsiteY2" fmla="*/ 759606 h 1506046"/>
              <a:gd name="connsiteX3" fmla="*/ 394154 w 963487"/>
              <a:gd name="connsiteY3" fmla="*/ 1212183 h 1506046"/>
              <a:gd name="connsiteX4" fmla="*/ 218974 w 963487"/>
              <a:gd name="connsiteY4" fmla="*/ 1474970 h 1506046"/>
              <a:gd name="connsiteX5" fmla="*/ 0 w 963487"/>
              <a:gd name="connsiteY5" fmla="*/ 1504168 h 1506046"/>
              <a:gd name="connsiteX6" fmla="*/ 0 w 963487"/>
              <a:gd name="connsiteY6" fmla="*/ 1504168 h 1506046"/>
              <a:gd name="connsiteX0" fmla="*/ 812211 w 812211"/>
              <a:gd name="connsiteY0" fmla="*/ 0 h 1327991"/>
              <a:gd name="connsiteX1" fmla="*/ 525538 w 812211"/>
              <a:gd name="connsiteY1" fmla="*/ 581551 h 1327991"/>
              <a:gd name="connsiteX2" fmla="*/ 394154 w 812211"/>
              <a:gd name="connsiteY2" fmla="*/ 1034128 h 1327991"/>
              <a:gd name="connsiteX3" fmla="*/ 218974 w 812211"/>
              <a:gd name="connsiteY3" fmla="*/ 1296915 h 1327991"/>
              <a:gd name="connsiteX4" fmla="*/ 0 w 812211"/>
              <a:gd name="connsiteY4" fmla="*/ 1326113 h 1327991"/>
              <a:gd name="connsiteX5" fmla="*/ 0 w 812211"/>
              <a:gd name="connsiteY5" fmla="*/ 1326113 h 1327991"/>
              <a:gd name="connsiteX0" fmla="*/ 967667 w 967667"/>
              <a:gd name="connsiteY0" fmla="*/ 0 h 2044442"/>
              <a:gd name="connsiteX1" fmla="*/ 525538 w 967667"/>
              <a:gd name="connsiteY1" fmla="*/ 1298002 h 2044442"/>
              <a:gd name="connsiteX2" fmla="*/ 394154 w 967667"/>
              <a:gd name="connsiteY2" fmla="*/ 1750579 h 2044442"/>
              <a:gd name="connsiteX3" fmla="*/ 218974 w 967667"/>
              <a:gd name="connsiteY3" fmla="*/ 2013366 h 2044442"/>
              <a:gd name="connsiteX4" fmla="*/ 0 w 967667"/>
              <a:gd name="connsiteY4" fmla="*/ 2042564 h 2044442"/>
              <a:gd name="connsiteX5" fmla="*/ 0 w 967667"/>
              <a:gd name="connsiteY5" fmla="*/ 2042564 h 2044442"/>
              <a:gd name="connsiteX0" fmla="*/ 967667 w 967667"/>
              <a:gd name="connsiteY0" fmla="*/ 0 h 2044442"/>
              <a:gd name="connsiteX1" fmla="*/ 691023 w 967667"/>
              <a:gd name="connsiteY1" fmla="*/ 883214 h 2044442"/>
              <a:gd name="connsiteX2" fmla="*/ 394154 w 967667"/>
              <a:gd name="connsiteY2" fmla="*/ 1750579 h 2044442"/>
              <a:gd name="connsiteX3" fmla="*/ 218974 w 967667"/>
              <a:gd name="connsiteY3" fmla="*/ 2013366 h 2044442"/>
              <a:gd name="connsiteX4" fmla="*/ 0 w 967667"/>
              <a:gd name="connsiteY4" fmla="*/ 2042564 h 2044442"/>
              <a:gd name="connsiteX5" fmla="*/ 0 w 967667"/>
              <a:gd name="connsiteY5" fmla="*/ 2042564 h 2044442"/>
              <a:gd name="connsiteX0" fmla="*/ 967667 w 967667"/>
              <a:gd name="connsiteY0" fmla="*/ 0 h 2059609"/>
              <a:gd name="connsiteX1" fmla="*/ 691023 w 967667"/>
              <a:gd name="connsiteY1" fmla="*/ 883214 h 2059609"/>
              <a:gd name="connsiteX2" fmla="*/ 436779 w 967667"/>
              <a:gd name="connsiteY2" fmla="*/ 1524333 h 2059609"/>
              <a:gd name="connsiteX3" fmla="*/ 218974 w 967667"/>
              <a:gd name="connsiteY3" fmla="*/ 2013366 h 2059609"/>
              <a:gd name="connsiteX4" fmla="*/ 0 w 967667"/>
              <a:gd name="connsiteY4" fmla="*/ 2042564 h 2059609"/>
              <a:gd name="connsiteX5" fmla="*/ 0 w 967667"/>
              <a:gd name="connsiteY5" fmla="*/ 2042564 h 2059609"/>
              <a:gd name="connsiteX0" fmla="*/ 967667 w 967667"/>
              <a:gd name="connsiteY0" fmla="*/ 0 h 2042565"/>
              <a:gd name="connsiteX1" fmla="*/ 691023 w 967667"/>
              <a:gd name="connsiteY1" fmla="*/ 883214 h 2042565"/>
              <a:gd name="connsiteX2" fmla="*/ 436779 w 967667"/>
              <a:gd name="connsiteY2" fmla="*/ 1524333 h 2042565"/>
              <a:gd name="connsiteX3" fmla="*/ 218974 w 967667"/>
              <a:gd name="connsiteY3" fmla="*/ 1711702 h 2042565"/>
              <a:gd name="connsiteX4" fmla="*/ 0 w 967667"/>
              <a:gd name="connsiteY4" fmla="*/ 2042564 h 2042565"/>
              <a:gd name="connsiteX5" fmla="*/ 0 w 967667"/>
              <a:gd name="connsiteY5" fmla="*/ 2042564 h 2042565"/>
              <a:gd name="connsiteX0" fmla="*/ 967667 w 967667"/>
              <a:gd name="connsiteY0" fmla="*/ 0 h 2087659"/>
              <a:gd name="connsiteX1" fmla="*/ 691023 w 967667"/>
              <a:gd name="connsiteY1" fmla="*/ 883214 h 2087659"/>
              <a:gd name="connsiteX2" fmla="*/ 436779 w 967667"/>
              <a:gd name="connsiteY2" fmla="*/ 1524333 h 2087659"/>
              <a:gd name="connsiteX3" fmla="*/ 218974 w 967667"/>
              <a:gd name="connsiteY3" fmla="*/ 2051073 h 2087659"/>
              <a:gd name="connsiteX4" fmla="*/ 0 w 967667"/>
              <a:gd name="connsiteY4" fmla="*/ 2042564 h 2087659"/>
              <a:gd name="connsiteX5" fmla="*/ 0 w 967667"/>
              <a:gd name="connsiteY5" fmla="*/ 2042564 h 2087659"/>
              <a:gd name="connsiteX0" fmla="*/ 985976 w 985976"/>
              <a:gd name="connsiteY0" fmla="*/ 0 h 2088979"/>
              <a:gd name="connsiteX1" fmla="*/ 709332 w 985976"/>
              <a:gd name="connsiteY1" fmla="*/ 883214 h 2088979"/>
              <a:gd name="connsiteX2" fmla="*/ 455088 w 985976"/>
              <a:gd name="connsiteY2" fmla="*/ 1524333 h 2088979"/>
              <a:gd name="connsiteX3" fmla="*/ 237283 w 985976"/>
              <a:gd name="connsiteY3" fmla="*/ 2051073 h 2088979"/>
              <a:gd name="connsiteX4" fmla="*/ 18309 w 985976"/>
              <a:gd name="connsiteY4" fmla="*/ 2042564 h 2088979"/>
              <a:gd name="connsiteX5" fmla="*/ 10787 w 985976"/>
              <a:gd name="connsiteY5" fmla="*/ 2004857 h 2088979"/>
              <a:gd name="connsiteX0" fmla="*/ 989174 w 989174"/>
              <a:gd name="connsiteY0" fmla="*/ 0 h 2419997"/>
              <a:gd name="connsiteX1" fmla="*/ 712530 w 989174"/>
              <a:gd name="connsiteY1" fmla="*/ 883214 h 2419997"/>
              <a:gd name="connsiteX2" fmla="*/ 458286 w 989174"/>
              <a:gd name="connsiteY2" fmla="*/ 1524333 h 2419997"/>
              <a:gd name="connsiteX3" fmla="*/ 240481 w 989174"/>
              <a:gd name="connsiteY3" fmla="*/ 2051073 h 2419997"/>
              <a:gd name="connsiteX4" fmla="*/ 21507 w 989174"/>
              <a:gd name="connsiteY4" fmla="*/ 2042564 h 2419997"/>
              <a:gd name="connsiteX5" fmla="*/ 6463 w 989174"/>
              <a:gd name="connsiteY5" fmla="*/ 2419645 h 2419997"/>
              <a:gd name="connsiteX0" fmla="*/ 967667 w 967667"/>
              <a:gd name="connsiteY0" fmla="*/ 0 h 2077762"/>
              <a:gd name="connsiteX1" fmla="*/ 691023 w 967667"/>
              <a:gd name="connsiteY1" fmla="*/ 883214 h 2077762"/>
              <a:gd name="connsiteX2" fmla="*/ 436779 w 967667"/>
              <a:gd name="connsiteY2" fmla="*/ 1524333 h 2077762"/>
              <a:gd name="connsiteX3" fmla="*/ 218974 w 967667"/>
              <a:gd name="connsiteY3" fmla="*/ 2051073 h 2077762"/>
              <a:gd name="connsiteX4" fmla="*/ 0 w 967667"/>
              <a:gd name="connsiteY4" fmla="*/ 2042564 h 2077762"/>
              <a:gd name="connsiteX0" fmla="*/ 1005277 w 1005277"/>
              <a:gd name="connsiteY0" fmla="*/ 0 h 2457353"/>
              <a:gd name="connsiteX1" fmla="*/ 728633 w 1005277"/>
              <a:gd name="connsiteY1" fmla="*/ 883214 h 2457353"/>
              <a:gd name="connsiteX2" fmla="*/ 474389 w 1005277"/>
              <a:gd name="connsiteY2" fmla="*/ 1524333 h 2457353"/>
              <a:gd name="connsiteX3" fmla="*/ 256584 w 1005277"/>
              <a:gd name="connsiteY3" fmla="*/ 2051073 h 2457353"/>
              <a:gd name="connsiteX4" fmla="*/ 0 w 1005277"/>
              <a:gd name="connsiteY4" fmla="*/ 2457353 h 2457353"/>
              <a:gd name="connsiteX0" fmla="*/ 1005277 w 1005277"/>
              <a:gd name="connsiteY0" fmla="*/ 0 h 2457353"/>
              <a:gd name="connsiteX1" fmla="*/ 728633 w 1005277"/>
              <a:gd name="connsiteY1" fmla="*/ 883214 h 2457353"/>
              <a:gd name="connsiteX2" fmla="*/ 474389 w 1005277"/>
              <a:gd name="connsiteY2" fmla="*/ 1524333 h 2457353"/>
              <a:gd name="connsiteX3" fmla="*/ 271628 w 1005277"/>
              <a:gd name="connsiteY3" fmla="*/ 2239612 h 2457353"/>
              <a:gd name="connsiteX4" fmla="*/ 0 w 1005277"/>
              <a:gd name="connsiteY4" fmla="*/ 2457353 h 2457353"/>
              <a:gd name="connsiteX0" fmla="*/ 1005277 w 1005277"/>
              <a:gd name="connsiteY0" fmla="*/ 0 h 2457353"/>
              <a:gd name="connsiteX1" fmla="*/ 728633 w 1005277"/>
              <a:gd name="connsiteY1" fmla="*/ 883214 h 2457353"/>
              <a:gd name="connsiteX2" fmla="*/ 524536 w 1005277"/>
              <a:gd name="connsiteY2" fmla="*/ 1712872 h 2457353"/>
              <a:gd name="connsiteX3" fmla="*/ 271628 w 1005277"/>
              <a:gd name="connsiteY3" fmla="*/ 2239612 h 2457353"/>
              <a:gd name="connsiteX4" fmla="*/ 0 w 1005277"/>
              <a:gd name="connsiteY4" fmla="*/ 2457353 h 2457353"/>
              <a:gd name="connsiteX0" fmla="*/ 1005277 w 1005277"/>
              <a:gd name="connsiteY0" fmla="*/ 0 h 2457353"/>
              <a:gd name="connsiteX1" fmla="*/ 776273 w 1005277"/>
              <a:gd name="connsiteY1" fmla="*/ 958631 h 2457353"/>
              <a:gd name="connsiteX2" fmla="*/ 524536 w 1005277"/>
              <a:gd name="connsiteY2" fmla="*/ 1712872 h 2457353"/>
              <a:gd name="connsiteX3" fmla="*/ 271628 w 1005277"/>
              <a:gd name="connsiteY3" fmla="*/ 2239612 h 2457353"/>
              <a:gd name="connsiteX4" fmla="*/ 0 w 1005277"/>
              <a:gd name="connsiteY4" fmla="*/ 2457353 h 2457353"/>
              <a:gd name="connsiteX0" fmla="*/ 1005277 w 1005277"/>
              <a:gd name="connsiteY0" fmla="*/ 0 h 2759016"/>
              <a:gd name="connsiteX1" fmla="*/ 776273 w 1005277"/>
              <a:gd name="connsiteY1" fmla="*/ 1260294 h 2759016"/>
              <a:gd name="connsiteX2" fmla="*/ 524536 w 1005277"/>
              <a:gd name="connsiteY2" fmla="*/ 2014535 h 2759016"/>
              <a:gd name="connsiteX3" fmla="*/ 271628 w 1005277"/>
              <a:gd name="connsiteY3" fmla="*/ 2541275 h 2759016"/>
              <a:gd name="connsiteX4" fmla="*/ 0 w 1005277"/>
              <a:gd name="connsiteY4" fmla="*/ 2759016 h 2759016"/>
              <a:gd name="connsiteX0" fmla="*/ 1005277 w 1005277"/>
              <a:gd name="connsiteY0" fmla="*/ 0 h 2759016"/>
              <a:gd name="connsiteX1" fmla="*/ 776273 w 1005277"/>
              <a:gd name="connsiteY1" fmla="*/ 1260294 h 2759016"/>
              <a:gd name="connsiteX2" fmla="*/ 524536 w 1005277"/>
              <a:gd name="connsiteY2" fmla="*/ 2014535 h 2759016"/>
              <a:gd name="connsiteX3" fmla="*/ 271628 w 1005277"/>
              <a:gd name="connsiteY3" fmla="*/ 2541275 h 2759016"/>
              <a:gd name="connsiteX4" fmla="*/ 0 w 1005277"/>
              <a:gd name="connsiteY4" fmla="*/ 2759016 h 2759016"/>
              <a:gd name="connsiteX0" fmla="*/ 733649 w 733649"/>
              <a:gd name="connsiteY0" fmla="*/ 0 h 2541275"/>
              <a:gd name="connsiteX1" fmla="*/ 504645 w 733649"/>
              <a:gd name="connsiteY1" fmla="*/ 1260294 h 2541275"/>
              <a:gd name="connsiteX2" fmla="*/ 252908 w 733649"/>
              <a:gd name="connsiteY2" fmla="*/ 2014535 h 2541275"/>
              <a:gd name="connsiteX3" fmla="*/ 0 w 733649"/>
              <a:gd name="connsiteY3" fmla="*/ 2541275 h 2541275"/>
              <a:gd name="connsiteX0" fmla="*/ 480741 w 480741"/>
              <a:gd name="connsiteY0" fmla="*/ 0 h 2014535"/>
              <a:gd name="connsiteX1" fmla="*/ 251737 w 480741"/>
              <a:gd name="connsiteY1" fmla="*/ 1260294 h 2014535"/>
              <a:gd name="connsiteX2" fmla="*/ 0 w 480741"/>
              <a:gd name="connsiteY2" fmla="*/ 2014535 h 2014535"/>
            </a:gdLst>
            <a:ahLst/>
            <a:cxnLst>
              <a:cxn ang="0">
                <a:pos x="connsiteX0" y="connsiteY0"/>
              </a:cxn>
              <a:cxn ang="0">
                <a:pos x="connsiteX1" y="connsiteY1"/>
              </a:cxn>
              <a:cxn ang="0">
                <a:pos x="connsiteX2" y="connsiteY2"/>
              </a:cxn>
            </a:cxnLst>
            <a:rect l="l" t="t" r="r" b="b"/>
            <a:pathLst>
              <a:path w="480741" h="2014535">
                <a:moveTo>
                  <a:pt x="480741" y="0"/>
                </a:moveTo>
                <a:cubicBezTo>
                  <a:pt x="254802" y="1333180"/>
                  <a:pt x="331860" y="924538"/>
                  <a:pt x="251737" y="1260294"/>
                </a:cubicBezTo>
                <a:cubicBezTo>
                  <a:pt x="171614" y="1596050"/>
                  <a:pt x="84107" y="1801038"/>
                  <a:pt x="0" y="2014535"/>
                </a:cubicBez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3094836" y="1800062"/>
            <a:ext cx="3908218" cy="369332"/>
          </a:xfrm>
          <a:prstGeom prst="rect">
            <a:avLst/>
          </a:prstGeom>
          <a:noFill/>
        </p:spPr>
        <p:txBody>
          <a:bodyPr wrap="square" rtlCol="0">
            <a:spAutoFit/>
          </a:bodyPr>
          <a:lstStyle/>
          <a:p>
            <a:r>
              <a:rPr lang="en-US" b="1" dirty="0" smtClean="0">
                <a:solidFill>
                  <a:srgbClr val="FF6600"/>
                </a:solidFill>
              </a:rPr>
              <a:t>Events not detected, now reduced</a:t>
            </a:r>
            <a:endParaRPr lang="en-US" b="1" dirty="0">
              <a:solidFill>
                <a:srgbClr val="FF6600"/>
              </a:solidFill>
            </a:endParaRPr>
          </a:p>
        </p:txBody>
      </p:sp>
      <p:cxnSp>
        <p:nvCxnSpPr>
          <p:cNvPr id="12" name="Straight Connector 11"/>
          <p:cNvCxnSpPr/>
          <p:nvPr/>
        </p:nvCxnSpPr>
        <p:spPr bwMode="auto">
          <a:xfrm flipH="1">
            <a:off x="2655860" y="2169394"/>
            <a:ext cx="1235474" cy="117402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2" name="Group 31"/>
          <p:cNvGrpSpPr/>
          <p:nvPr/>
        </p:nvGrpSpPr>
        <p:grpSpPr>
          <a:xfrm>
            <a:off x="1435100" y="11668"/>
            <a:ext cx="1297262" cy="3494031"/>
            <a:chOff x="291965" y="1997385"/>
            <a:chExt cx="3693368" cy="1508313"/>
          </a:xfrm>
        </p:grpSpPr>
        <p:sp>
          <p:nvSpPr>
            <p:cNvPr id="33" name="Freeform 32"/>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9" name="TextBox 8"/>
          <p:cNvSpPr txBox="1"/>
          <p:nvPr/>
        </p:nvSpPr>
        <p:spPr>
          <a:xfrm>
            <a:off x="4342989" y="3000683"/>
            <a:ext cx="2862790" cy="307777"/>
          </a:xfrm>
          <a:prstGeom prst="rect">
            <a:avLst/>
          </a:prstGeom>
          <a:noFill/>
        </p:spPr>
        <p:txBody>
          <a:bodyPr wrap="square" rtlCol="0">
            <a:spAutoFit/>
          </a:bodyPr>
          <a:lstStyle/>
          <a:p>
            <a:r>
              <a:rPr lang="en-US" sz="1400" dirty="0" smtClean="0">
                <a:solidFill>
                  <a:srgbClr val="0000FF"/>
                </a:solidFill>
              </a:rPr>
              <a:t>P(n) = n/g*</a:t>
            </a:r>
            <a:r>
              <a:rPr lang="en-US" sz="1400" dirty="0" err="1" smtClean="0">
                <a:solidFill>
                  <a:srgbClr val="0000FF"/>
                </a:solidFill>
              </a:rPr>
              <a:t>exp</a:t>
            </a:r>
            <a:r>
              <a:rPr lang="en-US" sz="1400" dirty="0" smtClean="0">
                <a:solidFill>
                  <a:srgbClr val="0000FF"/>
                </a:solidFill>
              </a:rPr>
              <a:t>(-n/g)</a:t>
            </a:r>
            <a:endParaRPr lang="en-US" sz="1400" dirty="0">
              <a:solidFill>
                <a:srgbClr val="0000FF"/>
              </a:solidFill>
            </a:endParaRPr>
          </a:p>
        </p:txBody>
      </p:sp>
      <p:sp>
        <p:nvSpPr>
          <p:cNvPr id="25" name="TextBox 24"/>
          <p:cNvSpPr txBox="1"/>
          <p:nvPr/>
        </p:nvSpPr>
        <p:spPr>
          <a:xfrm>
            <a:off x="642325" y="4896606"/>
            <a:ext cx="8164470" cy="1477328"/>
          </a:xfrm>
          <a:prstGeom prst="rect">
            <a:avLst/>
          </a:prstGeom>
          <a:noFill/>
        </p:spPr>
        <p:txBody>
          <a:bodyPr wrap="square" rtlCol="0">
            <a:spAutoFit/>
          </a:bodyPr>
          <a:lstStyle/>
          <a:p>
            <a:r>
              <a:rPr lang="en-US" dirty="0"/>
              <a:t>L</a:t>
            </a:r>
            <a:r>
              <a:rPr lang="en-US" dirty="0" smtClean="0"/>
              <a:t>ower pixel rate </a:t>
            </a:r>
            <a:r>
              <a:rPr lang="en-US" dirty="0" smtClean="0">
                <a:sym typeface="Wingdings"/>
              </a:rPr>
              <a:t> </a:t>
            </a:r>
            <a:r>
              <a:rPr lang="en-US" dirty="0" smtClean="0">
                <a:solidFill>
                  <a:srgbClr val="FF0000"/>
                </a:solidFill>
              </a:rPr>
              <a:t>reduce</a:t>
            </a:r>
            <a:r>
              <a:rPr lang="en-US" dirty="0" smtClean="0"/>
              <a:t> </a:t>
            </a:r>
            <a:r>
              <a:rPr lang="en-US" dirty="0" smtClean="0">
                <a:solidFill>
                  <a:srgbClr val="FF0000"/>
                </a:solidFill>
              </a:rPr>
              <a:t>output noise </a:t>
            </a:r>
            <a:r>
              <a:rPr lang="en-US" dirty="0" smtClean="0"/>
              <a:t>to improve counting efficiency.</a:t>
            </a:r>
          </a:p>
          <a:p>
            <a:pPr marL="285750" indent="-285750">
              <a:buFont typeface="Arial"/>
              <a:buChar char="•"/>
            </a:pPr>
            <a:r>
              <a:rPr lang="en-US" dirty="0" smtClean="0"/>
              <a:t>lower frame rate</a:t>
            </a:r>
          </a:p>
          <a:p>
            <a:pPr marL="285750" indent="-285750">
              <a:buFont typeface="Arial"/>
              <a:buChar char="•"/>
            </a:pPr>
            <a:r>
              <a:rPr lang="en-US" dirty="0" smtClean="0"/>
              <a:t>region of interest</a:t>
            </a:r>
          </a:p>
          <a:p>
            <a:pPr marL="285750" indent="-285750">
              <a:buFont typeface="Arial"/>
              <a:buChar char="•"/>
            </a:pPr>
            <a:r>
              <a:rPr lang="en-US" dirty="0" smtClean="0"/>
              <a:t>more output amplifiers</a:t>
            </a:r>
          </a:p>
          <a:p>
            <a:pPr marL="285750" indent="-285750">
              <a:buFont typeface="Arial"/>
              <a:buChar char="•"/>
            </a:pPr>
            <a:r>
              <a:rPr lang="en-US" dirty="0" smtClean="0"/>
              <a:t>Mosaic of smaller CCDs)</a:t>
            </a:r>
          </a:p>
        </p:txBody>
      </p:sp>
    </p:spTree>
    <p:extLst>
      <p:ext uri="{BB962C8B-B14F-4D97-AF65-F5344CB8AC3E}">
        <p14:creationId xmlns:p14="http://schemas.microsoft.com/office/powerpoint/2010/main" val="6146164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779143"/>
            <a:ext cx="7772400" cy="1362075"/>
          </a:xfrm>
        </p:spPr>
        <p:txBody>
          <a:bodyPr/>
          <a:lstStyle/>
          <a:p>
            <a:r>
              <a:rPr lang="en-US" sz="3200" dirty="0" smtClean="0"/>
              <a:t>Early photon counting imagers</a:t>
            </a:r>
            <a:endParaRPr lang="en-US" sz="3200" dirty="0"/>
          </a:p>
        </p:txBody>
      </p:sp>
      <p:sp>
        <p:nvSpPr>
          <p:cNvPr id="3" name="Text Placeholder 2"/>
          <p:cNvSpPr>
            <a:spLocks noGrp="1"/>
          </p:cNvSpPr>
          <p:nvPr>
            <p:ph type="body" idx="1"/>
          </p:nvPr>
        </p:nvSpPr>
        <p:spPr>
          <a:xfrm>
            <a:off x="722313" y="2278956"/>
            <a:ext cx="7772400" cy="1500187"/>
          </a:xfrm>
        </p:spPr>
        <p:txBody>
          <a:bodyPr/>
          <a:lstStyle/>
          <a:p>
            <a:r>
              <a:rPr lang="en-US" dirty="0" smtClean="0"/>
              <a:t>To see why we like EMCCDs consider</a:t>
            </a:r>
            <a:endParaRPr lang="en-US" dirty="0"/>
          </a:p>
        </p:txBody>
      </p:sp>
    </p:spTree>
    <p:extLst>
      <p:ext uri="{BB962C8B-B14F-4D97-AF65-F5344CB8AC3E}">
        <p14:creationId xmlns:p14="http://schemas.microsoft.com/office/powerpoint/2010/main" val="37029848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Photo-multiplier tubes 1934-today</a:t>
            </a:r>
            <a:endParaRPr lang="en-US" dirty="0"/>
          </a:p>
        </p:txBody>
      </p:sp>
      <p:sp>
        <p:nvSpPr>
          <p:cNvPr id="5" name="Content Placeholder 4"/>
          <p:cNvSpPr>
            <a:spLocks noGrp="1"/>
          </p:cNvSpPr>
          <p:nvPr>
            <p:ph idx="1"/>
          </p:nvPr>
        </p:nvSpPr>
        <p:spPr>
          <a:xfrm>
            <a:off x="457200" y="4423574"/>
            <a:ext cx="8077200" cy="1745422"/>
          </a:xfrm>
        </p:spPr>
        <p:txBody>
          <a:bodyPr/>
          <a:lstStyle/>
          <a:p>
            <a:r>
              <a:rPr lang="en-US" sz="2000" dirty="0" smtClean="0"/>
              <a:t>Photoelectric effect (Heinrich Hertz, Albert Einstein): photon liberates electron from metal alloy.</a:t>
            </a:r>
          </a:p>
          <a:p>
            <a:r>
              <a:rPr lang="en-US" sz="2000" dirty="0" smtClean="0"/>
              <a:t>Accelerate with electric field</a:t>
            </a:r>
          </a:p>
          <a:p>
            <a:r>
              <a:rPr lang="en-US" sz="2000" dirty="0" smtClean="0"/>
              <a:t>Impact liberates secondary electrons to provide gain (Westinghouse, 1919)</a:t>
            </a:r>
          </a:p>
          <a:p>
            <a:r>
              <a:rPr lang="en-US" sz="2000" dirty="0" smtClean="0"/>
              <a:t>Very fast photon counting possible.  No imaging capability</a:t>
            </a:r>
            <a:endParaRPr lang="en-US" sz="2000" dirty="0"/>
          </a:p>
        </p:txBody>
      </p:sp>
      <p:grpSp>
        <p:nvGrpSpPr>
          <p:cNvPr id="11" name="Group 10"/>
          <p:cNvGrpSpPr/>
          <p:nvPr/>
        </p:nvGrpSpPr>
        <p:grpSpPr>
          <a:xfrm>
            <a:off x="609600" y="1333501"/>
            <a:ext cx="6236995" cy="2935890"/>
            <a:chOff x="609600" y="1333501"/>
            <a:chExt cx="6236995" cy="2935890"/>
          </a:xfrm>
        </p:grpSpPr>
        <p:pic>
          <p:nvPicPr>
            <p:cNvPr id="6" name="Picture 5" descr="Screen Shot 2015-07-26 at 9.10.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04" y="1333501"/>
              <a:ext cx="6029091" cy="2756892"/>
            </a:xfrm>
            <a:prstGeom prst="rect">
              <a:avLst/>
            </a:prstGeom>
          </p:spPr>
        </p:pic>
        <p:sp>
          <p:nvSpPr>
            <p:cNvPr id="7" name="Rectangle 6"/>
            <p:cNvSpPr/>
            <p:nvPr/>
          </p:nvSpPr>
          <p:spPr bwMode="auto">
            <a:xfrm>
              <a:off x="609600" y="1781109"/>
              <a:ext cx="2134877" cy="21022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p:cNvSpPr/>
            <p:nvPr/>
          </p:nvSpPr>
          <p:spPr bwMode="auto">
            <a:xfrm>
              <a:off x="609600" y="1333501"/>
              <a:ext cx="654034" cy="2935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bwMode="auto">
            <a:xfrm>
              <a:off x="805793" y="2992847"/>
              <a:ext cx="2084665" cy="423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p:nvSpPr>
          <p:spPr bwMode="auto">
            <a:xfrm>
              <a:off x="817504" y="1991906"/>
              <a:ext cx="2084665" cy="423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2" name="TextBox 11"/>
          <p:cNvSpPr txBox="1"/>
          <p:nvPr/>
        </p:nvSpPr>
        <p:spPr>
          <a:xfrm>
            <a:off x="457200" y="2023908"/>
            <a:ext cx="1785020" cy="1477328"/>
          </a:xfrm>
          <a:prstGeom prst="rect">
            <a:avLst/>
          </a:prstGeom>
          <a:noFill/>
        </p:spPr>
        <p:txBody>
          <a:bodyPr wrap="square" rtlCol="0">
            <a:spAutoFit/>
          </a:bodyPr>
          <a:lstStyle/>
          <a:p>
            <a:r>
              <a:rPr lang="en-US" dirty="0" smtClean="0"/>
              <a:t>Photo-electric effect works best for higher energy photons (blue/UV)</a:t>
            </a:r>
            <a:endParaRPr lang="en-US" dirty="0"/>
          </a:p>
        </p:txBody>
      </p:sp>
    </p:spTree>
    <p:extLst>
      <p:ext uri="{BB962C8B-B14F-4D97-AF65-F5344CB8AC3E}">
        <p14:creationId xmlns:p14="http://schemas.microsoft.com/office/powerpoint/2010/main" val="1484892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Magnetically focused image intensifier</a:t>
            </a:r>
            <a:endParaRPr lang="en-US" dirty="0"/>
          </a:p>
        </p:txBody>
      </p:sp>
      <p:sp>
        <p:nvSpPr>
          <p:cNvPr id="3" name="Content Placeholder 2"/>
          <p:cNvSpPr>
            <a:spLocks noGrp="1"/>
          </p:cNvSpPr>
          <p:nvPr>
            <p:ph idx="1"/>
          </p:nvPr>
        </p:nvSpPr>
        <p:spPr>
          <a:xfrm>
            <a:off x="4938873" y="1293615"/>
            <a:ext cx="4205127" cy="3319750"/>
          </a:xfrm>
        </p:spPr>
        <p:txBody>
          <a:bodyPr/>
          <a:lstStyle/>
          <a:p>
            <a:r>
              <a:rPr lang="en-US" dirty="0" smtClean="0"/>
              <a:t>Charge spirals around axial magnetic field lines</a:t>
            </a:r>
          </a:p>
          <a:p>
            <a:r>
              <a:rPr lang="en-US" dirty="0" smtClean="0"/>
              <a:t>Tune ratio of electric and magnetic fields to charge makes integer number of circles about magnetic field lines </a:t>
            </a:r>
            <a:r>
              <a:rPr lang="en-US" dirty="0" smtClean="0">
                <a:sym typeface="Wingdings"/>
              </a:rPr>
              <a:t>  charge location at output phosphor matches input, independent of velocity when leaving photocathode.</a:t>
            </a:r>
          </a:p>
          <a:p>
            <a:pPr marL="0" indent="0">
              <a:buNone/>
            </a:pPr>
            <a:endParaRPr lang="en-US" dirty="0"/>
          </a:p>
        </p:txBody>
      </p:sp>
      <p:pic>
        <p:nvPicPr>
          <p:cNvPr id="11" name="Picture 10" descr="Screen Shot 2015-07-26 at 9.3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3" y="1539177"/>
            <a:ext cx="4948818" cy="5318823"/>
          </a:xfrm>
          <a:prstGeom prst="rect">
            <a:avLst/>
          </a:prstGeom>
        </p:spPr>
      </p:pic>
      <p:sp>
        <p:nvSpPr>
          <p:cNvPr id="12" name="Arc 11"/>
          <p:cNvSpPr/>
          <p:nvPr/>
        </p:nvSpPr>
        <p:spPr bwMode="auto">
          <a:xfrm>
            <a:off x="7956065" y="5708310"/>
            <a:ext cx="731520" cy="731520"/>
          </a:xfrm>
          <a:prstGeom prst="arc">
            <a:avLst>
              <a:gd name="adj1" fmla="val 10651089"/>
              <a:gd name="adj2" fmla="val 9519572"/>
            </a:avLst>
          </a:prstGeom>
          <a:noFill/>
          <a:ln w="25400"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Arc 12"/>
          <p:cNvSpPr/>
          <p:nvPr/>
        </p:nvSpPr>
        <p:spPr bwMode="auto">
          <a:xfrm rot="16200000" flipH="1">
            <a:off x="7681745" y="6104974"/>
            <a:ext cx="548640" cy="548640"/>
          </a:xfrm>
          <a:prstGeom prst="arc">
            <a:avLst>
              <a:gd name="adj1" fmla="val 10651089"/>
              <a:gd name="adj2" fmla="val 9519572"/>
            </a:avLst>
          </a:prstGeom>
          <a:noFill/>
          <a:ln w="25400"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Arc 13"/>
          <p:cNvSpPr/>
          <p:nvPr/>
        </p:nvSpPr>
        <p:spPr bwMode="auto">
          <a:xfrm rot="3124205">
            <a:off x="7887824" y="6030597"/>
            <a:ext cx="457200" cy="457200"/>
          </a:xfrm>
          <a:prstGeom prst="arc">
            <a:avLst>
              <a:gd name="adj1" fmla="val 10651089"/>
              <a:gd name="adj2" fmla="val 9519572"/>
            </a:avLst>
          </a:prstGeom>
          <a:noFill/>
          <a:ln w="25400"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Arc 14"/>
          <p:cNvSpPr/>
          <p:nvPr/>
        </p:nvSpPr>
        <p:spPr bwMode="auto">
          <a:xfrm rot="18892321" flipH="1">
            <a:off x="7236987" y="5969954"/>
            <a:ext cx="822960" cy="822960"/>
          </a:xfrm>
          <a:prstGeom prst="arc">
            <a:avLst>
              <a:gd name="adj1" fmla="val 10651089"/>
              <a:gd name="adj2" fmla="val 9519572"/>
            </a:avLst>
          </a:prstGeom>
          <a:noFill/>
          <a:ln w="25400"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Arc 16"/>
          <p:cNvSpPr/>
          <p:nvPr/>
        </p:nvSpPr>
        <p:spPr bwMode="auto">
          <a:xfrm rot="21265417" flipH="1" flipV="1">
            <a:off x="7095069" y="5730573"/>
            <a:ext cx="822960" cy="822960"/>
          </a:xfrm>
          <a:prstGeom prst="arc">
            <a:avLst>
              <a:gd name="adj1" fmla="val 10651089"/>
              <a:gd name="adj2" fmla="val 9519572"/>
            </a:avLst>
          </a:prstGeom>
          <a:noFill/>
          <a:ln w="25400"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50930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tutorial </a:t>
            </a:r>
            <a:endParaRPr lang="en-US" dirty="0"/>
          </a:p>
        </p:txBody>
      </p:sp>
      <p:sp>
        <p:nvSpPr>
          <p:cNvPr id="3" name="Content Placeholder 2"/>
          <p:cNvSpPr>
            <a:spLocks noGrp="1"/>
          </p:cNvSpPr>
          <p:nvPr>
            <p:ph idx="1"/>
          </p:nvPr>
        </p:nvSpPr>
        <p:spPr>
          <a:xfrm>
            <a:off x="609600" y="1366612"/>
            <a:ext cx="8077200" cy="4495800"/>
          </a:xfrm>
        </p:spPr>
        <p:txBody>
          <a:bodyPr/>
          <a:lstStyle/>
          <a:p>
            <a:r>
              <a:rPr lang="en-US" dirty="0" smtClean="0"/>
              <a:t>What’s photon counting and when is it useful.</a:t>
            </a:r>
          </a:p>
          <a:p>
            <a:r>
              <a:rPr lang="en-US" dirty="0" smtClean="0"/>
              <a:t>How it was done prior to CCDs?</a:t>
            </a:r>
          </a:p>
          <a:p>
            <a:r>
              <a:rPr lang="en-US" dirty="0"/>
              <a:t>Standard trade-</a:t>
            </a:r>
            <a:r>
              <a:rPr lang="en-US" dirty="0" smtClean="0"/>
              <a:t>offs.</a:t>
            </a:r>
          </a:p>
          <a:p>
            <a:r>
              <a:rPr lang="en-US" dirty="0" smtClean="0"/>
              <a:t>Early problems</a:t>
            </a:r>
          </a:p>
          <a:p>
            <a:pPr marL="0" indent="0">
              <a:buNone/>
            </a:pPr>
            <a:endParaRPr lang="en-US" dirty="0" smtClean="0"/>
          </a:p>
          <a:p>
            <a:r>
              <a:rPr lang="en-US" dirty="0" smtClean="0"/>
              <a:t>How does an EM CCD work?</a:t>
            </a:r>
          </a:p>
          <a:p>
            <a:r>
              <a:rPr lang="en-US" dirty="0" smtClean="0"/>
              <a:t>Why we like CCDs for photon counting.</a:t>
            </a:r>
          </a:p>
          <a:p>
            <a:r>
              <a:rPr lang="en-US" dirty="0" smtClean="0"/>
              <a:t>Remaining problems and what can be done.</a:t>
            </a:r>
          </a:p>
          <a:p>
            <a:r>
              <a:rPr lang="en-US" dirty="0" smtClean="0"/>
              <a:t>Pushing the limits.</a:t>
            </a:r>
            <a:endParaRPr lang="en-US" dirty="0"/>
          </a:p>
        </p:txBody>
      </p:sp>
    </p:spTree>
    <p:extLst>
      <p:ext uri="{BB962C8B-B14F-4D97-AF65-F5344CB8AC3E}">
        <p14:creationId xmlns:p14="http://schemas.microsoft.com/office/powerpoint/2010/main" val="21109066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IPCS comes to Palomar in 1973</a:t>
            </a:r>
            <a:endParaRPr lang="en-US" dirty="0"/>
          </a:p>
        </p:txBody>
      </p:sp>
      <p:pic>
        <p:nvPicPr>
          <p:cNvPr id="4" name="Picture 3" descr="Screen Shot 2015-07-26 at 9.4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18" y="1647087"/>
            <a:ext cx="8305800" cy="4076700"/>
          </a:xfrm>
          <a:prstGeom prst="rect">
            <a:avLst/>
          </a:prstGeom>
        </p:spPr>
      </p:pic>
      <p:sp>
        <p:nvSpPr>
          <p:cNvPr id="5" name="Oval 4"/>
          <p:cNvSpPr/>
          <p:nvPr/>
        </p:nvSpPr>
        <p:spPr bwMode="auto">
          <a:xfrm>
            <a:off x="4905023" y="1503723"/>
            <a:ext cx="934291" cy="58397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276707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7-26 at 10.36.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588224"/>
          </a:xfrm>
          <a:prstGeom prst="rect">
            <a:avLst/>
          </a:prstGeom>
        </p:spPr>
      </p:pic>
      <p:sp>
        <p:nvSpPr>
          <p:cNvPr id="4" name="Oval 3"/>
          <p:cNvSpPr/>
          <p:nvPr/>
        </p:nvSpPr>
        <p:spPr bwMode="auto">
          <a:xfrm>
            <a:off x="0" y="4826000"/>
            <a:ext cx="1001059" cy="59764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802871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Image Photon Counting System</a:t>
            </a:r>
            <a:endParaRPr lang="en-US" dirty="0"/>
          </a:p>
        </p:txBody>
      </p:sp>
      <p:pic>
        <p:nvPicPr>
          <p:cNvPr id="10" name="Picture 9" descr="Screen Shot 2015-07-26 at 9.5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1" y="2219091"/>
            <a:ext cx="9096638" cy="3816512"/>
          </a:xfrm>
          <a:prstGeom prst="rect">
            <a:avLst/>
          </a:prstGeom>
        </p:spPr>
      </p:pic>
    </p:spTree>
    <p:extLst>
      <p:ext uri="{BB962C8B-B14F-4D97-AF65-F5344CB8AC3E}">
        <p14:creationId xmlns:p14="http://schemas.microsoft.com/office/powerpoint/2010/main" val="5015175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a:t>
            </a:r>
            <a:endParaRPr lang="en-US" dirty="0"/>
          </a:p>
        </p:txBody>
      </p:sp>
      <p:grpSp>
        <p:nvGrpSpPr>
          <p:cNvPr id="14" name="Group 13"/>
          <p:cNvGrpSpPr/>
          <p:nvPr/>
        </p:nvGrpSpPr>
        <p:grpSpPr>
          <a:xfrm>
            <a:off x="429454" y="2170937"/>
            <a:ext cx="4796732" cy="2386087"/>
            <a:chOff x="429454" y="2170937"/>
            <a:chExt cx="4039052" cy="2386087"/>
          </a:xfrm>
        </p:grpSpPr>
        <p:sp>
          <p:nvSpPr>
            <p:cNvPr id="3" name="Rectangle 2"/>
            <p:cNvSpPr/>
            <p:nvPr/>
          </p:nvSpPr>
          <p:spPr bwMode="auto">
            <a:xfrm>
              <a:off x="429454" y="2725701"/>
              <a:ext cx="3659516" cy="46717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p:nvSpPr>
          <p:spPr bwMode="auto">
            <a:xfrm>
              <a:off x="611050" y="2842495"/>
              <a:ext cx="3302740" cy="233588"/>
            </a:xfrm>
            <a:prstGeom prst="rect">
              <a:avLst/>
            </a:prstGeom>
            <a:pattFill prst="lgConfetti">
              <a:fgClr>
                <a:srgbClr val="660066"/>
              </a:fgClr>
              <a:bgClr>
                <a:prstClr val="white"/>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Rounded Rectangle 4"/>
            <p:cNvSpPr/>
            <p:nvPr/>
          </p:nvSpPr>
          <p:spPr bwMode="auto">
            <a:xfrm>
              <a:off x="611050" y="3265877"/>
              <a:ext cx="3185954" cy="744563"/>
            </a:xfrm>
            <a:prstGeom prst="roundRect">
              <a:avLst/>
            </a:prstGeom>
            <a:solidFill>
              <a:srgbClr val="FFFF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6" name="Straight Connector 5"/>
            <p:cNvCxnSpPr/>
            <p:nvPr/>
          </p:nvCxnSpPr>
          <p:spPr bwMode="auto">
            <a:xfrm>
              <a:off x="833560" y="3338875"/>
              <a:ext cx="0" cy="613169"/>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7" name="Straight Connector 6"/>
            <p:cNvCxnSpPr/>
            <p:nvPr/>
          </p:nvCxnSpPr>
          <p:spPr bwMode="auto">
            <a:xfrm>
              <a:off x="3569848" y="3338875"/>
              <a:ext cx="0" cy="613169"/>
            </a:xfrm>
            <a:prstGeom prst="line">
              <a:avLst/>
            </a:prstGeom>
            <a:solidFill>
              <a:schemeClr val="accent1"/>
            </a:solidFill>
            <a:ln w="38100" cap="flat" cmpd="sng" algn="ctr">
              <a:solidFill>
                <a:srgbClr val="FF6600"/>
              </a:solidFill>
              <a:prstDash val="solid"/>
              <a:round/>
              <a:headEnd type="none" w="med" len="med"/>
              <a:tailEnd type="none" w="med" len="med"/>
            </a:ln>
            <a:effectLst/>
          </p:spPr>
        </p:cxnSp>
        <p:sp>
          <p:nvSpPr>
            <p:cNvPr id="8" name="Rectangle 7"/>
            <p:cNvSpPr/>
            <p:nvPr/>
          </p:nvSpPr>
          <p:spPr bwMode="auto">
            <a:xfrm>
              <a:off x="429454" y="4089848"/>
              <a:ext cx="3659516" cy="46717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bwMode="auto">
            <a:xfrm>
              <a:off x="611050" y="4206642"/>
              <a:ext cx="3302740" cy="233588"/>
            </a:xfrm>
            <a:prstGeom prst="rect">
              <a:avLst/>
            </a:prstGeom>
            <a:pattFill prst="lgConfetti">
              <a:fgClr>
                <a:srgbClr val="660066"/>
              </a:fgClr>
              <a:bgClr>
                <a:prstClr val="white"/>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0" name="Straight Connector 9"/>
            <p:cNvCxnSpPr/>
            <p:nvPr/>
          </p:nvCxnSpPr>
          <p:spPr bwMode="auto">
            <a:xfrm>
              <a:off x="1540691" y="3338875"/>
              <a:ext cx="0" cy="613169"/>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1" name="Straight Connector 10"/>
            <p:cNvCxnSpPr/>
            <p:nvPr/>
          </p:nvCxnSpPr>
          <p:spPr bwMode="auto">
            <a:xfrm>
              <a:off x="2231466" y="3338875"/>
              <a:ext cx="0" cy="613169"/>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12" name="TextBox 11"/>
            <p:cNvSpPr txBox="1"/>
            <p:nvPr/>
          </p:nvSpPr>
          <p:spPr>
            <a:xfrm>
              <a:off x="429454" y="2170937"/>
              <a:ext cx="4039052" cy="369332"/>
            </a:xfrm>
            <a:prstGeom prst="rect">
              <a:avLst/>
            </a:prstGeom>
            <a:noFill/>
          </p:spPr>
          <p:txBody>
            <a:bodyPr wrap="square" rtlCol="0">
              <a:spAutoFit/>
            </a:bodyPr>
            <a:lstStyle/>
            <a:p>
              <a:r>
                <a:rPr lang="en-US" dirty="0"/>
                <a:t> </a:t>
              </a:r>
              <a:r>
                <a:rPr lang="en-US" dirty="0" smtClean="0"/>
                <a:t>    RCA 4 stage image intensifier</a:t>
              </a:r>
              <a:endParaRPr lang="en-US" dirty="0"/>
            </a:p>
          </p:txBody>
        </p:sp>
        <p:cxnSp>
          <p:nvCxnSpPr>
            <p:cNvPr id="13" name="Straight Connector 12"/>
            <p:cNvCxnSpPr/>
            <p:nvPr/>
          </p:nvCxnSpPr>
          <p:spPr bwMode="auto">
            <a:xfrm>
              <a:off x="2909403" y="3338875"/>
              <a:ext cx="0" cy="613169"/>
            </a:xfrm>
            <a:prstGeom prst="line">
              <a:avLst/>
            </a:prstGeom>
            <a:solidFill>
              <a:schemeClr val="accent1"/>
            </a:solidFill>
            <a:ln w="38100" cap="flat" cmpd="sng" algn="ctr">
              <a:solidFill>
                <a:srgbClr val="0000FF"/>
              </a:solidFill>
              <a:prstDash val="solid"/>
              <a:round/>
              <a:headEnd type="none" w="med" len="med"/>
              <a:tailEnd type="none" w="med" len="med"/>
            </a:ln>
            <a:effectLst/>
          </p:spPr>
        </p:cxnSp>
      </p:grpSp>
      <p:sp>
        <p:nvSpPr>
          <p:cNvPr id="15" name="Oval 14"/>
          <p:cNvSpPr/>
          <p:nvPr/>
        </p:nvSpPr>
        <p:spPr bwMode="auto">
          <a:xfrm>
            <a:off x="5007213" y="3265877"/>
            <a:ext cx="131385" cy="68616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5268219" y="3264098"/>
            <a:ext cx="131385" cy="68616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TextBox 19"/>
          <p:cNvSpPr txBox="1"/>
          <p:nvPr/>
        </p:nvSpPr>
        <p:spPr>
          <a:xfrm>
            <a:off x="5717138" y="1847771"/>
            <a:ext cx="3187816" cy="646331"/>
          </a:xfrm>
          <a:prstGeom prst="rect">
            <a:avLst/>
          </a:prstGeom>
          <a:noFill/>
        </p:spPr>
        <p:txBody>
          <a:bodyPr wrap="square" rtlCol="0">
            <a:spAutoFit/>
          </a:bodyPr>
          <a:lstStyle/>
          <a:p>
            <a:r>
              <a:rPr lang="en-US" dirty="0" err="1" smtClean="0"/>
              <a:t>Plumbicon</a:t>
            </a:r>
            <a:r>
              <a:rPr lang="en-US" dirty="0" smtClean="0"/>
              <a:t> TV Tube with magnetic deflection</a:t>
            </a:r>
            <a:endParaRPr lang="en-US" dirty="0"/>
          </a:p>
        </p:txBody>
      </p:sp>
      <p:pic>
        <p:nvPicPr>
          <p:cNvPr id="21" name="Picture 20" descr="Screen Shot 2015-07-26 at 10.0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797" y="2566317"/>
            <a:ext cx="3656808" cy="2260043"/>
          </a:xfrm>
          <a:prstGeom prst="rect">
            <a:avLst/>
          </a:prstGeom>
        </p:spPr>
      </p:pic>
      <p:sp>
        <p:nvSpPr>
          <p:cNvPr id="22" name="TextBox 21"/>
          <p:cNvSpPr txBox="1"/>
          <p:nvPr/>
        </p:nvSpPr>
        <p:spPr>
          <a:xfrm>
            <a:off x="1749146" y="4719909"/>
            <a:ext cx="1973416" cy="369332"/>
          </a:xfrm>
          <a:prstGeom prst="rect">
            <a:avLst/>
          </a:prstGeom>
          <a:noFill/>
        </p:spPr>
        <p:txBody>
          <a:bodyPr wrap="square" rtlCol="0">
            <a:spAutoFit/>
          </a:bodyPr>
          <a:lstStyle/>
          <a:p>
            <a:r>
              <a:rPr lang="en-US" dirty="0" smtClean="0"/>
              <a:t>10 KV per stage</a:t>
            </a:r>
            <a:endParaRPr lang="en-US" dirty="0"/>
          </a:p>
        </p:txBody>
      </p:sp>
      <p:cxnSp>
        <p:nvCxnSpPr>
          <p:cNvPr id="24" name="Straight Arrow Connector 23"/>
          <p:cNvCxnSpPr/>
          <p:nvPr/>
        </p:nvCxnSpPr>
        <p:spPr bwMode="auto">
          <a:xfrm>
            <a:off x="1749146" y="4700960"/>
            <a:ext cx="820357"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25" name="TextBox 24"/>
          <p:cNvSpPr txBox="1"/>
          <p:nvPr/>
        </p:nvSpPr>
        <p:spPr>
          <a:xfrm>
            <a:off x="4428720" y="1328532"/>
            <a:ext cx="2175144" cy="369332"/>
          </a:xfrm>
          <a:prstGeom prst="rect">
            <a:avLst/>
          </a:prstGeom>
          <a:noFill/>
        </p:spPr>
        <p:txBody>
          <a:bodyPr wrap="square" rtlCol="0">
            <a:spAutoFit/>
          </a:bodyPr>
          <a:lstStyle/>
          <a:p>
            <a:r>
              <a:rPr lang="en-US" dirty="0" smtClean="0"/>
              <a:t>Relay lenses</a:t>
            </a:r>
            <a:endParaRPr lang="en-US" dirty="0"/>
          </a:p>
        </p:txBody>
      </p:sp>
      <p:cxnSp>
        <p:nvCxnSpPr>
          <p:cNvPr id="27" name="Straight Connector 26"/>
          <p:cNvCxnSpPr/>
          <p:nvPr/>
        </p:nvCxnSpPr>
        <p:spPr bwMode="auto">
          <a:xfrm>
            <a:off x="5007213" y="1697864"/>
            <a:ext cx="131385" cy="156623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1240854" y="4321379"/>
            <a:ext cx="835429" cy="12701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a:off x="2554256" y="4700960"/>
            <a:ext cx="820357"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1" name="Straight Arrow Connector 30"/>
          <p:cNvCxnSpPr/>
          <p:nvPr/>
        </p:nvCxnSpPr>
        <p:spPr bwMode="auto">
          <a:xfrm>
            <a:off x="928789" y="4700960"/>
            <a:ext cx="820357"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2" name="Straight Arrow Connector 31"/>
          <p:cNvCxnSpPr/>
          <p:nvPr/>
        </p:nvCxnSpPr>
        <p:spPr bwMode="auto">
          <a:xfrm>
            <a:off x="3374613" y="4719909"/>
            <a:ext cx="820357"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34" name="TextBox 33"/>
          <p:cNvSpPr txBox="1"/>
          <p:nvPr/>
        </p:nvSpPr>
        <p:spPr>
          <a:xfrm>
            <a:off x="2076283" y="5406848"/>
            <a:ext cx="3352514" cy="369332"/>
          </a:xfrm>
          <a:prstGeom prst="rect">
            <a:avLst/>
          </a:prstGeom>
          <a:noFill/>
        </p:spPr>
        <p:txBody>
          <a:bodyPr wrap="square" rtlCol="0">
            <a:spAutoFit/>
          </a:bodyPr>
          <a:lstStyle/>
          <a:p>
            <a:r>
              <a:rPr lang="en-US" dirty="0" smtClean="0"/>
              <a:t>7 amps in solenoid at ~30V</a:t>
            </a:r>
            <a:endParaRPr lang="en-US" dirty="0"/>
          </a:p>
        </p:txBody>
      </p:sp>
      <p:cxnSp>
        <p:nvCxnSpPr>
          <p:cNvPr id="35" name="Straight Connector 34"/>
          <p:cNvCxnSpPr/>
          <p:nvPr/>
        </p:nvCxnSpPr>
        <p:spPr bwMode="auto">
          <a:xfrm>
            <a:off x="530190" y="4440230"/>
            <a:ext cx="1075620" cy="166225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Box 37"/>
          <p:cNvSpPr txBox="1"/>
          <p:nvPr/>
        </p:nvSpPr>
        <p:spPr>
          <a:xfrm>
            <a:off x="1605810" y="5928580"/>
            <a:ext cx="5576546" cy="369332"/>
          </a:xfrm>
          <a:prstGeom prst="rect">
            <a:avLst/>
          </a:prstGeom>
          <a:noFill/>
        </p:spPr>
        <p:txBody>
          <a:bodyPr wrap="square" rtlCol="0">
            <a:spAutoFit/>
          </a:bodyPr>
          <a:lstStyle/>
          <a:p>
            <a:r>
              <a:rPr lang="en-US" dirty="0" smtClean="0"/>
              <a:t>Water cooled to ~0 C to keep dark current low</a:t>
            </a:r>
            <a:endParaRPr lang="en-US" dirty="0"/>
          </a:p>
        </p:txBody>
      </p:sp>
    </p:spTree>
    <p:extLst>
      <p:ext uri="{BB962C8B-B14F-4D97-AF65-F5344CB8AC3E}">
        <p14:creationId xmlns:p14="http://schemas.microsoft.com/office/powerpoint/2010/main" val="36623804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t>
            </a:r>
            <a:r>
              <a:rPr lang="en-US" dirty="0" smtClean="0">
                <a:solidFill>
                  <a:srgbClr val="FF0000"/>
                </a:solidFill>
              </a:rPr>
              <a:t>Cons</a:t>
            </a:r>
            <a:endParaRPr lang="en-US" dirty="0">
              <a:solidFill>
                <a:srgbClr val="FF0000"/>
              </a:solidFill>
            </a:endParaRPr>
          </a:p>
        </p:txBody>
      </p:sp>
      <p:sp>
        <p:nvSpPr>
          <p:cNvPr id="3" name="Content Placeholder 2"/>
          <p:cNvSpPr>
            <a:spLocks noGrp="1"/>
          </p:cNvSpPr>
          <p:nvPr>
            <p:ph sz="half" idx="1"/>
          </p:nvPr>
        </p:nvSpPr>
        <p:spPr>
          <a:xfrm>
            <a:off x="457200" y="1307444"/>
            <a:ext cx="4383740" cy="2562321"/>
          </a:xfrm>
          <a:ln>
            <a:solidFill>
              <a:srgbClr val="0000FF"/>
            </a:solidFill>
          </a:ln>
        </p:spPr>
        <p:txBody>
          <a:bodyPr/>
          <a:lstStyle/>
          <a:p>
            <a:r>
              <a:rPr lang="en-US" sz="2400" dirty="0" smtClean="0"/>
              <a:t>No read noise</a:t>
            </a:r>
          </a:p>
          <a:p>
            <a:r>
              <a:rPr lang="en-US" sz="2400" dirty="0" smtClean="0"/>
              <a:t>Time of photon arrival recorded</a:t>
            </a:r>
          </a:p>
          <a:p>
            <a:r>
              <a:rPr lang="en-US" sz="2400" dirty="0" smtClean="0"/>
              <a:t>Programmable pixel size and location</a:t>
            </a:r>
          </a:p>
        </p:txBody>
      </p:sp>
      <p:sp>
        <p:nvSpPr>
          <p:cNvPr id="4" name="Content Placeholder 3"/>
          <p:cNvSpPr>
            <a:spLocks noGrp="1"/>
          </p:cNvSpPr>
          <p:nvPr>
            <p:ph sz="half" idx="2"/>
          </p:nvPr>
        </p:nvSpPr>
        <p:spPr>
          <a:xfrm>
            <a:off x="5020234" y="1313932"/>
            <a:ext cx="3666565" cy="5544068"/>
          </a:xfrm>
          <a:ln>
            <a:solidFill>
              <a:srgbClr val="FF0000"/>
            </a:solidFill>
          </a:ln>
        </p:spPr>
        <p:txBody>
          <a:bodyPr/>
          <a:lstStyle/>
          <a:p>
            <a:r>
              <a:rPr lang="en-US" sz="2400" dirty="0" smtClean="0"/>
              <a:t>QE ~20%; cannot exceed 50%</a:t>
            </a:r>
          </a:p>
          <a:p>
            <a:r>
              <a:rPr lang="en-US" sz="2400" dirty="0" smtClean="0"/>
              <a:t>Pixel can move in response to</a:t>
            </a:r>
          </a:p>
          <a:p>
            <a:pPr lvl="1"/>
            <a:r>
              <a:rPr lang="en-US" sz="2000" dirty="0"/>
              <a:t>D</a:t>
            </a:r>
            <a:r>
              <a:rPr lang="en-US" sz="2000" dirty="0" smtClean="0"/>
              <a:t>rift in electronics</a:t>
            </a:r>
          </a:p>
          <a:p>
            <a:pPr lvl="1"/>
            <a:r>
              <a:rPr lang="en-US" sz="2000" dirty="0" smtClean="0"/>
              <a:t>External magnetic fields</a:t>
            </a:r>
          </a:p>
          <a:p>
            <a:r>
              <a:rPr lang="en-US" sz="2400" dirty="0"/>
              <a:t>Count rate limit ~ 1ph/s/pix</a:t>
            </a:r>
          </a:p>
          <a:p>
            <a:pPr lvl="1"/>
            <a:r>
              <a:rPr lang="en-US" sz="2000" dirty="0" smtClean="0"/>
              <a:t>Calibrations are very slow.</a:t>
            </a:r>
          </a:p>
          <a:p>
            <a:pPr lvl="1"/>
            <a:r>
              <a:rPr lang="en-US" sz="2000" dirty="0" smtClean="0"/>
              <a:t>3 hours to get 1% SNR.</a:t>
            </a:r>
          </a:p>
          <a:p>
            <a:r>
              <a:rPr lang="en-US" dirty="0" smtClean="0"/>
              <a:t>Complex and dangerous…</a:t>
            </a:r>
          </a:p>
        </p:txBody>
      </p:sp>
      <p:pic>
        <p:nvPicPr>
          <p:cNvPr id="5" name="Picture 4" descr="810300_JohnAlecIPCSAAO_K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47" y="3990975"/>
            <a:ext cx="1924050" cy="2867025"/>
          </a:xfrm>
          <a:prstGeom prst="rect">
            <a:avLst/>
          </a:prstGeom>
        </p:spPr>
      </p:pic>
      <p:sp>
        <p:nvSpPr>
          <p:cNvPr id="6" name="TextBox 5"/>
          <p:cNvSpPr txBox="1"/>
          <p:nvPr/>
        </p:nvSpPr>
        <p:spPr>
          <a:xfrm>
            <a:off x="2091765" y="4444862"/>
            <a:ext cx="2749175" cy="830997"/>
          </a:xfrm>
          <a:prstGeom prst="rect">
            <a:avLst/>
          </a:prstGeom>
          <a:noFill/>
          <a:ln>
            <a:solidFill>
              <a:srgbClr val="0000FF"/>
            </a:solidFill>
          </a:ln>
        </p:spPr>
        <p:txBody>
          <a:bodyPr wrap="square" rtlCol="0">
            <a:spAutoFit/>
          </a:bodyPr>
          <a:lstStyle/>
          <a:p>
            <a:r>
              <a:rPr lang="en-US" sz="2400" dirty="0" smtClean="0"/>
              <a:t>Image visible as it accumulates</a:t>
            </a:r>
          </a:p>
        </p:txBody>
      </p:sp>
    </p:spTree>
    <p:extLst>
      <p:ext uri="{BB962C8B-B14F-4D97-AF65-F5344CB8AC3E}">
        <p14:creationId xmlns:p14="http://schemas.microsoft.com/office/powerpoint/2010/main" val="42633365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10300_Fordham_etal_K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 y="798478"/>
            <a:ext cx="9144000" cy="6123398"/>
          </a:xfrm>
          <a:prstGeom prst="rect">
            <a:avLst/>
          </a:prstGeom>
        </p:spPr>
      </p:pic>
      <p:sp>
        <p:nvSpPr>
          <p:cNvPr id="7" name="TextBox 6"/>
          <p:cNvSpPr txBox="1"/>
          <p:nvPr/>
        </p:nvSpPr>
        <p:spPr>
          <a:xfrm>
            <a:off x="6260353" y="1419406"/>
            <a:ext cx="2599765" cy="553998"/>
          </a:xfrm>
          <a:prstGeom prst="rect">
            <a:avLst/>
          </a:prstGeom>
          <a:noFill/>
        </p:spPr>
        <p:txBody>
          <a:bodyPr wrap="square" rtlCol="0">
            <a:spAutoFit/>
          </a:bodyPr>
          <a:lstStyle/>
          <a:p>
            <a:r>
              <a:rPr lang="en-US" dirty="0" smtClean="0">
                <a:solidFill>
                  <a:srgbClr val="FFFF00"/>
                </a:solidFill>
              </a:rPr>
              <a:t>Roger Smith</a:t>
            </a:r>
          </a:p>
          <a:p>
            <a:r>
              <a:rPr lang="en-US" sz="1200" dirty="0" smtClean="0">
                <a:solidFill>
                  <a:srgbClr val="FFFF00"/>
                </a:solidFill>
              </a:rPr>
              <a:t>IPCS support at AAO</a:t>
            </a:r>
            <a:endParaRPr lang="en-US" sz="1200" dirty="0">
              <a:solidFill>
                <a:srgbClr val="FFFF00"/>
              </a:solidFill>
            </a:endParaRPr>
          </a:p>
        </p:txBody>
      </p:sp>
      <p:sp>
        <p:nvSpPr>
          <p:cNvPr id="8" name="TextBox 7"/>
          <p:cNvSpPr txBox="1"/>
          <p:nvPr/>
        </p:nvSpPr>
        <p:spPr>
          <a:xfrm>
            <a:off x="6771342" y="5770277"/>
            <a:ext cx="2088776" cy="369332"/>
          </a:xfrm>
          <a:prstGeom prst="rect">
            <a:avLst/>
          </a:prstGeom>
          <a:noFill/>
        </p:spPr>
        <p:txBody>
          <a:bodyPr wrap="square" rtlCol="0">
            <a:spAutoFit/>
          </a:bodyPr>
          <a:lstStyle/>
          <a:p>
            <a:r>
              <a:rPr lang="en-US" dirty="0" smtClean="0">
                <a:solidFill>
                  <a:srgbClr val="FFFF00"/>
                </a:solidFill>
              </a:rPr>
              <a:t>Alec </a:t>
            </a:r>
            <a:r>
              <a:rPr lang="en-US" dirty="0" err="1" smtClean="0">
                <a:solidFill>
                  <a:srgbClr val="FFFF00"/>
                </a:solidFill>
              </a:rPr>
              <a:t>Boksenberg</a:t>
            </a:r>
            <a:endParaRPr lang="en-US" dirty="0" smtClean="0">
              <a:solidFill>
                <a:srgbClr val="FFFF00"/>
              </a:solidFill>
            </a:endParaRPr>
          </a:p>
        </p:txBody>
      </p:sp>
      <p:sp>
        <p:nvSpPr>
          <p:cNvPr id="9" name="TextBox 8"/>
          <p:cNvSpPr txBox="1"/>
          <p:nvPr/>
        </p:nvSpPr>
        <p:spPr>
          <a:xfrm>
            <a:off x="956237" y="4292949"/>
            <a:ext cx="1942352" cy="800219"/>
          </a:xfrm>
          <a:prstGeom prst="rect">
            <a:avLst/>
          </a:prstGeom>
          <a:noFill/>
        </p:spPr>
        <p:txBody>
          <a:bodyPr wrap="square" rtlCol="0">
            <a:spAutoFit/>
          </a:bodyPr>
          <a:lstStyle/>
          <a:p>
            <a:r>
              <a:rPr lang="en-US" dirty="0" smtClean="0"/>
              <a:t>John Fordham </a:t>
            </a:r>
            <a:r>
              <a:rPr lang="en-US" sz="1400" dirty="0" smtClean="0"/>
              <a:t>(IPCS electronics </a:t>
            </a:r>
            <a:r>
              <a:rPr lang="en-US" sz="1400" dirty="0" err="1" smtClean="0"/>
              <a:t>devloper</a:t>
            </a:r>
            <a:r>
              <a:rPr lang="en-US" sz="1400" dirty="0" smtClean="0"/>
              <a:t>)</a:t>
            </a:r>
            <a:endParaRPr lang="en-US" sz="1400" dirty="0"/>
          </a:p>
        </p:txBody>
      </p:sp>
      <p:sp>
        <p:nvSpPr>
          <p:cNvPr id="11" name="Title 10"/>
          <p:cNvSpPr>
            <a:spLocks noGrp="1"/>
          </p:cNvSpPr>
          <p:nvPr>
            <p:ph type="title"/>
          </p:nvPr>
        </p:nvSpPr>
        <p:spPr>
          <a:xfrm>
            <a:off x="298824" y="0"/>
            <a:ext cx="8006976" cy="762000"/>
          </a:xfrm>
        </p:spPr>
        <p:txBody>
          <a:bodyPr/>
          <a:lstStyle/>
          <a:p>
            <a:r>
              <a:rPr lang="en-US" dirty="0"/>
              <a:t>AAO control room, </a:t>
            </a:r>
            <a:r>
              <a:rPr lang="en-US" dirty="0" smtClean="0"/>
              <a:t>1980</a:t>
            </a:r>
            <a:endParaRPr lang="en-US" dirty="0"/>
          </a:p>
        </p:txBody>
      </p:sp>
    </p:spTree>
    <p:extLst>
      <p:ext uri="{BB962C8B-B14F-4D97-AF65-F5344CB8AC3E}">
        <p14:creationId xmlns:p14="http://schemas.microsoft.com/office/powerpoint/2010/main" val="20415130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IPCS_AAT_Powerhouse-Muse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826905"/>
            <a:ext cx="8307293" cy="6031095"/>
          </a:xfrm>
          <a:prstGeom prst="rect">
            <a:avLst/>
          </a:prstGeom>
        </p:spPr>
      </p:pic>
      <p:sp>
        <p:nvSpPr>
          <p:cNvPr id="7" name="Title 6"/>
          <p:cNvSpPr>
            <a:spLocks noGrp="1"/>
          </p:cNvSpPr>
          <p:nvPr>
            <p:ph type="title"/>
          </p:nvPr>
        </p:nvSpPr>
        <p:spPr>
          <a:xfrm>
            <a:off x="457200" y="87317"/>
            <a:ext cx="8305800" cy="762000"/>
          </a:xfrm>
        </p:spPr>
        <p:txBody>
          <a:bodyPr/>
          <a:lstStyle/>
          <a:p>
            <a:r>
              <a:rPr lang="en-US" dirty="0" smtClean="0"/>
              <a:t>Now in science museum</a:t>
            </a:r>
            <a:endParaRPr lang="en-US" dirty="0"/>
          </a:p>
        </p:txBody>
      </p:sp>
    </p:spTree>
    <p:extLst>
      <p:ext uri="{BB962C8B-B14F-4D97-AF65-F5344CB8AC3E}">
        <p14:creationId xmlns:p14="http://schemas.microsoft.com/office/powerpoint/2010/main" val="28721120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Intensifier + CCD, </a:t>
            </a:r>
            <a:r>
              <a:rPr lang="en-US" sz="2800" dirty="0" smtClean="0"/>
              <a:t>or strip line</a:t>
            </a:r>
            <a:endParaRPr lang="en-US" sz="2800" dirty="0"/>
          </a:p>
        </p:txBody>
      </p:sp>
      <p:sp>
        <p:nvSpPr>
          <p:cNvPr id="5" name="Content Placeholder 4"/>
          <p:cNvSpPr>
            <a:spLocks noGrp="1"/>
          </p:cNvSpPr>
          <p:nvPr>
            <p:ph idx="1"/>
          </p:nvPr>
        </p:nvSpPr>
        <p:spPr>
          <a:xfrm>
            <a:off x="2868706" y="1437342"/>
            <a:ext cx="6161741" cy="4495800"/>
          </a:xfrm>
        </p:spPr>
        <p:txBody>
          <a:bodyPr/>
          <a:lstStyle/>
          <a:p>
            <a:r>
              <a:rPr lang="en-US" dirty="0" err="1" smtClean="0"/>
              <a:t>Microchannel</a:t>
            </a:r>
            <a:r>
              <a:rPr lang="en-US" dirty="0" smtClean="0"/>
              <a:t> plate image intensifiers more stable</a:t>
            </a:r>
          </a:p>
          <a:p>
            <a:r>
              <a:rPr lang="en-US" dirty="0" err="1" smtClean="0"/>
              <a:t>Plumbicon</a:t>
            </a:r>
            <a:r>
              <a:rPr lang="en-US" dirty="0" smtClean="0"/>
              <a:t> TV replaced by CCDs with lower noise so better counting efficiency</a:t>
            </a:r>
            <a:endParaRPr lang="en-US" dirty="0"/>
          </a:p>
          <a:p>
            <a:pPr marL="0" indent="0">
              <a:buNone/>
            </a:pPr>
            <a:endParaRPr lang="en-US" dirty="0" smtClean="0"/>
          </a:p>
        </p:txBody>
      </p:sp>
      <p:pic>
        <p:nvPicPr>
          <p:cNvPr id="6" name="Picture 5" descr="Screen Shot 2015-07-26 at 11.4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42" y="1241612"/>
            <a:ext cx="2782145" cy="2340535"/>
          </a:xfrm>
          <a:prstGeom prst="rect">
            <a:avLst/>
          </a:prstGeom>
        </p:spPr>
      </p:pic>
      <p:sp>
        <p:nvSpPr>
          <p:cNvPr id="7" name="TextBox 6"/>
          <p:cNvSpPr txBox="1"/>
          <p:nvPr/>
        </p:nvSpPr>
        <p:spPr>
          <a:xfrm>
            <a:off x="1" y="3802663"/>
            <a:ext cx="4737100" cy="3170099"/>
          </a:xfrm>
          <a:prstGeom prst="rect">
            <a:avLst/>
          </a:prstGeom>
          <a:noFill/>
        </p:spPr>
        <p:txBody>
          <a:bodyPr wrap="square" rtlCol="0">
            <a:spAutoFit/>
          </a:bodyPr>
          <a:lstStyle/>
          <a:p>
            <a:r>
              <a:rPr lang="en-US" sz="2000" dirty="0" smtClean="0"/>
              <a:t>Image intensifiers still useful where solar blind UV sensor or fast gating is required, but….</a:t>
            </a:r>
          </a:p>
          <a:p>
            <a:endParaRPr lang="en-US" sz="2000" dirty="0" smtClean="0"/>
          </a:p>
          <a:p>
            <a:pPr marL="285750" indent="-285750">
              <a:buFont typeface="Arial"/>
              <a:buChar char="•"/>
            </a:pPr>
            <a:r>
              <a:rPr lang="en-US" sz="2000" dirty="0" smtClean="0"/>
              <a:t>Photocathode’s can</a:t>
            </a:r>
            <a:r>
              <a:rPr lang="fr-FR" sz="2000" dirty="0" smtClean="0"/>
              <a:t>’</a:t>
            </a:r>
            <a:r>
              <a:rPr lang="en-US" sz="2000" dirty="0" smtClean="0"/>
              <a:t>t match CCD QE.</a:t>
            </a:r>
          </a:p>
          <a:p>
            <a:endParaRPr lang="en-US" sz="2000" dirty="0" smtClean="0"/>
          </a:p>
          <a:p>
            <a:pPr marL="285750" indent="-285750">
              <a:buFont typeface="Arial"/>
              <a:buChar char="•"/>
            </a:pPr>
            <a:r>
              <a:rPr lang="en-US" sz="2000" dirty="0" smtClean="0"/>
              <a:t>Low noise of CCD has eroded parameter space in which photon counting is needed.</a:t>
            </a:r>
          </a:p>
          <a:p>
            <a:endParaRPr lang="en-US" sz="2000" dirty="0"/>
          </a:p>
        </p:txBody>
      </p:sp>
      <p:sp>
        <p:nvSpPr>
          <p:cNvPr id="8" name="TextBox 7"/>
          <p:cNvSpPr txBox="1"/>
          <p:nvPr/>
        </p:nvSpPr>
        <p:spPr>
          <a:xfrm>
            <a:off x="154641" y="1175732"/>
            <a:ext cx="2375649" cy="261610"/>
          </a:xfrm>
          <a:prstGeom prst="rect">
            <a:avLst/>
          </a:prstGeom>
          <a:noFill/>
        </p:spPr>
        <p:txBody>
          <a:bodyPr wrap="square" rtlCol="0">
            <a:spAutoFit/>
          </a:bodyPr>
          <a:lstStyle/>
          <a:p>
            <a:r>
              <a:rPr lang="en-US" sz="1100" dirty="0" err="1" smtClean="0"/>
              <a:t>Galex</a:t>
            </a:r>
            <a:r>
              <a:rPr lang="en-US" sz="1100" dirty="0" smtClean="0"/>
              <a:t> UV camera</a:t>
            </a:r>
            <a:endParaRPr lang="en-US" sz="1100" dirty="0"/>
          </a:p>
        </p:txBody>
      </p:sp>
      <p:pic>
        <p:nvPicPr>
          <p:cNvPr id="9" name="Picture 8" descr="Screen Shot 2015-07-26 at 10.14.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3229347"/>
            <a:ext cx="4521200" cy="2841253"/>
          </a:xfrm>
          <a:prstGeom prst="rect">
            <a:avLst/>
          </a:prstGeom>
        </p:spPr>
      </p:pic>
    </p:spTree>
    <p:extLst>
      <p:ext uri="{BB962C8B-B14F-4D97-AF65-F5344CB8AC3E}">
        <p14:creationId xmlns:p14="http://schemas.microsoft.com/office/powerpoint/2010/main" val="14799877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EMCCDs deliver high QE</a:t>
            </a:r>
            <a:endParaRPr lang="en-US" dirty="0"/>
          </a:p>
        </p:txBody>
      </p:sp>
      <p:sp>
        <p:nvSpPr>
          <p:cNvPr id="3" name="Content Placeholder 2"/>
          <p:cNvSpPr>
            <a:spLocks noGrp="1"/>
          </p:cNvSpPr>
          <p:nvPr>
            <p:ph idx="1"/>
          </p:nvPr>
        </p:nvSpPr>
        <p:spPr>
          <a:xfrm>
            <a:off x="502023" y="1241613"/>
            <a:ext cx="8229600" cy="4495800"/>
          </a:xfrm>
        </p:spPr>
        <p:txBody>
          <a:bodyPr/>
          <a:lstStyle/>
          <a:p>
            <a:pPr marL="0" indent="0">
              <a:buNone/>
            </a:pPr>
            <a:r>
              <a:rPr lang="en-US" dirty="0" smtClean="0">
                <a:solidFill>
                  <a:schemeClr val="bg1">
                    <a:lumMod val="65000"/>
                  </a:schemeClr>
                </a:solidFill>
              </a:rPr>
              <a:t>Intensified CCD =   Photocathode </a:t>
            </a:r>
            <a:r>
              <a:rPr lang="en-US" dirty="0" smtClean="0">
                <a:solidFill>
                  <a:schemeClr val="bg1">
                    <a:lumMod val="65000"/>
                  </a:schemeClr>
                </a:solidFill>
                <a:sym typeface="Wingdings"/>
              </a:rPr>
              <a:t> intensifier  CCD</a:t>
            </a:r>
          </a:p>
          <a:p>
            <a:pPr marL="0" indent="0">
              <a:buNone/>
            </a:pPr>
            <a:r>
              <a:rPr lang="en-US" dirty="0" smtClean="0">
                <a:sym typeface="Wingdings"/>
              </a:rPr>
              <a:t>EMCCD =</a:t>
            </a:r>
            <a:r>
              <a:rPr lang="en-US" dirty="0">
                <a:sym typeface="Wingdings"/>
              </a:rPr>
              <a:t> </a:t>
            </a:r>
            <a:r>
              <a:rPr lang="en-US" dirty="0" smtClean="0">
                <a:sym typeface="Wingdings"/>
              </a:rPr>
              <a:t> Conventional CCD  </a:t>
            </a:r>
            <a:r>
              <a:rPr lang="en-US" sz="2800" b="1" spc="300" dirty="0" smtClean="0">
                <a:ln w="11430" cmpd="sng">
                  <a:solidFill>
                    <a:schemeClr val="accent1">
                      <a:tint val="10000"/>
                    </a:schemeClr>
                  </a:solidFill>
                  <a:prstDash val="solid"/>
                  <a:miter lim="800000"/>
                </a:ln>
                <a:effectLst>
                  <a:glow rad="45500">
                    <a:srgbClr val="FFFF00">
                      <a:alpha val="74000"/>
                    </a:srgbClr>
                  </a:glow>
                </a:effectLst>
                <a:sym typeface="Wingdings"/>
              </a:rPr>
              <a:t>gain register</a:t>
            </a:r>
            <a:endParaRPr lang="en-US" sz="2800" dirty="0"/>
          </a:p>
        </p:txBody>
      </p:sp>
      <p:pic>
        <p:nvPicPr>
          <p:cNvPr id="4" name="Picture 3" descr="Screen Shot 2015-07-27 at 12.00.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717" y="2280066"/>
            <a:ext cx="4963459" cy="4603334"/>
          </a:xfrm>
          <a:prstGeom prst="rect">
            <a:avLst/>
          </a:prstGeom>
        </p:spPr>
      </p:pic>
      <p:sp>
        <p:nvSpPr>
          <p:cNvPr id="5" name="Rectangle 4"/>
          <p:cNvSpPr/>
          <p:nvPr/>
        </p:nvSpPr>
        <p:spPr bwMode="auto">
          <a:xfrm>
            <a:off x="3436471" y="5792695"/>
            <a:ext cx="983667" cy="14941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7" name="Straight Connector 6"/>
          <p:cNvCxnSpPr>
            <a:endCxn id="5" idx="0"/>
          </p:cNvCxnSpPr>
          <p:nvPr/>
        </p:nvCxnSpPr>
        <p:spPr bwMode="auto">
          <a:xfrm flipH="1">
            <a:off x="3928305" y="2280066"/>
            <a:ext cx="1977195" cy="35126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270000" y="4178300"/>
            <a:ext cx="1841501" cy="142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p:cNvSpPr txBox="1"/>
          <p:nvPr/>
        </p:nvSpPr>
        <p:spPr>
          <a:xfrm>
            <a:off x="203200" y="3680262"/>
            <a:ext cx="1409700" cy="646331"/>
          </a:xfrm>
          <a:prstGeom prst="rect">
            <a:avLst/>
          </a:prstGeom>
          <a:noFill/>
        </p:spPr>
        <p:txBody>
          <a:bodyPr wrap="square" rtlCol="0">
            <a:spAutoFit/>
          </a:bodyPr>
          <a:lstStyle/>
          <a:p>
            <a:r>
              <a:rPr lang="en-US" dirty="0" smtClean="0"/>
              <a:t>Normal output </a:t>
            </a:r>
            <a:endParaRPr lang="en-US" dirty="0"/>
          </a:p>
        </p:txBody>
      </p:sp>
      <p:cxnSp>
        <p:nvCxnSpPr>
          <p:cNvPr id="13" name="Straight Connector 12"/>
          <p:cNvCxnSpPr/>
          <p:nvPr/>
        </p:nvCxnSpPr>
        <p:spPr bwMode="auto">
          <a:xfrm>
            <a:off x="1333500" y="5741896"/>
            <a:ext cx="1689101" cy="14941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TextBox 15"/>
          <p:cNvSpPr txBox="1"/>
          <p:nvPr/>
        </p:nvSpPr>
        <p:spPr>
          <a:xfrm>
            <a:off x="317500" y="5240868"/>
            <a:ext cx="1409700" cy="923330"/>
          </a:xfrm>
          <a:prstGeom prst="rect">
            <a:avLst/>
          </a:prstGeom>
          <a:noFill/>
        </p:spPr>
        <p:txBody>
          <a:bodyPr wrap="square" rtlCol="0">
            <a:spAutoFit/>
          </a:bodyPr>
          <a:lstStyle/>
          <a:p>
            <a:r>
              <a:rPr lang="en-US" dirty="0" smtClean="0"/>
              <a:t>Photon counting  output </a:t>
            </a:r>
            <a:endParaRPr lang="en-US" dirty="0"/>
          </a:p>
        </p:txBody>
      </p:sp>
    </p:spTree>
    <p:extLst>
      <p:ext uri="{BB962C8B-B14F-4D97-AF65-F5344CB8AC3E}">
        <p14:creationId xmlns:p14="http://schemas.microsoft.com/office/powerpoint/2010/main" val="39490650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QE for scientific CCD</a:t>
            </a:r>
            <a:endParaRPr lang="en-US" sz="2000" dirty="0"/>
          </a:p>
        </p:txBody>
      </p:sp>
      <p:pic>
        <p:nvPicPr>
          <p:cNvPr id="7" name="Picture 6" descr="ZTF Q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185058"/>
            <a:ext cx="6019800" cy="5672942"/>
          </a:xfrm>
          <a:prstGeom prst="rect">
            <a:avLst/>
          </a:prstGeom>
        </p:spPr>
      </p:pic>
      <p:sp>
        <p:nvSpPr>
          <p:cNvPr id="8" name="TextBox 7"/>
          <p:cNvSpPr txBox="1"/>
          <p:nvPr/>
        </p:nvSpPr>
        <p:spPr>
          <a:xfrm>
            <a:off x="6629401" y="1185058"/>
            <a:ext cx="2451100" cy="646331"/>
          </a:xfrm>
          <a:prstGeom prst="rect">
            <a:avLst/>
          </a:prstGeom>
          <a:noFill/>
        </p:spPr>
        <p:txBody>
          <a:bodyPr wrap="square" rtlCol="0">
            <a:spAutoFit/>
          </a:bodyPr>
          <a:lstStyle/>
          <a:p>
            <a:r>
              <a:rPr lang="en-US" dirty="0" smtClean="0"/>
              <a:t>6Kx6K CCDs recently procured for ZTF</a:t>
            </a:r>
            <a:endParaRPr lang="en-US" dirty="0"/>
          </a:p>
        </p:txBody>
      </p:sp>
      <p:sp>
        <p:nvSpPr>
          <p:cNvPr id="9" name="TextBox 8"/>
          <p:cNvSpPr txBox="1"/>
          <p:nvPr/>
        </p:nvSpPr>
        <p:spPr>
          <a:xfrm>
            <a:off x="6629401" y="2356534"/>
            <a:ext cx="2451100" cy="646331"/>
          </a:xfrm>
          <a:prstGeom prst="rect">
            <a:avLst/>
          </a:prstGeom>
          <a:solidFill>
            <a:srgbClr val="FFFF00"/>
          </a:solidFill>
        </p:spPr>
        <p:txBody>
          <a:bodyPr wrap="square" rtlCol="0">
            <a:spAutoFit/>
          </a:bodyPr>
          <a:lstStyle/>
          <a:p>
            <a:r>
              <a:rPr lang="en-US" dirty="0" smtClean="0"/>
              <a:t>We want this for photon counters too!</a:t>
            </a:r>
            <a:endParaRPr lang="en-US" dirty="0"/>
          </a:p>
        </p:txBody>
      </p:sp>
    </p:spTree>
    <p:extLst>
      <p:ext uri="{BB962C8B-B14F-4D97-AF65-F5344CB8AC3E}">
        <p14:creationId xmlns:p14="http://schemas.microsoft.com/office/powerpoint/2010/main" val="38982199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36" y="3100169"/>
            <a:ext cx="7954577" cy="1362075"/>
          </a:xfrm>
        </p:spPr>
        <p:txBody>
          <a:bodyPr/>
          <a:lstStyle/>
          <a:p>
            <a:r>
              <a:rPr lang="en-US" dirty="0"/>
              <a:t>What’s photon counting </a:t>
            </a:r>
            <a:br>
              <a:rPr lang="en-US" dirty="0"/>
            </a:br>
            <a:r>
              <a:rPr lang="en-US" dirty="0" smtClean="0"/>
              <a:t> </a:t>
            </a:r>
            <a:endParaRPr lang="en-US" dirty="0"/>
          </a:p>
        </p:txBody>
      </p:sp>
      <p:sp>
        <p:nvSpPr>
          <p:cNvPr id="3" name="Content Placeholder 2"/>
          <p:cNvSpPr>
            <a:spLocks noGrp="1"/>
          </p:cNvSpPr>
          <p:nvPr>
            <p:ph type="body" idx="1"/>
          </p:nvPr>
        </p:nvSpPr>
        <p:spPr>
          <a:xfrm>
            <a:off x="722313" y="3635214"/>
            <a:ext cx="7772400" cy="625693"/>
          </a:xfrm>
        </p:spPr>
        <p:txBody>
          <a:bodyPr/>
          <a:lstStyle/>
          <a:p>
            <a:r>
              <a:rPr lang="en-US" dirty="0"/>
              <a:t>a</a:t>
            </a:r>
            <a:r>
              <a:rPr lang="en-US" dirty="0" smtClean="0"/>
              <a:t>nd when is it useful</a:t>
            </a:r>
            <a:endParaRPr lang="en-US" dirty="0"/>
          </a:p>
        </p:txBody>
      </p:sp>
    </p:spTree>
    <p:extLst>
      <p:ext uri="{BB962C8B-B14F-4D97-AF65-F5344CB8AC3E}">
        <p14:creationId xmlns:p14="http://schemas.microsoft.com/office/powerpoint/2010/main" val="23983224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87490"/>
            <a:ext cx="5321300" cy="3970509"/>
          </a:xfrm>
          <a:prstGeom prst="rect">
            <a:avLst/>
          </a:prstGeom>
        </p:spPr>
      </p:pic>
      <p:sp>
        <p:nvSpPr>
          <p:cNvPr id="2" name="Title 1"/>
          <p:cNvSpPr>
            <a:spLocks noGrp="1"/>
          </p:cNvSpPr>
          <p:nvPr>
            <p:ph type="title"/>
          </p:nvPr>
        </p:nvSpPr>
        <p:spPr>
          <a:xfrm>
            <a:off x="624840" y="279400"/>
            <a:ext cx="8305800" cy="762000"/>
          </a:xfrm>
        </p:spPr>
        <p:txBody>
          <a:bodyPr/>
          <a:lstStyle/>
          <a:p>
            <a:r>
              <a:rPr lang="en-US" dirty="0" smtClean="0"/>
              <a:t>CCD was invented in 1969</a:t>
            </a:r>
            <a:endParaRPr lang="en-US" dirty="0"/>
          </a:p>
        </p:txBody>
      </p:sp>
      <p:pic>
        <p:nvPicPr>
          <p:cNvPr id="3" name="Picture 2" descr="augarten-1970-8bit-ccd-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00" y="4084319"/>
            <a:ext cx="3901440" cy="2773680"/>
          </a:xfrm>
          <a:prstGeom prst="rect">
            <a:avLst/>
          </a:prstGeom>
        </p:spPr>
      </p:pic>
      <p:sp>
        <p:nvSpPr>
          <p:cNvPr id="5" name="TextBox 4"/>
          <p:cNvSpPr txBox="1"/>
          <p:nvPr/>
        </p:nvSpPr>
        <p:spPr>
          <a:xfrm>
            <a:off x="320040" y="2425700"/>
            <a:ext cx="5521960" cy="369332"/>
          </a:xfrm>
          <a:prstGeom prst="rect">
            <a:avLst/>
          </a:prstGeom>
          <a:noFill/>
        </p:spPr>
        <p:txBody>
          <a:bodyPr wrap="square" rtlCol="0">
            <a:spAutoFit/>
          </a:bodyPr>
          <a:lstStyle/>
          <a:p>
            <a:r>
              <a:rPr lang="en-US" dirty="0" smtClean="0"/>
              <a:t>Willard Boyle and George Smith</a:t>
            </a:r>
            <a:endParaRPr lang="en-US" dirty="0"/>
          </a:p>
        </p:txBody>
      </p:sp>
      <p:sp>
        <p:nvSpPr>
          <p:cNvPr id="6" name="TextBox 5"/>
          <p:cNvSpPr txBox="1"/>
          <p:nvPr/>
        </p:nvSpPr>
        <p:spPr>
          <a:xfrm>
            <a:off x="4628132" y="1372632"/>
            <a:ext cx="4737100" cy="369332"/>
          </a:xfrm>
          <a:prstGeom prst="rect">
            <a:avLst/>
          </a:prstGeom>
          <a:noFill/>
        </p:spPr>
        <p:txBody>
          <a:bodyPr wrap="square" rtlCol="0">
            <a:spAutoFit/>
          </a:bodyPr>
          <a:lstStyle/>
          <a:p>
            <a:r>
              <a:rPr lang="en-US" dirty="0" smtClean="0"/>
              <a:t>Nobel Prize in 2006</a:t>
            </a:r>
            <a:endParaRPr lang="en-US" dirty="0"/>
          </a:p>
        </p:txBody>
      </p:sp>
      <p:pic>
        <p:nvPicPr>
          <p:cNvPr id="7" name="Picture 6"/>
          <p:cNvPicPr>
            <a:picLocks noChangeAspect="1"/>
          </p:cNvPicPr>
          <p:nvPr/>
        </p:nvPicPr>
        <p:blipFill>
          <a:blip r:embed="rId4"/>
          <a:stretch>
            <a:fillRect/>
          </a:stretch>
        </p:blipFill>
        <p:spPr>
          <a:xfrm>
            <a:off x="4628132" y="1741964"/>
            <a:ext cx="4515868" cy="2357119"/>
          </a:xfrm>
          <a:prstGeom prst="rect">
            <a:avLst/>
          </a:prstGeom>
        </p:spPr>
      </p:pic>
    </p:spTree>
    <p:extLst>
      <p:ext uri="{BB962C8B-B14F-4D97-AF65-F5344CB8AC3E}">
        <p14:creationId xmlns:p14="http://schemas.microsoft.com/office/powerpoint/2010/main" val="24924858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457200"/>
            <a:ext cx="8128000" cy="6413500"/>
          </a:xfrm>
          <a:prstGeom prst="rect">
            <a:avLst/>
          </a:prstGeom>
        </p:spPr>
      </p:pic>
      <p:sp>
        <p:nvSpPr>
          <p:cNvPr id="2" name="Title 1"/>
          <p:cNvSpPr>
            <a:spLocks noGrp="1"/>
          </p:cNvSpPr>
          <p:nvPr>
            <p:ph type="title"/>
          </p:nvPr>
        </p:nvSpPr>
        <p:spPr>
          <a:xfrm>
            <a:off x="101600" y="-63500"/>
            <a:ext cx="8305800" cy="762000"/>
          </a:xfrm>
        </p:spPr>
        <p:txBody>
          <a:bodyPr/>
          <a:lstStyle/>
          <a:p>
            <a:r>
              <a:rPr lang="en-US" dirty="0" smtClean="0"/>
              <a:t>How CCDs work….</a:t>
            </a:r>
            <a:endParaRPr lang="en-US" dirty="0"/>
          </a:p>
        </p:txBody>
      </p:sp>
    </p:spTree>
    <p:extLst>
      <p:ext uri="{BB962C8B-B14F-4D97-AF65-F5344CB8AC3E}">
        <p14:creationId xmlns:p14="http://schemas.microsoft.com/office/powerpoint/2010/main" val="947316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8000" y="431800"/>
            <a:ext cx="8128000" cy="5994400"/>
          </a:xfrm>
          <a:prstGeom prst="rect">
            <a:avLst/>
          </a:prstGeom>
        </p:spPr>
      </p:pic>
    </p:spTree>
    <p:extLst>
      <p:ext uri="{BB962C8B-B14F-4D97-AF65-F5344CB8AC3E}">
        <p14:creationId xmlns:p14="http://schemas.microsoft.com/office/powerpoint/2010/main" val="34478475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500" y="482600"/>
            <a:ext cx="8509000" cy="5880100"/>
          </a:xfrm>
          <a:prstGeom prst="rect">
            <a:avLst/>
          </a:prstGeom>
        </p:spPr>
      </p:pic>
    </p:spTree>
    <p:extLst>
      <p:ext uri="{BB962C8B-B14F-4D97-AF65-F5344CB8AC3E}">
        <p14:creationId xmlns:p14="http://schemas.microsoft.com/office/powerpoint/2010/main" val="26669924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 basics</a:t>
            </a:r>
            <a:endParaRPr lang="en-US" dirty="0"/>
          </a:p>
        </p:txBody>
      </p:sp>
      <p:sp>
        <p:nvSpPr>
          <p:cNvPr id="3" name="Content Placeholder 2"/>
          <p:cNvSpPr>
            <a:spLocks noGrp="1"/>
          </p:cNvSpPr>
          <p:nvPr>
            <p:ph idx="1"/>
          </p:nvPr>
        </p:nvSpPr>
        <p:spPr>
          <a:xfrm>
            <a:off x="609600" y="1295400"/>
            <a:ext cx="8077200" cy="4495800"/>
          </a:xfrm>
        </p:spPr>
        <p:txBody>
          <a:bodyPr/>
          <a:lstStyle/>
          <a:p>
            <a:r>
              <a:rPr lang="en-US" dirty="0" smtClean="0"/>
              <a:t>Every photon (</a:t>
            </a:r>
            <a:r>
              <a:rPr lang="en-US" dirty="0" err="1" smtClean="0"/>
              <a:t>λ</a:t>
            </a:r>
            <a:r>
              <a:rPr lang="en-US" dirty="0" smtClean="0"/>
              <a:t>&lt;1 µm) not reflected, is absorbed making electron-hole pair.</a:t>
            </a:r>
          </a:p>
          <a:p>
            <a:r>
              <a:rPr lang="en-US" dirty="0" smtClean="0"/>
              <a:t>Electrons are confined by electric field under capacitor plate.</a:t>
            </a:r>
          </a:p>
          <a:p>
            <a:r>
              <a:rPr lang="en-US" dirty="0" smtClean="0"/>
              <a:t>p-n junction doped into silicon keeps charge away from traps at surface.</a:t>
            </a:r>
          </a:p>
          <a:p>
            <a:r>
              <a:rPr lang="en-US" dirty="0" smtClean="0"/>
              <a:t>Manipulate voltages on capacitor plates to shift entire charge map towards output …without mixing pixels !!</a:t>
            </a:r>
          </a:p>
          <a:p>
            <a:r>
              <a:rPr lang="en-US" dirty="0" smtClean="0"/>
              <a:t>Move charge onto ~32 </a:t>
            </a:r>
            <a:r>
              <a:rPr lang="en-US" dirty="0" err="1" smtClean="0"/>
              <a:t>fF</a:t>
            </a:r>
            <a:r>
              <a:rPr lang="en-US" dirty="0" smtClean="0"/>
              <a:t> output capacitance to produce ~ 5 µV per electron signal.  </a:t>
            </a:r>
          </a:p>
          <a:p>
            <a:r>
              <a:rPr lang="en-US" dirty="0" smtClean="0"/>
              <a:t>Low noise MOSFET relays output voltage to external electronics.</a:t>
            </a:r>
          </a:p>
          <a:p>
            <a:endParaRPr lang="en-US" dirty="0"/>
          </a:p>
        </p:txBody>
      </p:sp>
    </p:spTree>
    <p:extLst>
      <p:ext uri="{BB962C8B-B14F-4D97-AF65-F5344CB8AC3E}">
        <p14:creationId xmlns:p14="http://schemas.microsoft.com/office/powerpoint/2010/main" val="30488316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305800" cy="762000"/>
          </a:xfrm>
        </p:spPr>
        <p:txBody>
          <a:bodyPr/>
          <a:lstStyle/>
          <a:p>
            <a:r>
              <a:rPr lang="en-US" dirty="0" smtClean="0"/>
              <a:t>CCD storage in silicon </a:t>
            </a:r>
            <a:br>
              <a:rPr lang="en-US" dirty="0" smtClean="0"/>
            </a:br>
            <a:r>
              <a:rPr lang="en-US" dirty="0" smtClean="0"/>
              <a:t>under oxide-isolated electrodes</a:t>
            </a:r>
            <a:endParaRPr lang="en-US" dirty="0"/>
          </a:p>
        </p:txBody>
      </p:sp>
      <p:pic>
        <p:nvPicPr>
          <p:cNvPr id="5" name="Picture 4"/>
          <p:cNvPicPr>
            <a:picLocks noChangeAspect="1"/>
          </p:cNvPicPr>
          <p:nvPr/>
        </p:nvPicPr>
        <p:blipFill>
          <a:blip r:embed="rId2"/>
          <a:stretch>
            <a:fillRect/>
          </a:stretch>
        </p:blipFill>
        <p:spPr>
          <a:xfrm>
            <a:off x="660400" y="1714500"/>
            <a:ext cx="7620000" cy="4445000"/>
          </a:xfrm>
          <a:prstGeom prst="rect">
            <a:avLst/>
          </a:prstGeom>
        </p:spPr>
      </p:pic>
    </p:spTree>
    <p:extLst>
      <p:ext uri="{BB962C8B-B14F-4D97-AF65-F5344CB8AC3E}">
        <p14:creationId xmlns:p14="http://schemas.microsoft.com/office/powerpoint/2010/main" val="40930131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transport</a:t>
            </a:r>
            <a:endParaRPr lang="en-US" dirty="0"/>
          </a:p>
        </p:txBody>
      </p:sp>
      <p:pic>
        <p:nvPicPr>
          <p:cNvPr id="3" name="Picture 2"/>
          <p:cNvPicPr>
            <a:picLocks noChangeAspect="1"/>
          </p:cNvPicPr>
          <p:nvPr/>
        </p:nvPicPr>
        <p:blipFill>
          <a:blip r:embed="rId2"/>
          <a:stretch>
            <a:fillRect/>
          </a:stretch>
        </p:blipFill>
        <p:spPr>
          <a:xfrm>
            <a:off x="469900" y="1397000"/>
            <a:ext cx="8128000" cy="5295900"/>
          </a:xfrm>
          <a:prstGeom prst="rect">
            <a:avLst/>
          </a:prstGeom>
        </p:spPr>
      </p:pic>
    </p:spTree>
    <p:extLst>
      <p:ext uri="{BB962C8B-B14F-4D97-AF65-F5344CB8AC3E}">
        <p14:creationId xmlns:p14="http://schemas.microsoft.com/office/powerpoint/2010/main" val="6837958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transport</a:t>
            </a:r>
            <a:endParaRPr lang="en-US" dirty="0"/>
          </a:p>
        </p:txBody>
      </p:sp>
      <p:pic>
        <p:nvPicPr>
          <p:cNvPr id="3" name="Picture 2" descr="ccd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3175000"/>
            <a:ext cx="6438900" cy="495300"/>
          </a:xfrm>
          <a:prstGeom prst="rect">
            <a:avLst/>
          </a:prstGeom>
        </p:spPr>
      </p:pic>
    </p:spTree>
    <p:extLst>
      <p:ext uri="{BB962C8B-B14F-4D97-AF65-F5344CB8AC3E}">
        <p14:creationId xmlns:p14="http://schemas.microsoft.com/office/powerpoint/2010/main" val="19603859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305800" cy="762000"/>
          </a:xfrm>
        </p:spPr>
        <p:txBody>
          <a:bodyPr/>
          <a:lstStyle/>
          <a:p>
            <a:r>
              <a:rPr lang="en-US" dirty="0" smtClean="0">
                <a:solidFill>
                  <a:srgbClr val="FF0000"/>
                </a:solidFill>
              </a:rPr>
              <a:t>Problem:  </a:t>
            </a:r>
            <a:r>
              <a:rPr lang="en-US" dirty="0" smtClean="0"/>
              <a:t>surface traps capture charge</a:t>
            </a:r>
            <a:endParaRPr lang="en-US" dirty="0"/>
          </a:p>
        </p:txBody>
      </p:sp>
      <p:pic>
        <p:nvPicPr>
          <p:cNvPr id="3" name="Picture 2"/>
          <p:cNvPicPr>
            <a:picLocks noChangeAspect="1"/>
          </p:cNvPicPr>
          <p:nvPr/>
        </p:nvPicPr>
        <p:blipFill>
          <a:blip r:embed="rId2"/>
          <a:stretch>
            <a:fillRect/>
          </a:stretch>
        </p:blipFill>
        <p:spPr>
          <a:xfrm>
            <a:off x="1803400" y="2184400"/>
            <a:ext cx="4927600" cy="3898900"/>
          </a:xfrm>
          <a:prstGeom prst="rect">
            <a:avLst/>
          </a:prstGeom>
        </p:spPr>
      </p:pic>
      <p:cxnSp>
        <p:nvCxnSpPr>
          <p:cNvPr id="5" name="Straight Connector 4"/>
          <p:cNvCxnSpPr/>
          <p:nvPr/>
        </p:nvCxnSpPr>
        <p:spPr bwMode="auto">
          <a:xfrm flipH="1">
            <a:off x="2730500" y="838200"/>
            <a:ext cx="1778000" cy="25908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15280279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“buried channel”</a:t>
            </a:r>
            <a:endParaRPr lang="en-US" dirty="0"/>
          </a:p>
        </p:txBody>
      </p:sp>
      <p:pic>
        <p:nvPicPr>
          <p:cNvPr id="3" name="Picture 2"/>
          <p:cNvPicPr>
            <a:picLocks noChangeAspect="1"/>
          </p:cNvPicPr>
          <p:nvPr/>
        </p:nvPicPr>
        <p:blipFill>
          <a:blip r:embed="rId2"/>
          <a:stretch>
            <a:fillRect/>
          </a:stretch>
        </p:blipFill>
        <p:spPr>
          <a:xfrm>
            <a:off x="584200" y="1854200"/>
            <a:ext cx="6096000" cy="4724400"/>
          </a:xfrm>
          <a:prstGeom prst="rect">
            <a:avLst/>
          </a:prstGeom>
        </p:spPr>
      </p:pic>
      <p:sp>
        <p:nvSpPr>
          <p:cNvPr id="4" name="TextBox 3"/>
          <p:cNvSpPr txBox="1"/>
          <p:nvPr/>
        </p:nvSpPr>
        <p:spPr>
          <a:xfrm>
            <a:off x="584200" y="1346200"/>
            <a:ext cx="7861300" cy="369332"/>
          </a:xfrm>
          <a:prstGeom prst="rect">
            <a:avLst/>
          </a:prstGeom>
          <a:noFill/>
        </p:spPr>
        <p:txBody>
          <a:bodyPr wrap="square" rtlCol="0">
            <a:spAutoFit/>
          </a:bodyPr>
          <a:lstStyle/>
          <a:p>
            <a:r>
              <a:rPr lang="en-US" dirty="0" smtClean="0"/>
              <a:t>Created by n-type implant into p-type substrate</a:t>
            </a:r>
            <a:endParaRPr lang="en-US" dirty="0"/>
          </a:p>
        </p:txBody>
      </p:sp>
      <p:sp>
        <p:nvSpPr>
          <p:cNvPr id="5" name="TextBox 4"/>
          <p:cNvSpPr txBox="1"/>
          <p:nvPr/>
        </p:nvSpPr>
        <p:spPr>
          <a:xfrm>
            <a:off x="6794500" y="2349500"/>
            <a:ext cx="2197100" cy="830997"/>
          </a:xfrm>
          <a:prstGeom prst="rect">
            <a:avLst/>
          </a:prstGeom>
          <a:solidFill>
            <a:srgbClr val="FFFF00"/>
          </a:solidFill>
          <a:ln>
            <a:solidFill>
              <a:srgbClr val="FF0000"/>
            </a:solidFill>
          </a:ln>
        </p:spPr>
        <p:txBody>
          <a:bodyPr wrap="square" rtlCol="0">
            <a:spAutoFit/>
          </a:bodyPr>
          <a:lstStyle/>
          <a:p>
            <a:r>
              <a:rPr lang="en-US" sz="2400" dirty="0" smtClean="0">
                <a:solidFill>
                  <a:srgbClr val="0000FF"/>
                </a:solidFill>
              </a:rPr>
              <a:t>Charge stored below surface</a:t>
            </a:r>
            <a:endParaRPr lang="en-US" sz="2400" dirty="0">
              <a:solidFill>
                <a:srgbClr val="0000FF"/>
              </a:solidFill>
            </a:endParaRPr>
          </a:p>
        </p:txBody>
      </p:sp>
      <p:sp>
        <p:nvSpPr>
          <p:cNvPr id="6" name="Freeform 5"/>
          <p:cNvSpPr/>
          <p:nvPr/>
        </p:nvSpPr>
        <p:spPr>
          <a:xfrm>
            <a:off x="2273818" y="2754008"/>
            <a:ext cx="951724" cy="223493"/>
          </a:xfrm>
          <a:custGeom>
            <a:avLst/>
            <a:gdLst>
              <a:gd name="connsiteX0" fmla="*/ 0 w 990600"/>
              <a:gd name="connsiteY0" fmla="*/ 288666 h 288666"/>
              <a:gd name="connsiteX1" fmla="*/ 152400 w 990600"/>
              <a:gd name="connsiteY1" fmla="*/ 98166 h 288666"/>
              <a:gd name="connsiteX2" fmla="*/ 342900 w 990600"/>
              <a:gd name="connsiteY2" fmla="*/ 21966 h 288666"/>
              <a:gd name="connsiteX3" fmla="*/ 596900 w 990600"/>
              <a:gd name="connsiteY3" fmla="*/ 21966 h 288666"/>
              <a:gd name="connsiteX4" fmla="*/ 990600 w 990600"/>
              <a:gd name="connsiteY4" fmla="*/ 275966 h 288666"/>
              <a:gd name="connsiteX0" fmla="*/ 0 w 964683"/>
              <a:gd name="connsiteY0" fmla="*/ 243308 h 275966"/>
              <a:gd name="connsiteX1" fmla="*/ 126483 w 964683"/>
              <a:gd name="connsiteY1" fmla="*/ 98166 h 275966"/>
              <a:gd name="connsiteX2" fmla="*/ 316983 w 964683"/>
              <a:gd name="connsiteY2" fmla="*/ 21966 h 275966"/>
              <a:gd name="connsiteX3" fmla="*/ 570983 w 964683"/>
              <a:gd name="connsiteY3" fmla="*/ 21966 h 275966"/>
              <a:gd name="connsiteX4" fmla="*/ 964683 w 964683"/>
              <a:gd name="connsiteY4" fmla="*/ 275966 h 275966"/>
              <a:gd name="connsiteX0" fmla="*/ 0 w 964683"/>
              <a:gd name="connsiteY0" fmla="*/ 223846 h 256504"/>
              <a:gd name="connsiteX1" fmla="*/ 126483 w 964683"/>
              <a:gd name="connsiteY1" fmla="*/ 78704 h 256504"/>
              <a:gd name="connsiteX2" fmla="*/ 316983 w 964683"/>
              <a:gd name="connsiteY2" fmla="*/ 2504 h 256504"/>
              <a:gd name="connsiteX3" fmla="*/ 616338 w 964683"/>
              <a:gd name="connsiteY3" fmla="*/ 41383 h 256504"/>
              <a:gd name="connsiteX4" fmla="*/ 964683 w 964683"/>
              <a:gd name="connsiteY4" fmla="*/ 256504 h 256504"/>
              <a:gd name="connsiteX0" fmla="*/ 0 w 938765"/>
              <a:gd name="connsiteY0" fmla="*/ 222964 h 222964"/>
              <a:gd name="connsiteX1" fmla="*/ 126483 w 938765"/>
              <a:gd name="connsiteY1" fmla="*/ 77822 h 222964"/>
              <a:gd name="connsiteX2" fmla="*/ 316983 w 938765"/>
              <a:gd name="connsiteY2" fmla="*/ 1622 h 222964"/>
              <a:gd name="connsiteX3" fmla="*/ 616338 w 938765"/>
              <a:gd name="connsiteY3" fmla="*/ 40501 h 222964"/>
              <a:gd name="connsiteX4" fmla="*/ 938765 w 938765"/>
              <a:gd name="connsiteY4" fmla="*/ 203784 h 222964"/>
              <a:gd name="connsiteX0" fmla="*/ 0 w 951724"/>
              <a:gd name="connsiteY0" fmla="*/ 223233 h 223493"/>
              <a:gd name="connsiteX1" fmla="*/ 126483 w 951724"/>
              <a:gd name="connsiteY1" fmla="*/ 78091 h 223493"/>
              <a:gd name="connsiteX2" fmla="*/ 316983 w 951724"/>
              <a:gd name="connsiteY2" fmla="*/ 1891 h 223493"/>
              <a:gd name="connsiteX3" fmla="*/ 616338 w 951724"/>
              <a:gd name="connsiteY3" fmla="*/ 40770 h 223493"/>
              <a:gd name="connsiteX4" fmla="*/ 951724 w 951724"/>
              <a:gd name="connsiteY4" fmla="*/ 223493 h 22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24" h="223493">
                <a:moveTo>
                  <a:pt x="0" y="223233"/>
                </a:moveTo>
                <a:cubicBezTo>
                  <a:pt x="47625" y="150208"/>
                  <a:pt x="73653" y="114981"/>
                  <a:pt x="126483" y="78091"/>
                </a:cubicBezTo>
                <a:cubicBezTo>
                  <a:pt x="179314" y="41201"/>
                  <a:pt x="235341" y="8111"/>
                  <a:pt x="316983" y="1891"/>
                </a:cubicBezTo>
                <a:cubicBezTo>
                  <a:pt x="398625" y="-4329"/>
                  <a:pt x="510548" y="3836"/>
                  <a:pt x="616338" y="40770"/>
                </a:cubicBezTo>
                <a:cubicBezTo>
                  <a:pt x="722128" y="77704"/>
                  <a:pt x="951724" y="223493"/>
                  <a:pt x="951724" y="223493"/>
                </a:cubicBezTo>
              </a:path>
            </a:pathLst>
          </a:custGeom>
          <a:solidFill>
            <a:srgbClr val="FFFF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452313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a:xfrm>
            <a:off x="609600" y="4365177"/>
            <a:ext cx="8077200" cy="1906013"/>
          </a:xfrm>
        </p:spPr>
        <p:txBody>
          <a:bodyPr/>
          <a:lstStyle/>
          <a:p>
            <a:r>
              <a:rPr lang="en-US" dirty="0" smtClean="0"/>
              <a:t>For high dispersion spectroscopy or time resolved observations, few photons per pixel per frame.</a:t>
            </a:r>
          </a:p>
          <a:p>
            <a:r>
              <a:rPr lang="en-US" dirty="0" smtClean="0"/>
              <a:t>For some applications we would like to identify when each photon arrives.</a:t>
            </a:r>
            <a:endParaRPr lang="en-US" dirty="0"/>
          </a:p>
        </p:txBody>
      </p:sp>
      <p:pic>
        <p:nvPicPr>
          <p:cNvPr id="4" name="Picture 3" descr="Dark_Side_of_the_M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304" y="1665337"/>
            <a:ext cx="2104069" cy="2104069"/>
          </a:xfrm>
          <a:prstGeom prst="rect">
            <a:avLst/>
          </a:prstGeom>
        </p:spPr>
      </p:pic>
      <p:sp>
        <p:nvSpPr>
          <p:cNvPr id="5" name="TextBox 4"/>
          <p:cNvSpPr txBox="1"/>
          <p:nvPr/>
        </p:nvSpPr>
        <p:spPr>
          <a:xfrm>
            <a:off x="3224304" y="3754807"/>
            <a:ext cx="2832068" cy="438582"/>
          </a:xfrm>
          <a:prstGeom prst="rect">
            <a:avLst/>
          </a:prstGeom>
          <a:noFill/>
        </p:spPr>
        <p:txBody>
          <a:bodyPr wrap="square" rtlCol="0">
            <a:spAutoFit/>
          </a:bodyPr>
          <a:lstStyle/>
          <a:p>
            <a:r>
              <a:rPr lang="en-US" sz="1050" i="1" dirty="0" smtClean="0"/>
              <a:t>Dark side of the Moon</a:t>
            </a:r>
          </a:p>
          <a:p>
            <a:r>
              <a:rPr lang="en-US" sz="1200" dirty="0" smtClean="0"/>
              <a:t>Pink Floyd, 1973</a:t>
            </a:r>
            <a:endParaRPr lang="en-US" sz="1200" dirty="0"/>
          </a:p>
        </p:txBody>
      </p:sp>
      <p:sp>
        <p:nvSpPr>
          <p:cNvPr id="6" name="TextBox 5"/>
          <p:cNvSpPr txBox="1"/>
          <p:nvPr/>
        </p:nvSpPr>
        <p:spPr>
          <a:xfrm>
            <a:off x="1620405" y="2415286"/>
            <a:ext cx="2217018" cy="923330"/>
          </a:xfrm>
          <a:prstGeom prst="rect">
            <a:avLst/>
          </a:prstGeom>
          <a:noFill/>
        </p:spPr>
        <p:txBody>
          <a:bodyPr wrap="square" rtlCol="0">
            <a:spAutoFit/>
          </a:bodyPr>
          <a:lstStyle/>
          <a:p>
            <a:r>
              <a:rPr lang="en-US" dirty="0" smtClean="0"/>
              <a:t>Faint target or</a:t>
            </a:r>
          </a:p>
          <a:p>
            <a:r>
              <a:rPr lang="en-US" dirty="0" smtClean="0"/>
              <a:t>time resolved</a:t>
            </a:r>
          </a:p>
          <a:p>
            <a:endParaRPr lang="en-US" dirty="0"/>
          </a:p>
        </p:txBody>
      </p:sp>
      <p:sp>
        <p:nvSpPr>
          <p:cNvPr id="7" name="TextBox 6"/>
          <p:cNvSpPr txBox="1"/>
          <p:nvPr/>
        </p:nvSpPr>
        <p:spPr>
          <a:xfrm>
            <a:off x="5341055" y="2356890"/>
            <a:ext cx="2439830" cy="646331"/>
          </a:xfrm>
          <a:prstGeom prst="rect">
            <a:avLst/>
          </a:prstGeom>
          <a:noFill/>
        </p:spPr>
        <p:txBody>
          <a:bodyPr wrap="square" rtlCol="0">
            <a:spAutoFit/>
          </a:bodyPr>
          <a:lstStyle/>
          <a:p>
            <a:r>
              <a:rPr lang="en-US" dirty="0" smtClean="0"/>
              <a:t>High spectral or spatial resolution</a:t>
            </a:r>
            <a:endParaRPr lang="en-US" dirty="0"/>
          </a:p>
        </p:txBody>
      </p:sp>
    </p:spTree>
    <p:extLst>
      <p:ext uri="{BB962C8B-B14F-4D97-AF65-F5344CB8AC3E}">
        <p14:creationId xmlns:p14="http://schemas.microsoft.com/office/powerpoint/2010/main" val="25776174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“buried channel”</a:t>
            </a:r>
            <a:endParaRPr lang="en-US" dirty="0"/>
          </a:p>
        </p:txBody>
      </p:sp>
      <p:pic>
        <p:nvPicPr>
          <p:cNvPr id="3" name="Picture 2"/>
          <p:cNvPicPr>
            <a:picLocks noChangeAspect="1"/>
          </p:cNvPicPr>
          <p:nvPr/>
        </p:nvPicPr>
        <p:blipFill>
          <a:blip r:embed="rId2"/>
          <a:stretch>
            <a:fillRect/>
          </a:stretch>
        </p:blipFill>
        <p:spPr>
          <a:xfrm>
            <a:off x="584200" y="1854200"/>
            <a:ext cx="6096000" cy="4724400"/>
          </a:xfrm>
          <a:prstGeom prst="rect">
            <a:avLst/>
          </a:prstGeom>
        </p:spPr>
      </p:pic>
      <p:sp>
        <p:nvSpPr>
          <p:cNvPr id="4" name="TextBox 3"/>
          <p:cNvSpPr txBox="1"/>
          <p:nvPr/>
        </p:nvSpPr>
        <p:spPr>
          <a:xfrm>
            <a:off x="584200" y="1346200"/>
            <a:ext cx="7861300" cy="369332"/>
          </a:xfrm>
          <a:prstGeom prst="rect">
            <a:avLst/>
          </a:prstGeom>
          <a:noFill/>
        </p:spPr>
        <p:txBody>
          <a:bodyPr wrap="square" rtlCol="0">
            <a:spAutoFit/>
          </a:bodyPr>
          <a:lstStyle/>
          <a:p>
            <a:r>
              <a:rPr lang="en-US" dirty="0" smtClean="0"/>
              <a:t>Created by n-type implant into p-type substrate</a:t>
            </a:r>
            <a:endParaRPr lang="en-US" dirty="0"/>
          </a:p>
        </p:txBody>
      </p:sp>
      <p:sp>
        <p:nvSpPr>
          <p:cNvPr id="5" name="TextBox 4"/>
          <p:cNvSpPr txBox="1"/>
          <p:nvPr/>
        </p:nvSpPr>
        <p:spPr>
          <a:xfrm>
            <a:off x="6794500" y="2349500"/>
            <a:ext cx="2197100" cy="2123658"/>
          </a:xfrm>
          <a:prstGeom prst="rect">
            <a:avLst/>
          </a:prstGeom>
          <a:solidFill>
            <a:srgbClr val="FFFF00"/>
          </a:solidFill>
          <a:ln>
            <a:solidFill>
              <a:srgbClr val="FF0000"/>
            </a:solidFill>
          </a:ln>
        </p:spPr>
        <p:txBody>
          <a:bodyPr wrap="square" rtlCol="0">
            <a:spAutoFit/>
          </a:bodyPr>
          <a:lstStyle/>
          <a:p>
            <a:r>
              <a:rPr lang="en-US" sz="2400" dirty="0" smtClean="0">
                <a:solidFill>
                  <a:srgbClr val="0000FF"/>
                </a:solidFill>
              </a:rPr>
              <a:t>When pixel fills…</a:t>
            </a:r>
          </a:p>
          <a:p>
            <a:endParaRPr lang="en-US" sz="2400" dirty="0">
              <a:solidFill>
                <a:srgbClr val="0000FF"/>
              </a:solidFill>
            </a:endParaRPr>
          </a:p>
          <a:p>
            <a:r>
              <a:rPr lang="en-US" sz="2000" dirty="0">
                <a:solidFill>
                  <a:srgbClr val="0000FF"/>
                </a:solidFill>
              </a:rPr>
              <a:t>c</a:t>
            </a:r>
            <a:r>
              <a:rPr lang="en-US" sz="2000" dirty="0" smtClean="0">
                <a:solidFill>
                  <a:srgbClr val="0000FF"/>
                </a:solidFill>
              </a:rPr>
              <a:t>harge spills over barrier just before reaching surface</a:t>
            </a:r>
            <a:endParaRPr lang="en-US" sz="2000" dirty="0">
              <a:solidFill>
                <a:srgbClr val="0000FF"/>
              </a:solidFill>
            </a:endParaRPr>
          </a:p>
        </p:txBody>
      </p:sp>
      <p:sp>
        <p:nvSpPr>
          <p:cNvPr id="6" name="Freeform 5"/>
          <p:cNvSpPr/>
          <p:nvPr/>
        </p:nvSpPr>
        <p:spPr>
          <a:xfrm>
            <a:off x="2021716" y="2754217"/>
            <a:ext cx="2055259" cy="827387"/>
          </a:xfrm>
          <a:custGeom>
            <a:avLst/>
            <a:gdLst>
              <a:gd name="connsiteX0" fmla="*/ 0 w 990600"/>
              <a:gd name="connsiteY0" fmla="*/ 288666 h 288666"/>
              <a:gd name="connsiteX1" fmla="*/ 152400 w 990600"/>
              <a:gd name="connsiteY1" fmla="*/ 98166 h 288666"/>
              <a:gd name="connsiteX2" fmla="*/ 342900 w 990600"/>
              <a:gd name="connsiteY2" fmla="*/ 21966 h 288666"/>
              <a:gd name="connsiteX3" fmla="*/ 596900 w 990600"/>
              <a:gd name="connsiteY3" fmla="*/ 21966 h 288666"/>
              <a:gd name="connsiteX4" fmla="*/ 990600 w 990600"/>
              <a:gd name="connsiteY4" fmla="*/ 275966 h 288666"/>
              <a:gd name="connsiteX0" fmla="*/ 0 w 964683"/>
              <a:gd name="connsiteY0" fmla="*/ 243308 h 275966"/>
              <a:gd name="connsiteX1" fmla="*/ 126483 w 964683"/>
              <a:gd name="connsiteY1" fmla="*/ 98166 h 275966"/>
              <a:gd name="connsiteX2" fmla="*/ 316983 w 964683"/>
              <a:gd name="connsiteY2" fmla="*/ 21966 h 275966"/>
              <a:gd name="connsiteX3" fmla="*/ 570983 w 964683"/>
              <a:gd name="connsiteY3" fmla="*/ 21966 h 275966"/>
              <a:gd name="connsiteX4" fmla="*/ 964683 w 964683"/>
              <a:gd name="connsiteY4" fmla="*/ 275966 h 275966"/>
              <a:gd name="connsiteX0" fmla="*/ 0 w 964683"/>
              <a:gd name="connsiteY0" fmla="*/ 223846 h 256504"/>
              <a:gd name="connsiteX1" fmla="*/ 126483 w 964683"/>
              <a:gd name="connsiteY1" fmla="*/ 78704 h 256504"/>
              <a:gd name="connsiteX2" fmla="*/ 316983 w 964683"/>
              <a:gd name="connsiteY2" fmla="*/ 2504 h 256504"/>
              <a:gd name="connsiteX3" fmla="*/ 616338 w 964683"/>
              <a:gd name="connsiteY3" fmla="*/ 41383 h 256504"/>
              <a:gd name="connsiteX4" fmla="*/ 964683 w 964683"/>
              <a:gd name="connsiteY4" fmla="*/ 256504 h 256504"/>
              <a:gd name="connsiteX0" fmla="*/ 0 w 938765"/>
              <a:gd name="connsiteY0" fmla="*/ 222964 h 222964"/>
              <a:gd name="connsiteX1" fmla="*/ 126483 w 938765"/>
              <a:gd name="connsiteY1" fmla="*/ 77822 h 222964"/>
              <a:gd name="connsiteX2" fmla="*/ 316983 w 938765"/>
              <a:gd name="connsiteY2" fmla="*/ 1622 h 222964"/>
              <a:gd name="connsiteX3" fmla="*/ 616338 w 938765"/>
              <a:gd name="connsiteY3" fmla="*/ 40501 h 222964"/>
              <a:gd name="connsiteX4" fmla="*/ 938765 w 938765"/>
              <a:gd name="connsiteY4" fmla="*/ 203784 h 222964"/>
              <a:gd name="connsiteX0" fmla="*/ 0 w 951724"/>
              <a:gd name="connsiteY0" fmla="*/ 223233 h 223493"/>
              <a:gd name="connsiteX1" fmla="*/ 126483 w 951724"/>
              <a:gd name="connsiteY1" fmla="*/ 78091 h 223493"/>
              <a:gd name="connsiteX2" fmla="*/ 316983 w 951724"/>
              <a:gd name="connsiteY2" fmla="*/ 1891 h 223493"/>
              <a:gd name="connsiteX3" fmla="*/ 616338 w 951724"/>
              <a:gd name="connsiteY3" fmla="*/ 40770 h 223493"/>
              <a:gd name="connsiteX4" fmla="*/ 951724 w 951724"/>
              <a:gd name="connsiteY4" fmla="*/ 223493 h 223493"/>
              <a:gd name="connsiteX0" fmla="*/ 0 w 951724"/>
              <a:gd name="connsiteY0" fmla="*/ 223233 h 223493"/>
              <a:gd name="connsiteX1" fmla="*/ 47411 w 951724"/>
              <a:gd name="connsiteY1" fmla="*/ 152347 h 223493"/>
              <a:gd name="connsiteX2" fmla="*/ 126483 w 951724"/>
              <a:gd name="connsiteY2" fmla="*/ 78091 h 223493"/>
              <a:gd name="connsiteX3" fmla="*/ 316983 w 951724"/>
              <a:gd name="connsiteY3" fmla="*/ 1891 h 223493"/>
              <a:gd name="connsiteX4" fmla="*/ 616338 w 951724"/>
              <a:gd name="connsiteY4" fmla="*/ 40770 h 223493"/>
              <a:gd name="connsiteX5" fmla="*/ 951724 w 951724"/>
              <a:gd name="connsiteY5" fmla="*/ 223493 h 223493"/>
              <a:gd name="connsiteX0" fmla="*/ 0 w 1203825"/>
              <a:gd name="connsiteY0" fmla="*/ 827336 h 827336"/>
              <a:gd name="connsiteX1" fmla="*/ 299512 w 1203825"/>
              <a:gd name="connsiteY1" fmla="*/ 152347 h 827336"/>
              <a:gd name="connsiteX2" fmla="*/ 378584 w 1203825"/>
              <a:gd name="connsiteY2" fmla="*/ 78091 h 827336"/>
              <a:gd name="connsiteX3" fmla="*/ 569084 w 1203825"/>
              <a:gd name="connsiteY3" fmla="*/ 1891 h 827336"/>
              <a:gd name="connsiteX4" fmla="*/ 868439 w 1203825"/>
              <a:gd name="connsiteY4" fmla="*/ 40770 h 827336"/>
              <a:gd name="connsiteX5" fmla="*/ 1203825 w 1203825"/>
              <a:gd name="connsiteY5" fmla="*/ 223493 h 827336"/>
              <a:gd name="connsiteX0" fmla="*/ 0 w 1203825"/>
              <a:gd name="connsiteY0" fmla="*/ 827336 h 827336"/>
              <a:gd name="connsiteX1" fmla="*/ 152057 w 1203825"/>
              <a:gd name="connsiteY1" fmla="*/ 371156 h 827336"/>
              <a:gd name="connsiteX2" fmla="*/ 378584 w 1203825"/>
              <a:gd name="connsiteY2" fmla="*/ 78091 h 827336"/>
              <a:gd name="connsiteX3" fmla="*/ 569084 w 1203825"/>
              <a:gd name="connsiteY3" fmla="*/ 1891 h 827336"/>
              <a:gd name="connsiteX4" fmla="*/ 868439 w 1203825"/>
              <a:gd name="connsiteY4" fmla="*/ 40770 h 827336"/>
              <a:gd name="connsiteX5" fmla="*/ 1203825 w 1203825"/>
              <a:gd name="connsiteY5" fmla="*/ 223493 h 827336"/>
              <a:gd name="connsiteX0" fmla="*/ 0 w 1203825"/>
              <a:gd name="connsiteY0" fmla="*/ 827336 h 827336"/>
              <a:gd name="connsiteX1" fmla="*/ 152057 w 1203825"/>
              <a:gd name="connsiteY1" fmla="*/ 371156 h 827336"/>
              <a:gd name="connsiteX2" fmla="*/ 378584 w 1203825"/>
              <a:gd name="connsiteY2" fmla="*/ 78091 h 827336"/>
              <a:gd name="connsiteX3" fmla="*/ 569084 w 1203825"/>
              <a:gd name="connsiteY3" fmla="*/ 1891 h 827336"/>
              <a:gd name="connsiteX4" fmla="*/ 868439 w 1203825"/>
              <a:gd name="connsiteY4" fmla="*/ 40770 h 827336"/>
              <a:gd name="connsiteX5" fmla="*/ 1203825 w 1203825"/>
              <a:gd name="connsiteY5" fmla="*/ 223493 h 827336"/>
              <a:gd name="connsiteX0" fmla="*/ 0 w 1203825"/>
              <a:gd name="connsiteY0" fmla="*/ 827336 h 827336"/>
              <a:gd name="connsiteX1" fmla="*/ 56925 w 1203825"/>
              <a:gd name="connsiteY1" fmla="*/ 632775 h 827336"/>
              <a:gd name="connsiteX2" fmla="*/ 152057 w 1203825"/>
              <a:gd name="connsiteY2" fmla="*/ 371156 h 827336"/>
              <a:gd name="connsiteX3" fmla="*/ 378584 w 1203825"/>
              <a:gd name="connsiteY3" fmla="*/ 78091 h 827336"/>
              <a:gd name="connsiteX4" fmla="*/ 569084 w 1203825"/>
              <a:gd name="connsiteY4" fmla="*/ 1891 h 827336"/>
              <a:gd name="connsiteX5" fmla="*/ 868439 w 1203825"/>
              <a:gd name="connsiteY5" fmla="*/ 40770 h 827336"/>
              <a:gd name="connsiteX6" fmla="*/ 1203825 w 1203825"/>
              <a:gd name="connsiteY6" fmla="*/ 223493 h 827336"/>
              <a:gd name="connsiteX0" fmla="*/ 0 w 1203825"/>
              <a:gd name="connsiteY0" fmla="*/ 827336 h 827336"/>
              <a:gd name="connsiteX1" fmla="*/ 52168 w 1203825"/>
              <a:gd name="connsiteY1" fmla="*/ 623262 h 827336"/>
              <a:gd name="connsiteX2" fmla="*/ 152057 w 1203825"/>
              <a:gd name="connsiteY2" fmla="*/ 371156 h 827336"/>
              <a:gd name="connsiteX3" fmla="*/ 378584 w 1203825"/>
              <a:gd name="connsiteY3" fmla="*/ 78091 h 827336"/>
              <a:gd name="connsiteX4" fmla="*/ 569084 w 1203825"/>
              <a:gd name="connsiteY4" fmla="*/ 1891 h 827336"/>
              <a:gd name="connsiteX5" fmla="*/ 868439 w 1203825"/>
              <a:gd name="connsiteY5" fmla="*/ 40770 h 827336"/>
              <a:gd name="connsiteX6" fmla="*/ 1203825 w 1203825"/>
              <a:gd name="connsiteY6" fmla="*/ 223493 h 827336"/>
              <a:gd name="connsiteX0" fmla="*/ 0 w 1203825"/>
              <a:gd name="connsiteY0" fmla="*/ 827336 h 827336"/>
              <a:gd name="connsiteX1" fmla="*/ 52168 w 1203825"/>
              <a:gd name="connsiteY1" fmla="*/ 623262 h 827336"/>
              <a:gd name="connsiteX2" fmla="*/ 175840 w 1203825"/>
              <a:gd name="connsiteY2" fmla="*/ 333103 h 827336"/>
              <a:gd name="connsiteX3" fmla="*/ 378584 w 1203825"/>
              <a:gd name="connsiteY3" fmla="*/ 78091 h 827336"/>
              <a:gd name="connsiteX4" fmla="*/ 569084 w 1203825"/>
              <a:gd name="connsiteY4" fmla="*/ 1891 h 827336"/>
              <a:gd name="connsiteX5" fmla="*/ 868439 w 1203825"/>
              <a:gd name="connsiteY5" fmla="*/ 40770 h 827336"/>
              <a:gd name="connsiteX6" fmla="*/ 1203825 w 1203825"/>
              <a:gd name="connsiteY6" fmla="*/ 223493 h 827336"/>
              <a:gd name="connsiteX0" fmla="*/ 0 w 1203825"/>
              <a:gd name="connsiteY0" fmla="*/ 828581 h 828581"/>
              <a:gd name="connsiteX1" fmla="*/ 52168 w 1203825"/>
              <a:gd name="connsiteY1" fmla="*/ 624507 h 828581"/>
              <a:gd name="connsiteX2" fmla="*/ 175840 w 1203825"/>
              <a:gd name="connsiteY2" fmla="*/ 334348 h 828581"/>
              <a:gd name="connsiteX3" fmla="*/ 354800 w 1203825"/>
              <a:gd name="connsiteY3" fmla="*/ 98363 h 828581"/>
              <a:gd name="connsiteX4" fmla="*/ 569084 w 1203825"/>
              <a:gd name="connsiteY4" fmla="*/ 3136 h 828581"/>
              <a:gd name="connsiteX5" fmla="*/ 868439 w 1203825"/>
              <a:gd name="connsiteY5" fmla="*/ 42015 h 828581"/>
              <a:gd name="connsiteX6" fmla="*/ 1203825 w 1203825"/>
              <a:gd name="connsiteY6" fmla="*/ 224738 h 828581"/>
              <a:gd name="connsiteX0" fmla="*/ 0 w 1203825"/>
              <a:gd name="connsiteY0" fmla="*/ 827280 h 827280"/>
              <a:gd name="connsiteX1" fmla="*/ 52168 w 1203825"/>
              <a:gd name="connsiteY1" fmla="*/ 623206 h 827280"/>
              <a:gd name="connsiteX2" fmla="*/ 175840 w 1203825"/>
              <a:gd name="connsiteY2" fmla="*/ 333047 h 827280"/>
              <a:gd name="connsiteX3" fmla="*/ 354800 w 1203825"/>
              <a:gd name="connsiteY3" fmla="*/ 97062 h 827280"/>
              <a:gd name="connsiteX4" fmla="*/ 569084 w 1203825"/>
              <a:gd name="connsiteY4" fmla="*/ 1835 h 827280"/>
              <a:gd name="connsiteX5" fmla="*/ 868439 w 1203825"/>
              <a:gd name="connsiteY5" fmla="*/ 40714 h 827280"/>
              <a:gd name="connsiteX6" fmla="*/ 1041545 w 1203825"/>
              <a:gd name="connsiteY6" fmla="*/ 118994 h 827280"/>
              <a:gd name="connsiteX7" fmla="*/ 1203825 w 1203825"/>
              <a:gd name="connsiteY7" fmla="*/ 223437 h 827280"/>
              <a:gd name="connsiteX0" fmla="*/ 0 w 1203825"/>
              <a:gd name="connsiteY0" fmla="*/ 827280 h 827280"/>
              <a:gd name="connsiteX1" fmla="*/ 52168 w 1203825"/>
              <a:gd name="connsiteY1" fmla="*/ 623206 h 827280"/>
              <a:gd name="connsiteX2" fmla="*/ 175840 w 1203825"/>
              <a:gd name="connsiteY2" fmla="*/ 333047 h 827280"/>
              <a:gd name="connsiteX3" fmla="*/ 354800 w 1203825"/>
              <a:gd name="connsiteY3" fmla="*/ 97062 h 827280"/>
              <a:gd name="connsiteX4" fmla="*/ 569084 w 1203825"/>
              <a:gd name="connsiteY4" fmla="*/ 1835 h 827280"/>
              <a:gd name="connsiteX5" fmla="*/ 868439 w 1203825"/>
              <a:gd name="connsiteY5" fmla="*/ 40714 h 827280"/>
              <a:gd name="connsiteX6" fmla="*/ 1041545 w 1203825"/>
              <a:gd name="connsiteY6" fmla="*/ 118994 h 827280"/>
              <a:gd name="connsiteX7" fmla="*/ 1165217 w 1203825"/>
              <a:gd name="connsiteY7" fmla="*/ 195101 h 827280"/>
              <a:gd name="connsiteX8" fmla="*/ 1203825 w 1203825"/>
              <a:gd name="connsiteY8" fmla="*/ 223437 h 827280"/>
              <a:gd name="connsiteX0" fmla="*/ 0 w 1574841"/>
              <a:gd name="connsiteY0" fmla="*/ 827280 h 827280"/>
              <a:gd name="connsiteX1" fmla="*/ 52168 w 1574841"/>
              <a:gd name="connsiteY1" fmla="*/ 623206 h 827280"/>
              <a:gd name="connsiteX2" fmla="*/ 175840 w 1574841"/>
              <a:gd name="connsiteY2" fmla="*/ 333047 h 827280"/>
              <a:gd name="connsiteX3" fmla="*/ 354800 w 1574841"/>
              <a:gd name="connsiteY3" fmla="*/ 97062 h 827280"/>
              <a:gd name="connsiteX4" fmla="*/ 569084 w 1574841"/>
              <a:gd name="connsiteY4" fmla="*/ 1835 h 827280"/>
              <a:gd name="connsiteX5" fmla="*/ 868439 w 1574841"/>
              <a:gd name="connsiteY5" fmla="*/ 40714 h 827280"/>
              <a:gd name="connsiteX6" fmla="*/ 1041545 w 1574841"/>
              <a:gd name="connsiteY6" fmla="*/ 118994 h 827280"/>
              <a:gd name="connsiteX7" fmla="*/ 1165217 w 1574841"/>
              <a:gd name="connsiteY7" fmla="*/ 195101 h 827280"/>
              <a:gd name="connsiteX8" fmla="*/ 1574841 w 1574841"/>
              <a:gd name="connsiteY8" fmla="*/ 708622 h 827280"/>
              <a:gd name="connsiteX0" fmla="*/ 0 w 2040989"/>
              <a:gd name="connsiteY0" fmla="*/ 827280 h 827280"/>
              <a:gd name="connsiteX1" fmla="*/ 52168 w 2040989"/>
              <a:gd name="connsiteY1" fmla="*/ 623206 h 827280"/>
              <a:gd name="connsiteX2" fmla="*/ 175840 w 2040989"/>
              <a:gd name="connsiteY2" fmla="*/ 333047 h 827280"/>
              <a:gd name="connsiteX3" fmla="*/ 354800 w 2040989"/>
              <a:gd name="connsiteY3" fmla="*/ 97062 h 827280"/>
              <a:gd name="connsiteX4" fmla="*/ 569084 w 2040989"/>
              <a:gd name="connsiteY4" fmla="*/ 1835 h 827280"/>
              <a:gd name="connsiteX5" fmla="*/ 868439 w 2040989"/>
              <a:gd name="connsiteY5" fmla="*/ 40714 h 827280"/>
              <a:gd name="connsiteX6" fmla="*/ 1041545 w 2040989"/>
              <a:gd name="connsiteY6" fmla="*/ 118994 h 827280"/>
              <a:gd name="connsiteX7" fmla="*/ 1165217 w 2040989"/>
              <a:gd name="connsiteY7" fmla="*/ 195101 h 827280"/>
              <a:gd name="connsiteX8" fmla="*/ 2040989 w 2040989"/>
              <a:gd name="connsiteY8" fmla="*/ 818026 h 827280"/>
              <a:gd name="connsiteX0" fmla="*/ 0 w 2055259"/>
              <a:gd name="connsiteY0" fmla="*/ 827280 h 827540"/>
              <a:gd name="connsiteX1" fmla="*/ 52168 w 2055259"/>
              <a:gd name="connsiteY1" fmla="*/ 623206 h 827540"/>
              <a:gd name="connsiteX2" fmla="*/ 175840 w 2055259"/>
              <a:gd name="connsiteY2" fmla="*/ 333047 h 827540"/>
              <a:gd name="connsiteX3" fmla="*/ 354800 w 2055259"/>
              <a:gd name="connsiteY3" fmla="*/ 97062 h 827540"/>
              <a:gd name="connsiteX4" fmla="*/ 569084 w 2055259"/>
              <a:gd name="connsiteY4" fmla="*/ 1835 h 827540"/>
              <a:gd name="connsiteX5" fmla="*/ 868439 w 2055259"/>
              <a:gd name="connsiteY5" fmla="*/ 40714 h 827540"/>
              <a:gd name="connsiteX6" fmla="*/ 1041545 w 2055259"/>
              <a:gd name="connsiteY6" fmla="*/ 118994 h 827540"/>
              <a:gd name="connsiteX7" fmla="*/ 1165217 w 2055259"/>
              <a:gd name="connsiteY7" fmla="*/ 195101 h 827540"/>
              <a:gd name="connsiteX8" fmla="*/ 2055259 w 2055259"/>
              <a:gd name="connsiteY8" fmla="*/ 827540 h 827540"/>
              <a:gd name="connsiteX0" fmla="*/ 0 w 2055259"/>
              <a:gd name="connsiteY0" fmla="*/ 827280 h 827540"/>
              <a:gd name="connsiteX1" fmla="*/ 52168 w 2055259"/>
              <a:gd name="connsiteY1" fmla="*/ 623206 h 827540"/>
              <a:gd name="connsiteX2" fmla="*/ 175840 w 2055259"/>
              <a:gd name="connsiteY2" fmla="*/ 333047 h 827540"/>
              <a:gd name="connsiteX3" fmla="*/ 354800 w 2055259"/>
              <a:gd name="connsiteY3" fmla="*/ 97062 h 827540"/>
              <a:gd name="connsiteX4" fmla="*/ 569084 w 2055259"/>
              <a:gd name="connsiteY4" fmla="*/ 1835 h 827540"/>
              <a:gd name="connsiteX5" fmla="*/ 868439 w 2055259"/>
              <a:gd name="connsiteY5" fmla="*/ 40714 h 827540"/>
              <a:gd name="connsiteX6" fmla="*/ 1041545 w 2055259"/>
              <a:gd name="connsiteY6" fmla="*/ 118994 h 827540"/>
              <a:gd name="connsiteX7" fmla="*/ 1579042 w 2055259"/>
              <a:gd name="connsiteY7" fmla="*/ 485261 h 827540"/>
              <a:gd name="connsiteX8" fmla="*/ 2055259 w 2055259"/>
              <a:gd name="connsiteY8" fmla="*/ 827540 h 827540"/>
              <a:gd name="connsiteX0" fmla="*/ 0 w 2055259"/>
              <a:gd name="connsiteY0" fmla="*/ 829318 h 829578"/>
              <a:gd name="connsiteX1" fmla="*/ 52168 w 2055259"/>
              <a:gd name="connsiteY1" fmla="*/ 625244 h 829578"/>
              <a:gd name="connsiteX2" fmla="*/ 175840 w 2055259"/>
              <a:gd name="connsiteY2" fmla="*/ 335085 h 829578"/>
              <a:gd name="connsiteX3" fmla="*/ 354800 w 2055259"/>
              <a:gd name="connsiteY3" fmla="*/ 99100 h 829578"/>
              <a:gd name="connsiteX4" fmla="*/ 569084 w 2055259"/>
              <a:gd name="connsiteY4" fmla="*/ 3873 h 829578"/>
              <a:gd name="connsiteX5" fmla="*/ 868439 w 2055259"/>
              <a:gd name="connsiteY5" fmla="*/ 42752 h 829578"/>
              <a:gd name="connsiteX6" fmla="*/ 1250836 w 2055259"/>
              <a:gd name="connsiteY6" fmla="*/ 258977 h 829578"/>
              <a:gd name="connsiteX7" fmla="*/ 1579042 w 2055259"/>
              <a:gd name="connsiteY7" fmla="*/ 487299 h 829578"/>
              <a:gd name="connsiteX8" fmla="*/ 2055259 w 2055259"/>
              <a:gd name="connsiteY8" fmla="*/ 829578 h 829578"/>
              <a:gd name="connsiteX0" fmla="*/ 0 w 2055259"/>
              <a:gd name="connsiteY0" fmla="*/ 826168 h 826428"/>
              <a:gd name="connsiteX1" fmla="*/ 52168 w 2055259"/>
              <a:gd name="connsiteY1" fmla="*/ 622094 h 826428"/>
              <a:gd name="connsiteX2" fmla="*/ 175840 w 2055259"/>
              <a:gd name="connsiteY2" fmla="*/ 331935 h 826428"/>
              <a:gd name="connsiteX3" fmla="*/ 354800 w 2055259"/>
              <a:gd name="connsiteY3" fmla="*/ 95950 h 826428"/>
              <a:gd name="connsiteX4" fmla="*/ 569084 w 2055259"/>
              <a:gd name="connsiteY4" fmla="*/ 723 h 826428"/>
              <a:gd name="connsiteX5" fmla="*/ 916005 w 2055259"/>
              <a:gd name="connsiteY5" fmla="*/ 63386 h 826428"/>
              <a:gd name="connsiteX6" fmla="*/ 1250836 w 2055259"/>
              <a:gd name="connsiteY6" fmla="*/ 255827 h 826428"/>
              <a:gd name="connsiteX7" fmla="*/ 1579042 w 2055259"/>
              <a:gd name="connsiteY7" fmla="*/ 484149 h 826428"/>
              <a:gd name="connsiteX8" fmla="*/ 2055259 w 2055259"/>
              <a:gd name="connsiteY8" fmla="*/ 826428 h 826428"/>
              <a:gd name="connsiteX0" fmla="*/ 0 w 2055259"/>
              <a:gd name="connsiteY0" fmla="*/ 830823 h 831083"/>
              <a:gd name="connsiteX1" fmla="*/ 52168 w 2055259"/>
              <a:gd name="connsiteY1" fmla="*/ 626749 h 831083"/>
              <a:gd name="connsiteX2" fmla="*/ 175840 w 2055259"/>
              <a:gd name="connsiteY2" fmla="*/ 336590 h 831083"/>
              <a:gd name="connsiteX3" fmla="*/ 354800 w 2055259"/>
              <a:gd name="connsiteY3" fmla="*/ 100605 h 831083"/>
              <a:gd name="connsiteX4" fmla="*/ 569084 w 2055259"/>
              <a:gd name="connsiteY4" fmla="*/ 5378 h 831083"/>
              <a:gd name="connsiteX5" fmla="*/ 727608 w 2055259"/>
              <a:gd name="connsiteY5" fmla="*/ 17889 h 831083"/>
              <a:gd name="connsiteX6" fmla="*/ 916005 w 2055259"/>
              <a:gd name="connsiteY6" fmla="*/ 68041 h 831083"/>
              <a:gd name="connsiteX7" fmla="*/ 1250836 w 2055259"/>
              <a:gd name="connsiteY7" fmla="*/ 260482 h 831083"/>
              <a:gd name="connsiteX8" fmla="*/ 1579042 w 2055259"/>
              <a:gd name="connsiteY8" fmla="*/ 488804 h 831083"/>
              <a:gd name="connsiteX9" fmla="*/ 2055259 w 2055259"/>
              <a:gd name="connsiteY9" fmla="*/ 831083 h 831083"/>
              <a:gd name="connsiteX0" fmla="*/ 0 w 2055259"/>
              <a:gd name="connsiteY0" fmla="*/ 830823 h 831083"/>
              <a:gd name="connsiteX1" fmla="*/ 52168 w 2055259"/>
              <a:gd name="connsiteY1" fmla="*/ 626749 h 831083"/>
              <a:gd name="connsiteX2" fmla="*/ 175840 w 2055259"/>
              <a:gd name="connsiteY2" fmla="*/ 336590 h 831083"/>
              <a:gd name="connsiteX3" fmla="*/ 354800 w 2055259"/>
              <a:gd name="connsiteY3" fmla="*/ 100605 h 831083"/>
              <a:gd name="connsiteX4" fmla="*/ 569084 w 2055259"/>
              <a:gd name="connsiteY4" fmla="*/ 5378 h 831083"/>
              <a:gd name="connsiteX5" fmla="*/ 737121 w 2055259"/>
              <a:gd name="connsiteY5" fmla="*/ 17889 h 831083"/>
              <a:gd name="connsiteX6" fmla="*/ 916005 w 2055259"/>
              <a:gd name="connsiteY6" fmla="*/ 68041 h 831083"/>
              <a:gd name="connsiteX7" fmla="*/ 1250836 w 2055259"/>
              <a:gd name="connsiteY7" fmla="*/ 260482 h 831083"/>
              <a:gd name="connsiteX8" fmla="*/ 1579042 w 2055259"/>
              <a:gd name="connsiteY8" fmla="*/ 488804 h 831083"/>
              <a:gd name="connsiteX9" fmla="*/ 2055259 w 2055259"/>
              <a:gd name="connsiteY9" fmla="*/ 831083 h 831083"/>
              <a:gd name="connsiteX0" fmla="*/ 0 w 2055259"/>
              <a:gd name="connsiteY0" fmla="*/ 827127 h 827387"/>
              <a:gd name="connsiteX1" fmla="*/ 52168 w 2055259"/>
              <a:gd name="connsiteY1" fmla="*/ 623053 h 827387"/>
              <a:gd name="connsiteX2" fmla="*/ 175840 w 2055259"/>
              <a:gd name="connsiteY2" fmla="*/ 332894 h 827387"/>
              <a:gd name="connsiteX3" fmla="*/ 354800 w 2055259"/>
              <a:gd name="connsiteY3" fmla="*/ 96909 h 827387"/>
              <a:gd name="connsiteX4" fmla="*/ 535788 w 2055259"/>
              <a:gd name="connsiteY4" fmla="*/ 6438 h 827387"/>
              <a:gd name="connsiteX5" fmla="*/ 737121 w 2055259"/>
              <a:gd name="connsiteY5" fmla="*/ 14193 h 827387"/>
              <a:gd name="connsiteX6" fmla="*/ 916005 w 2055259"/>
              <a:gd name="connsiteY6" fmla="*/ 64345 h 827387"/>
              <a:gd name="connsiteX7" fmla="*/ 1250836 w 2055259"/>
              <a:gd name="connsiteY7" fmla="*/ 256786 h 827387"/>
              <a:gd name="connsiteX8" fmla="*/ 1579042 w 2055259"/>
              <a:gd name="connsiteY8" fmla="*/ 485108 h 827387"/>
              <a:gd name="connsiteX9" fmla="*/ 2055259 w 2055259"/>
              <a:gd name="connsiteY9" fmla="*/ 827387 h 8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5259" h="827387">
                <a:moveTo>
                  <a:pt x="0" y="827127"/>
                </a:moveTo>
                <a:cubicBezTo>
                  <a:pt x="9488" y="794700"/>
                  <a:pt x="26825" y="699083"/>
                  <a:pt x="52168" y="623053"/>
                </a:cubicBezTo>
                <a:cubicBezTo>
                  <a:pt x="77511" y="547023"/>
                  <a:pt x="122230" y="425341"/>
                  <a:pt x="175840" y="332894"/>
                </a:cubicBezTo>
                <a:cubicBezTo>
                  <a:pt x="229450" y="240447"/>
                  <a:pt x="294809" y="151318"/>
                  <a:pt x="354800" y="96909"/>
                </a:cubicBezTo>
                <a:cubicBezTo>
                  <a:pt x="414791" y="42500"/>
                  <a:pt x="472068" y="20224"/>
                  <a:pt x="535788" y="6438"/>
                </a:cubicBezTo>
                <a:cubicBezTo>
                  <a:pt x="599508" y="-7348"/>
                  <a:pt x="679301" y="3749"/>
                  <a:pt x="737121" y="14193"/>
                </a:cubicBezTo>
                <a:cubicBezTo>
                  <a:pt x="794941" y="24637"/>
                  <a:pt x="830386" y="23913"/>
                  <a:pt x="916005" y="64345"/>
                </a:cubicBezTo>
                <a:cubicBezTo>
                  <a:pt x="1001624" y="104777"/>
                  <a:pt x="1201373" y="231055"/>
                  <a:pt x="1250836" y="256786"/>
                </a:cubicBezTo>
                <a:cubicBezTo>
                  <a:pt x="1300299" y="282517"/>
                  <a:pt x="1551995" y="467701"/>
                  <a:pt x="1579042" y="485108"/>
                </a:cubicBezTo>
                <a:cubicBezTo>
                  <a:pt x="1606089" y="502515"/>
                  <a:pt x="2048824" y="822664"/>
                  <a:pt x="2055259" y="827387"/>
                </a:cubicBezTo>
              </a:path>
            </a:pathLst>
          </a:custGeom>
          <a:solidFill>
            <a:srgbClr val="FFFF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792875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81000"/>
            <a:ext cx="8305800" cy="762000"/>
          </a:xfrm>
        </p:spPr>
        <p:txBody>
          <a:bodyPr/>
          <a:lstStyle/>
          <a:p>
            <a:r>
              <a:rPr lang="en-US" dirty="0" smtClean="0"/>
              <a:t>Gain register patented in 1973</a:t>
            </a:r>
            <a:endParaRPr lang="en-US" dirty="0"/>
          </a:p>
        </p:txBody>
      </p:sp>
      <p:pic>
        <p:nvPicPr>
          <p:cNvPr id="3" name="Picture 2" descr="CCD avalanche multiplication pat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9718"/>
            <a:ext cx="9144000" cy="2764682"/>
          </a:xfrm>
          <a:prstGeom prst="rect">
            <a:avLst/>
          </a:prstGeom>
        </p:spPr>
      </p:pic>
      <p:pic>
        <p:nvPicPr>
          <p:cNvPr id="4" name="Picture 3"/>
          <p:cNvPicPr>
            <a:picLocks noChangeAspect="1"/>
          </p:cNvPicPr>
          <p:nvPr/>
        </p:nvPicPr>
        <p:blipFill>
          <a:blip r:embed="rId3"/>
          <a:stretch>
            <a:fillRect/>
          </a:stretch>
        </p:blipFill>
        <p:spPr>
          <a:xfrm>
            <a:off x="6845300" y="0"/>
            <a:ext cx="2298700" cy="3218180"/>
          </a:xfrm>
          <a:prstGeom prst="rect">
            <a:avLst/>
          </a:prstGeom>
        </p:spPr>
      </p:pic>
      <p:sp>
        <p:nvSpPr>
          <p:cNvPr id="6" name="Oval 5"/>
          <p:cNvSpPr/>
          <p:nvPr/>
        </p:nvSpPr>
        <p:spPr bwMode="auto">
          <a:xfrm>
            <a:off x="0" y="5613400"/>
            <a:ext cx="1397000" cy="355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TextBox 6"/>
          <p:cNvSpPr txBox="1"/>
          <p:nvPr/>
        </p:nvSpPr>
        <p:spPr>
          <a:xfrm>
            <a:off x="1943100" y="6187877"/>
            <a:ext cx="6553200" cy="307777"/>
          </a:xfrm>
          <a:prstGeom prst="rect">
            <a:avLst/>
          </a:prstGeom>
          <a:noFill/>
        </p:spPr>
        <p:txBody>
          <a:bodyPr wrap="square" rtlCol="0">
            <a:spAutoFit/>
          </a:bodyPr>
          <a:lstStyle/>
          <a:p>
            <a:r>
              <a:rPr lang="en-US" sz="1400" dirty="0" smtClean="0">
                <a:solidFill>
                  <a:srgbClr val="FF0000"/>
                </a:solidFill>
              </a:rPr>
              <a:t>George Smith had memory devices in mind, not photon counting.</a:t>
            </a:r>
            <a:endParaRPr lang="en-US" sz="1400" dirty="0">
              <a:solidFill>
                <a:srgbClr val="FF0000"/>
              </a:solidFill>
            </a:endParaRPr>
          </a:p>
        </p:txBody>
      </p:sp>
      <p:cxnSp>
        <p:nvCxnSpPr>
          <p:cNvPr id="9" name="Straight Connector 8"/>
          <p:cNvCxnSpPr>
            <a:stCxn id="7" idx="1"/>
            <a:endCxn id="6" idx="5"/>
          </p:cNvCxnSpPr>
          <p:nvPr/>
        </p:nvCxnSpPr>
        <p:spPr bwMode="auto">
          <a:xfrm flipH="1" flipV="1">
            <a:off x="1192414" y="5916924"/>
            <a:ext cx="750686" cy="424842"/>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2426834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Avalanche mechanism</a:t>
            </a:r>
            <a:endParaRPr lang="en-US" dirty="0"/>
          </a:p>
        </p:txBody>
      </p:sp>
      <p:pic>
        <p:nvPicPr>
          <p:cNvPr id="3" name="Picture 2"/>
          <p:cNvPicPr>
            <a:picLocks noChangeAspect="1"/>
          </p:cNvPicPr>
          <p:nvPr/>
        </p:nvPicPr>
        <p:blipFill>
          <a:blip r:embed="rId2"/>
          <a:stretch>
            <a:fillRect/>
          </a:stretch>
        </p:blipFill>
        <p:spPr>
          <a:xfrm>
            <a:off x="1000286" y="1346200"/>
            <a:ext cx="5627607" cy="1930400"/>
          </a:xfrm>
          <a:prstGeom prst="rect">
            <a:avLst/>
          </a:prstGeom>
        </p:spPr>
      </p:pic>
      <p:sp>
        <p:nvSpPr>
          <p:cNvPr id="4" name="Freeform 3"/>
          <p:cNvSpPr/>
          <p:nvPr/>
        </p:nvSpPr>
        <p:spPr>
          <a:xfrm>
            <a:off x="4749800" y="2158060"/>
            <a:ext cx="500003" cy="966140"/>
          </a:xfrm>
          <a:custGeom>
            <a:avLst/>
            <a:gdLst>
              <a:gd name="connsiteX0" fmla="*/ 0 w 500003"/>
              <a:gd name="connsiteY0" fmla="*/ 39040 h 966140"/>
              <a:gd name="connsiteX1" fmla="*/ 228600 w 500003"/>
              <a:gd name="connsiteY1" fmla="*/ 940 h 966140"/>
              <a:gd name="connsiteX2" fmla="*/ 431800 w 500003"/>
              <a:gd name="connsiteY2" fmla="*/ 51740 h 966140"/>
              <a:gd name="connsiteX3" fmla="*/ 495300 w 500003"/>
              <a:gd name="connsiteY3" fmla="*/ 407340 h 966140"/>
              <a:gd name="connsiteX4" fmla="*/ 495300 w 500003"/>
              <a:gd name="connsiteY4" fmla="*/ 635940 h 966140"/>
              <a:gd name="connsiteX5" fmla="*/ 495300 w 500003"/>
              <a:gd name="connsiteY5" fmla="*/ 966140 h 96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03" h="966140">
                <a:moveTo>
                  <a:pt x="0" y="39040"/>
                </a:moveTo>
                <a:cubicBezTo>
                  <a:pt x="78316" y="18931"/>
                  <a:pt x="156633" y="-1177"/>
                  <a:pt x="228600" y="940"/>
                </a:cubicBezTo>
                <a:cubicBezTo>
                  <a:pt x="300567" y="3057"/>
                  <a:pt x="387350" y="-15993"/>
                  <a:pt x="431800" y="51740"/>
                </a:cubicBezTo>
                <a:cubicBezTo>
                  <a:pt x="476250" y="119473"/>
                  <a:pt x="484717" y="309973"/>
                  <a:pt x="495300" y="407340"/>
                </a:cubicBezTo>
                <a:cubicBezTo>
                  <a:pt x="505883" y="504707"/>
                  <a:pt x="495300" y="635940"/>
                  <a:pt x="495300" y="635940"/>
                </a:cubicBezTo>
                <a:lnTo>
                  <a:pt x="495300" y="966140"/>
                </a:lnTo>
              </a:path>
            </a:pathLst>
          </a:custGeom>
          <a:ln w="57150" cmpd="sng">
            <a:solidFill>
              <a:srgbClr val="FF0000"/>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p:cNvSpPr txBox="1"/>
          <p:nvPr/>
        </p:nvSpPr>
        <p:spPr>
          <a:xfrm>
            <a:off x="889000" y="3746500"/>
            <a:ext cx="7467600" cy="1754327"/>
          </a:xfrm>
          <a:prstGeom prst="rect">
            <a:avLst/>
          </a:prstGeom>
          <a:noFill/>
        </p:spPr>
        <p:txBody>
          <a:bodyPr wrap="square" rtlCol="0">
            <a:spAutoFit/>
          </a:bodyPr>
          <a:lstStyle/>
          <a:p>
            <a:r>
              <a:rPr lang="en-US" dirty="0" smtClean="0"/>
              <a:t>With 40-50V on ϕ2 electrode, conduction band electrons falling into potential well gain enough kinetic energy to sometimes dislodge a valence band electron.</a:t>
            </a:r>
          </a:p>
          <a:p>
            <a:endParaRPr lang="en-US" dirty="0"/>
          </a:p>
          <a:p>
            <a:r>
              <a:rPr lang="en-US" dirty="0" smtClean="0"/>
              <a:t>Probability of impact ionization is only a few percent but after ~600 transfers gain can be substantial.</a:t>
            </a:r>
          </a:p>
        </p:txBody>
      </p:sp>
      <p:cxnSp>
        <p:nvCxnSpPr>
          <p:cNvPr id="8" name="Straight Arrow Connector 7"/>
          <p:cNvCxnSpPr/>
          <p:nvPr/>
        </p:nvCxnSpPr>
        <p:spPr bwMode="auto">
          <a:xfrm flipH="1">
            <a:off x="7366000" y="2158060"/>
            <a:ext cx="12700" cy="104234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 name="TextBox 5"/>
          <p:cNvSpPr txBox="1"/>
          <p:nvPr/>
        </p:nvSpPr>
        <p:spPr>
          <a:xfrm>
            <a:off x="7124700" y="2514600"/>
            <a:ext cx="1168400" cy="369332"/>
          </a:xfrm>
          <a:prstGeom prst="rect">
            <a:avLst/>
          </a:prstGeom>
          <a:solidFill>
            <a:srgbClr val="FFFFFF"/>
          </a:solidFill>
        </p:spPr>
        <p:txBody>
          <a:bodyPr wrap="square" rtlCol="0">
            <a:spAutoFit/>
          </a:bodyPr>
          <a:lstStyle/>
          <a:p>
            <a:r>
              <a:rPr lang="en-US" dirty="0" smtClean="0"/>
              <a:t>50V</a:t>
            </a:r>
            <a:endParaRPr lang="en-US" dirty="0"/>
          </a:p>
        </p:txBody>
      </p:sp>
    </p:spTree>
    <p:extLst>
      <p:ext uri="{BB962C8B-B14F-4D97-AF65-F5344CB8AC3E}">
        <p14:creationId xmlns:p14="http://schemas.microsoft.com/office/powerpoint/2010/main" val="16895135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distribution</a:t>
            </a:r>
            <a:endParaRPr lang="en-US" dirty="0"/>
          </a:p>
        </p:txBody>
      </p:sp>
      <p:pic>
        <p:nvPicPr>
          <p:cNvPr id="4" name="Picture 3"/>
          <p:cNvPicPr>
            <a:picLocks noChangeAspect="1"/>
          </p:cNvPicPr>
          <p:nvPr/>
        </p:nvPicPr>
        <p:blipFill>
          <a:blip r:embed="rId2"/>
          <a:stretch>
            <a:fillRect/>
          </a:stretch>
        </p:blipFill>
        <p:spPr>
          <a:xfrm>
            <a:off x="647700" y="2628900"/>
            <a:ext cx="7565474" cy="4229100"/>
          </a:xfrm>
          <a:prstGeom prst="rect">
            <a:avLst/>
          </a:prstGeom>
        </p:spPr>
      </p:pic>
      <p:pic>
        <p:nvPicPr>
          <p:cNvPr id="5" name="Picture 4" descr="Screen Shot 2015-07-27 at 8.17.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289077"/>
            <a:ext cx="8496300" cy="1192207"/>
          </a:xfrm>
          <a:prstGeom prst="rect">
            <a:avLst/>
          </a:prstGeom>
        </p:spPr>
      </p:pic>
    </p:spTree>
    <p:extLst>
      <p:ext uri="{BB962C8B-B14F-4D97-AF65-F5344CB8AC3E}">
        <p14:creationId xmlns:p14="http://schemas.microsoft.com/office/powerpoint/2010/main" val="11902700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Exponential output distribution for 1e- input</a:t>
            </a:r>
            <a:endParaRPr lang="en-US" sz="3200" dirty="0"/>
          </a:p>
        </p:txBody>
      </p:sp>
      <p:sp>
        <p:nvSpPr>
          <p:cNvPr id="3" name="TextBox 2"/>
          <p:cNvSpPr txBox="1"/>
          <p:nvPr/>
        </p:nvSpPr>
        <p:spPr>
          <a:xfrm>
            <a:off x="558800" y="2971800"/>
            <a:ext cx="8204200" cy="2492990"/>
          </a:xfrm>
          <a:prstGeom prst="rect">
            <a:avLst/>
          </a:prstGeom>
          <a:noFill/>
        </p:spPr>
        <p:txBody>
          <a:bodyPr wrap="square" rtlCol="0">
            <a:spAutoFit/>
          </a:bodyPr>
          <a:lstStyle/>
          <a:p>
            <a:r>
              <a:rPr lang="en-US" dirty="0" smtClean="0"/>
              <a:t>For one  input electron (m=1), probability of n output electronics is exponential</a:t>
            </a:r>
          </a:p>
          <a:p>
            <a:endParaRPr lang="en-US" dirty="0"/>
          </a:p>
          <a:p>
            <a:r>
              <a:rPr lang="en-US" dirty="0" smtClean="0"/>
              <a:t>		P(n) =   n/g  * </a:t>
            </a:r>
            <a:r>
              <a:rPr lang="en-US" dirty="0" err="1" smtClean="0"/>
              <a:t>exp</a:t>
            </a:r>
            <a:r>
              <a:rPr lang="en-US" dirty="0" smtClean="0"/>
              <a:t>(-n/g)</a:t>
            </a:r>
          </a:p>
          <a:p>
            <a:endParaRPr lang="en-US" dirty="0"/>
          </a:p>
          <a:p>
            <a:endParaRPr lang="en-US" dirty="0" smtClean="0"/>
          </a:p>
          <a:p>
            <a:r>
              <a:rPr lang="en-US" dirty="0" smtClean="0"/>
              <a:t>Must operate at high enough gain to push most events above noise floor.</a:t>
            </a:r>
          </a:p>
          <a:p>
            <a:endParaRPr lang="en-US" dirty="0" smtClean="0"/>
          </a:p>
          <a:p>
            <a:r>
              <a:rPr lang="en-US" dirty="0" smtClean="0"/>
              <a:t>……What could go wrong with that?</a:t>
            </a:r>
          </a:p>
          <a:p>
            <a:endParaRPr lang="en-US" baseline="30000" dirty="0"/>
          </a:p>
        </p:txBody>
      </p:sp>
      <p:pic>
        <p:nvPicPr>
          <p:cNvPr id="6" name="Picture 5" descr="Screen Shot 2015-07-27 at 8.17.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289077"/>
            <a:ext cx="8496300" cy="1192207"/>
          </a:xfrm>
          <a:prstGeom prst="rect">
            <a:avLst/>
          </a:prstGeom>
        </p:spPr>
      </p:pic>
    </p:spTree>
    <p:extLst>
      <p:ext uri="{BB962C8B-B14F-4D97-AF65-F5344CB8AC3E}">
        <p14:creationId xmlns:p14="http://schemas.microsoft.com/office/powerpoint/2010/main" val="115451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Intensified CCD mode</a:t>
            </a:r>
            <a:endParaRPr lang="en-US" dirty="0"/>
          </a:p>
        </p:txBody>
      </p:sp>
      <p:sp>
        <p:nvSpPr>
          <p:cNvPr id="3" name="Content Placeholder 2"/>
          <p:cNvSpPr>
            <a:spLocks noGrp="1"/>
          </p:cNvSpPr>
          <p:nvPr>
            <p:ph idx="1"/>
          </p:nvPr>
        </p:nvSpPr>
        <p:spPr>
          <a:xfrm>
            <a:off x="609600" y="1346200"/>
            <a:ext cx="8077200" cy="4495800"/>
          </a:xfrm>
        </p:spPr>
        <p:txBody>
          <a:bodyPr/>
          <a:lstStyle/>
          <a:p>
            <a:r>
              <a:rPr lang="en-US" sz="2000" dirty="0" smtClean="0"/>
              <a:t>When coincidence losses begin to become significant, one can switch to coadding frames without threshold detection.</a:t>
            </a:r>
          </a:p>
          <a:p>
            <a:r>
              <a:rPr lang="en-US" sz="2000" dirty="0" smtClean="0"/>
              <a:t>The exponential distribution of gains results in noise that is proportional to signal with net effect of degrading S/N by √2 and is equivalent to halving the QE.</a:t>
            </a:r>
          </a:p>
          <a:p>
            <a:r>
              <a:rPr lang="en-US" sz="2000" dirty="0" smtClean="0"/>
              <a:t>There is a narrow range of signals where this is preferable to conventional direct integration with unamplified readout.</a:t>
            </a:r>
          </a:p>
          <a:p>
            <a:r>
              <a:rPr lang="en-US" sz="2000" dirty="0" smtClean="0"/>
              <a:t>EMCCDs can be operated in any of the modes:</a:t>
            </a:r>
          </a:p>
          <a:p>
            <a:pPr lvl="1"/>
            <a:r>
              <a:rPr lang="en-US" sz="1800" dirty="0" smtClean="0"/>
              <a:t>Photon counting</a:t>
            </a:r>
          </a:p>
          <a:p>
            <a:pPr lvl="1"/>
            <a:r>
              <a:rPr lang="en-US" sz="1800" dirty="0" smtClean="0"/>
              <a:t>Intensified</a:t>
            </a:r>
          </a:p>
          <a:p>
            <a:pPr lvl="1"/>
            <a:r>
              <a:rPr lang="en-US" sz="1800" dirty="0" smtClean="0"/>
              <a:t>Integrating</a:t>
            </a:r>
            <a:endParaRPr lang="en-US" sz="1800" dirty="0"/>
          </a:p>
        </p:txBody>
      </p:sp>
    </p:spTree>
    <p:extLst>
      <p:ext uri="{BB962C8B-B14F-4D97-AF65-F5344CB8AC3E}">
        <p14:creationId xmlns:p14="http://schemas.microsoft.com/office/powerpoint/2010/main" val="383209935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 potential diagram</a:t>
            </a:r>
            <a:endParaRPr lang="en-US" dirty="0"/>
          </a:p>
        </p:txBody>
      </p:sp>
      <p:cxnSp>
        <p:nvCxnSpPr>
          <p:cNvPr id="4" name="Straight Connector 3"/>
          <p:cNvCxnSpPr/>
          <p:nvPr/>
        </p:nvCxnSpPr>
        <p:spPr bwMode="auto">
          <a:xfrm flipH="1">
            <a:off x="1320800" y="1409700"/>
            <a:ext cx="12700" cy="5054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flipH="1">
            <a:off x="1485900" y="1409700"/>
            <a:ext cx="12700" cy="5054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1320800" y="5837615"/>
            <a:ext cx="70739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 name="Freeform 10"/>
          <p:cNvSpPr/>
          <p:nvPr/>
        </p:nvSpPr>
        <p:spPr>
          <a:xfrm>
            <a:off x="1315616" y="5334000"/>
            <a:ext cx="4064000" cy="961482"/>
          </a:xfrm>
          <a:custGeom>
            <a:avLst/>
            <a:gdLst>
              <a:gd name="connsiteX0" fmla="*/ 0 w 4064000"/>
              <a:gd name="connsiteY0" fmla="*/ 1742326 h 1742326"/>
              <a:gd name="connsiteX1" fmla="*/ 222898 w 4064000"/>
              <a:gd name="connsiteY1" fmla="*/ 881836 h 1742326"/>
              <a:gd name="connsiteX2" fmla="*/ 419878 w 4064000"/>
              <a:gd name="connsiteY2" fmla="*/ 394571 h 1742326"/>
              <a:gd name="connsiteX3" fmla="*/ 565021 w 4064000"/>
              <a:gd name="connsiteY3" fmla="*/ 171673 h 1742326"/>
              <a:gd name="connsiteX4" fmla="*/ 684245 w 4064000"/>
              <a:gd name="connsiteY4" fmla="*/ 42081 h 1742326"/>
              <a:gd name="connsiteX5" fmla="*/ 824204 w 4064000"/>
              <a:gd name="connsiteY5" fmla="*/ 10979 h 1742326"/>
              <a:gd name="connsiteX6" fmla="*/ 912327 w 4064000"/>
              <a:gd name="connsiteY6" fmla="*/ 612 h 1742326"/>
              <a:gd name="connsiteX7" fmla="*/ 1083388 w 4064000"/>
              <a:gd name="connsiteY7" fmla="*/ 26530 h 1742326"/>
              <a:gd name="connsiteX8" fmla="*/ 1280368 w 4064000"/>
              <a:gd name="connsiteY8" fmla="*/ 78367 h 1742326"/>
              <a:gd name="connsiteX9" fmla="*/ 1477347 w 4064000"/>
              <a:gd name="connsiteY9" fmla="*/ 166489 h 1742326"/>
              <a:gd name="connsiteX10" fmla="*/ 1850572 w 4064000"/>
              <a:gd name="connsiteY10" fmla="*/ 332367 h 1742326"/>
              <a:gd name="connsiteX11" fmla="*/ 2228980 w 4064000"/>
              <a:gd name="connsiteY11" fmla="*/ 518979 h 1742326"/>
              <a:gd name="connsiteX12" fmla="*/ 2607388 w 4064000"/>
              <a:gd name="connsiteY12" fmla="*/ 674489 h 1742326"/>
              <a:gd name="connsiteX13" fmla="*/ 2970245 w 4064000"/>
              <a:gd name="connsiteY13" fmla="*/ 793714 h 1742326"/>
              <a:gd name="connsiteX14" fmla="*/ 3276082 w 4064000"/>
              <a:gd name="connsiteY14" fmla="*/ 861102 h 1742326"/>
              <a:gd name="connsiteX15" fmla="*/ 3488613 w 4064000"/>
              <a:gd name="connsiteY15" fmla="*/ 907755 h 1742326"/>
              <a:gd name="connsiteX16" fmla="*/ 4064000 w 4064000"/>
              <a:gd name="connsiteY16" fmla="*/ 918122 h 1742326"/>
              <a:gd name="connsiteX17" fmla="*/ 4064000 w 4064000"/>
              <a:gd name="connsiteY17" fmla="*/ 918122 h 1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000" h="1742326">
                <a:moveTo>
                  <a:pt x="0" y="1742326"/>
                </a:moveTo>
                <a:cubicBezTo>
                  <a:pt x="76459" y="1424394"/>
                  <a:pt x="152918" y="1106462"/>
                  <a:pt x="222898" y="881836"/>
                </a:cubicBezTo>
                <a:cubicBezTo>
                  <a:pt x="292878" y="657210"/>
                  <a:pt x="362858" y="512931"/>
                  <a:pt x="419878" y="394571"/>
                </a:cubicBezTo>
                <a:cubicBezTo>
                  <a:pt x="476898" y="276211"/>
                  <a:pt x="520960" y="230421"/>
                  <a:pt x="565021" y="171673"/>
                </a:cubicBezTo>
                <a:cubicBezTo>
                  <a:pt x="609082" y="112925"/>
                  <a:pt x="641048" y="68863"/>
                  <a:pt x="684245" y="42081"/>
                </a:cubicBezTo>
                <a:cubicBezTo>
                  <a:pt x="727442" y="15299"/>
                  <a:pt x="786190" y="17890"/>
                  <a:pt x="824204" y="10979"/>
                </a:cubicBezTo>
                <a:cubicBezTo>
                  <a:pt x="862218" y="4068"/>
                  <a:pt x="869130" y="-1980"/>
                  <a:pt x="912327" y="612"/>
                </a:cubicBezTo>
                <a:cubicBezTo>
                  <a:pt x="955524" y="3204"/>
                  <a:pt x="1022048" y="13571"/>
                  <a:pt x="1083388" y="26530"/>
                </a:cubicBezTo>
                <a:cubicBezTo>
                  <a:pt x="1144728" y="39489"/>
                  <a:pt x="1214708" y="55041"/>
                  <a:pt x="1280368" y="78367"/>
                </a:cubicBezTo>
                <a:cubicBezTo>
                  <a:pt x="1346028" y="101693"/>
                  <a:pt x="1477347" y="166489"/>
                  <a:pt x="1477347" y="166489"/>
                </a:cubicBezTo>
                <a:cubicBezTo>
                  <a:pt x="1572381" y="208822"/>
                  <a:pt x="1725300" y="273619"/>
                  <a:pt x="1850572" y="332367"/>
                </a:cubicBezTo>
                <a:cubicBezTo>
                  <a:pt x="1975844" y="391115"/>
                  <a:pt x="2102844" y="461959"/>
                  <a:pt x="2228980" y="518979"/>
                </a:cubicBezTo>
                <a:cubicBezTo>
                  <a:pt x="2355116" y="575999"/>
                  <a:pt x="2483844" y="628700"/>
                  <a:pt x="2607388" y="674489"/>
                </a:cubicBezTo>
                <a:cubicBezTo>
                  <a:pt x="2730932" y="720278"/>
                  <a:pt x="2858796" y="762612"/>
                  <a:pt x="2970245" y="793714"/>
                </a:cubicBezTo>
                <a:cubicBezTo>
                  <a:pt x="3081694" y="824816"/>
                  <a:pt x="3276082" y="861102"/>
                  <a:pt x="3276082" y="861102"/>
                </a:cubicBezTo>
                <a:cubicBezTo>
                  <a:pt x="3362477" y="880109"/>
                  <a:pt x="3357293" y="898252"/>
                  <a:pt x="3488613" y="907755"/>
                </a:cubicBezTo>
                <a:cubicBezTo>
                  <a:pt x="3619933" y="917258"/>
                  <a:pt x="4064000" y="918122"/>
                  <a:pt x="4064000" y="918122"/>
                </a:cubicBezTo>
                <a:lnTo>
                  <a:pt x="4064000" y="918122"/>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Freeform 11"/>
          <p:cNvSpPr/>
          <p:nvPr/>
        </p:nvSpPr>
        <p:spPr>
          <a:xfrm>
            <a:off x="1300948" y="4373618"/>
            <a:ext cx="4078668" cy="1462414"/>
          </a:xfrm>
          <a:custGeom>
            <a:avLst/>
            <a:gdLst>
              <a:gd name="connsiteX0" fmla="*/ 0 w 4064000"/>
              <a:gd name="connsiteY0" fmla="*/ 1742326 h 1742326"/>
              <a:gd name="connsiteX1" fmla="*/ 222898 w 4064000"/>
              <a:gd name="connsiteY1" fmla="*/ 881836 h 1742326"/>
              <a:gd name="connsiteX2" fmla="*/ 419878 w 4064000"/>
              <a:gd name="connsiteY2" fmla="*/ 394571 h 1742326"/>
              <a:gd name="connsiteX3" fmla="*/ 565021 w 4064000"/>
              <a:gd name="connsiteY3" fmla="*/ 171673 h 1742326"/>
              <a:gd name="connsiteX4" fmla="*/ 684245 w 4064000"/>
              <a:gd name="connsiteY4" fmla="*/ 42081 h 1742326"/>
              <a:gd name="connsiteX5" fmla="*/ 824204 w 4064000"/>
              <a:gd name="connsiteY5" fmla="*/ 10979 h 1742326"/>
              <a:gd name="connsiteX6" fmla="*/ 912327 w 4064000"/>
              <a:gd name="connsiteY6" fmla="*/ 612 h 1742326"/>
              <a:gd name="connsiteX7" fmla="*/ 1083388 w 4064000"/>
              <a:gd name="connsiteY7" fmla="*/ 26530 h 1742326"/>
              <a:gd name="connsiteX8" fmla="*/ 1280368 w 4064000"/>
              <a:gd name="connsiteY8" fmla="*/ 78367 h 1742326"/>
              <a:gd name="connsiteX9" fmla="*/ 1477347 w 4064000"/>
              <a:gd name="connsiteY9" fmla="*/ 166489 h 1742326"/>
              <a:gd name="connsiteX10" fmla="*/ 1850572 w 4064000"/>
              <a:gd name="connsiteY10" fmla="*/ 332367 h 1742326"/>
              <a:gd name="connsiteX11" fmla="*/ 2228980 w 4064000"/>
              <a:gd name="connsiteY11" fmla="*/ 518979 h 1742326"/>
              <a:gd name="connsiteX12" fmla="*/ 2607388 w 4064000"/>
              <a:gd name="connsiteY12" fmla="*/ 674489 h 1742326"/>
              <a:gd name="connsiteX13" fmla="*/ 2970245 w 4064000"/>
              <a:gd name="connsiteY13" fmla="*/ 793714 h 1742326"/>
              <a:gd name="connsiteX14" fmla="*/ 3276082 w 4064000"/>
              <a:gd name="connsiteY14" fmla="*/ 861102 h 1742326"/>
              <a:gd name="connsiteX15" fmla="*/ 3488613 w 4064000"/>
              <a:gd name="connsiteY15" fmla="*/ 907755 h 1742326"/>
              <a:gd name="connsiteX16" fmla="*/ 4064000 w 4064000"/>
              <a:gd name="connsiteY16" fmla="*/ 918122 h 1742326"/>
              <a:gd name="connsiteX17" fmla="*/ 4064000 w 4064000"/>
              <a:gd name="connsiteY17" fmla="*/ 918122 h 1742326"/>
              <a:gd name="connsiteX0" fmla="*/ 0 w 4054863"/>
              <a:gd name="connsiteY0" fmla="*/ 615389 h 918122"/>
              <a:gd name="connsiteX1" fmla="*/ 213761 w 4054863"/>
              <a:gd name="connsiteY1" fmla="*/ 881836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19335 w 4054863"/>
              <a:gd name="connsiteY3" fmla="*/ 91178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175 h 917908"/>
              <a:gd name="connsiteX1" fmla="*/ 158938 w 4054863"/>
              <a:gd name="connsiteY1" fmla="*/ 410149 h 917908"/>
              <a:gd name="connsiteX2" fmla="*/ 383329 w 4054863"/>
              <a:gd name="connsiteY2" fmla="*/ 164370 h 917908"/>
              <a:gd name="connsiteX3" fmla="*/ 519335 w 4054863"/>
              <a:gd name="connsiteY3" fmla="*/ 90964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4054863"/>
              <a:gd name="connsiteY0" fmla="*/ 615175 h 917908"/>
              <a:gd name="connsiteX1" fmla="*/ 158938 w 4054863"/>
              <a:gd name="connsiteY1" fmla="*/ 410149 h 917908"/>
              <a:gd name="connsiteX2" fmla="*/ 383329 w 4054863"/>
              <a:gd name="connsiteY2" fmla="*/ 164370 h 917908"/>
              <a:gd name="connsiteX3" fmla="*/ 491924 w 4054863"/>
              <a:gd name="connsiteY3" fmla="*/ 73715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3895925"/>
              <a:gd name="connsiteY0" fmla="*/ 410149 h 917908"/>
              <a:gd name="connsiteX1" fmla="*/ 224391 w 3895925"/>
              <a:gd name="connsiteY1" fmla="*/ 164370 h 917908"/>
              <a:gd name="connsiteX2" fmla="*/ 332986 w 3895925"/>
              <a:gd name="connsiteY2" fmla="*/ 73715 h 917908"/>
              <a:gd name="connsiteX3" fmla="*/ 488759 w 3895925"/>
              <a:gd name="connsiteY3" fmla="*/ 13119 h 917908"/>
              <a:gd name="connsiteX4" fmla="*/ 656129 w 3895925"/>
              <a:gd name="connsiteY4" fmla="*/ 10765 h 917908"/>
              <a:gd name="connsiteX5" fmla="*/ 744252 w 3895925"/>
              <a:gd name="connsiteY5" fmla="*/ 398 h 917908"/>
              <a:gd name="connsiteX6" fmla="*/ 915313 w 3895925"/>
              <a:gd name="connsiteY6" fmla="*/ 26316 h 917908"/>
              <a:gd name="connsiteX7" fmla="*/ 1112293 w 3895925"/>
              <a:gd name="connsiteY7" fmla="*/ 78153 h 917908"/>
              <a:gd name="connsiteX8" fmla="*/ 1309272 w 3895925"/>
              <a:gd name="connsiteY8" fmla="*/ 166275 h 917908"/>
              <a:gd name="connsiteX9" fmla="*/ 1682497 w 3895925"/>
              <a:gd name="connsiteY9" fmla="*/ 332153 h 917908"/>
              <a:gd name="connsiteX10" fmla="*/ 2060905 w 3895925"/>
              <a:gd name="connsiteY10" fmla="*/ 518765 h 917908"/>
              <a:gd name="connsiteX11" fmla="*/ 2439313 w 3895925"/>
              <a:gd name="connsiteY11" fmla="*/ 674275 h 917908"/>
              <a:gd name="connsiteX12" fmla="*/ 2802170 w 3895925"/>
              <a:gd name="connsiteY12" fmla="*/ 793500 h 917908"/>
              <a:gd name="connsiteX13" fmla="*/ 3108007 w 3895925"/>
              <a:gd name="connsiteY13" fmla="*/ 860888 h 917908"/>
              <a:gd name="connsiteX14" fmla="*/ 3320538 w 3895925"/>
              <a:gd name="connsiteY14" fmla="*/ 907541 h 917908"/>
              <a:gd name="connsiteX15" fmla="*/ 3895925 w 3895925"/>
              <a:gd name="connsiteY15" fmla="*/ 917908 h 917908"/>
              <a:gd name="connsiteX16" fmla="*/ 3895925 w 3895925"/>
              <a:gd name="connsiteY16" fmla="*/ 917908 h 917908"/>
              <a:gd name="connsiteX0" fmla="*/ 0 w 4060394"/>
              <a:gd name="connsiteY0" fmla="*/ 611388 h 917908"/>
              <a:gd name="connsiteX1" fmla="*/ 388860 w 4060394"/>
              <a:gd name="connsiteY1" fmla="*/ 164370 h 917908"/>
              <a:gd name="connsiteX2" fmla="*/ 497455 w 4060394"/>
              <a:gd name="connsiteY2" fmla="*/ 73715 h 917908"/>
              <a:gd name="connsiteX3" fmla="*/ 653228 w 4060394"/>
              <a:gd name="connsiteY3" fmla="*/ 13119 h 917908"/>
              <a:gd name="connsiteX4" fmla="*/ 820598 w 4060394"/>
              <a:gd name="connsiteY4" fmla="*/ 10765 h 917908"/>
              <a:gd name="connsiteX5" fmla="*/ 908721 w 4060394"/>
              <a:gd name="connsiteY5" fmla="*/ 398 h 917908"/>
              <a:gd name="connsiteX6" fmla="*/ 1079782 w 4060394"/>
              <a:gd name="connsiteY6" fmla="*/ 26316 h 917908"/>
              <a:gd name="connsiteX7" fmla="*/ 1276762 w 4060394"/>
              <a:gd name="connsiteY7" fmla="*/ 78153 h 917908"/>
              <a:gd name="connsiteX8" fmla="*/ 1473741 w 4060394"/>
              <a:gd name="connsiteY8" fmla="*/ 166275 h 917908"/>
              <a:gd name="connsiteX9" fmla="*/ 1846966 w 4060394"/>
              <a:gd name="connsiteY9" fmla="*/ 332153 h 917908"/>
              <a:gd name="connsiteX10" fmla="*/ 2225374 w 4060394"/>
              <a:gd name="connsiteY10" fmla="*/ 518765 h 917908"/>
              <a:gd name="connsiteX11" fmla="*/ 2603782 w 4060394"/>
              <a:gd name="connsiteY11" fmla="*/ 674275 h 917908"/>
              <a:gd name="connsiteX12" fmla="*/ 2966639 w 4060394"/>
              <a:gd name="connsiteY12" fmla="*/ 793500 h 917908"/>
              <a:gd name="connsiteX13" fmla="*/ 3272476 w 4060394"/>
              <a:gd name="connsiteY13" fmla="*/ 860888 h 917908"/>
              <a:gd name="connsiteX14" fmla="*/ 3485007 w 4060394"/>
              <a:gd name="connsiteY14" fmla="*/ 907541 h 917908"/>
              <a:gd name="connsiteX15" fmla="*/ 4060394 w 4060394"/>
              <a:gd name="connsiteY15" fmla="*/ 917908 h 917908"/>
              <a:gd name="connsiteX16" fmla="*/ 4060394 w 4060394"/>
              <a:gd name="connsiteY16" fmla="*/ 917908 h 917908"/>
              <a:gd name="connsiteX0" fmla="*/ 0 w 4078668"/>
              <a:gd name="connsiteY0" fmla="*/ 749380 h 917908"/>
              <a:gd name="connsiteX1" fmla="*/ 407134 w 4078668"/>
              <a:gd name="connsiteY1" fmla="*/ 164370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49380 h 917908"/>
              <a:gd name="connsiteX1" fmla="*/ 178705 w 4078668"/>
              <a:gd name="connsiteY1" fmla="*/ 492102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55120 h 923648"/>
              <a:gd name="connsiteX1" fmla="*/ 178705 w 4078668"/>
              <a:gd name="connsiteY1" fmla="*/ 497842 h 923648"/>
              <a:gd name="connsiteX2" fmla="*/ 378672 w 4078668"/>
              <a:gd name="connsiteY2" fmla="*/ 269195 h 923648"/>
              <a:gd name="connsiteX3" fmla="*/ 671502 w 4078668"/>
              <a:gd name="connsiteY3" fmla="*/ 18859 h 923648"/>
              <a:gd name="connsiteX4" fmla="*/ 838872 w 4078668"/>
              <a:gd name="connsiteY4" fmla="*/ 16505 h 923648"/>
              <a:gd name="connsiteX5" fmla="*/ 926995 w 4078668"/>
              <a:gd name="connsiteY5" fmla="*/ 6138 h 923648"/>
              <a:gd name="connsiteX6" fmla="*/ 1098056 w 4078668"/>
              <a:gd name="connsiteY6" fmla="*/ 32056 h 923648"/>
              <a:gd name="connsiteX7" fmla="*/ 1295036 w 4078668"/>
              <a:gd name="connsiteY7" fmla="*/ 83893 h 923648"/>
              <a:gd name="connsiteX8" fmla="*/ 1492015 w 4078668"/>
              <a:gd name="connsiteY8" fmla="*/ 172015 h 923648"/>
              <a:gd name="connsiteX9" fmla="*/ 1865240 w 4078668"/>
              <a:gd name="connsiteY9" fmla="*/ 337893 h 923648"/>
              <a:gd name="connsiteX10" fmla="*/ 2243648 w 4078668"/>
              <a:gd name="connsiteY10" fmla="*/ 524505 h 923648"/>
              <a:gd name="connsiteX11" fmla="*/ 2622056 w 4078668"/>
              <a:gd name="connsiteY11" fmla="*/ 680015 h 923648"/>
              <a:gd name="connsiteX12" fmla="*/ 2984913 w 4078668"/>
              <a:gd name="connsiteY12" fmla="*/ 799240 h 923648"/>
              <a:gd name="connsiteX13" fmla="*/ 3290750 w 4078668"/>
              <a:gd name="connsiteY13" fmla="*/ 866628 h 923648"/>
              <a:gd name="connsiteX14" fmla="*/ 3503281 w 4078668"/>
              <a:gd name="connsiteY14" fmla="*/ 913281 h 923648"/>
              <a:gd name="connsiteX15" fmla="*/ 4078668 w 4078668"/>
              <a:gd name="connsiteY15" fmla="*/ 923648 h 923648"/>
              <a:gd name="connsiteX16" fmla="*/ 4078668 w 4078668"/>
              <a:gd name="connsiteY16" fmla="*/ 923648 h 923648"/>
              <a:gd name="connsiteX0" fmla="*/ 0 w 4078668"/>
              <a:gd name="connsiteY0" fmla="*/ 750862 h 919390"/>
              <a:gd name="connsiteX1" fmla="*/ 178705 w 4078668"/>
              <a:gd name="connsiteY1" fmla="*/ 493584 h 919390"/>
              <a:gd name="connsiteX2" fmla="*/ 387809 w 4078668"/>
              <a:gd name="connsiteY2" fmla="*/ 207440 h 919390"/>
              <a:gd name="connsiteX3" fmla="*/ 671502 w 4078668"/>
              <a:gd name="connsiteY3" fmla="*/ 14601 h 919390"/>
              <a:gd name="connsiteX4" fmla="*/ 838872 w 4078668"/>
              <a:gd name="connsiteY4" fmla="*/ 12247 h 919390"/>
              <a:gd name="connsiteX5" fmla="*/ 926995 w 4078668"/>
              <a:gd name="connsiteY5" fmla="*/ 1880 h 919390"/>
              <a:gd name="connsiteX6" fmla="*/ 1098056 w 4078668"/>
              <a:gd name="connsiteY6" fmla="*/ 27798 h 919390"/>
              <a:gd name="connsiteX7" fmla="*/ 1295036 w 4078668"/>
              <a:gd name="connsiteY7" fmla="*/ 79635 h 919390"/>
              <a:gd name="connsiteX8" fmla="*/ 1492015 w 4078668"/>
              <a:gd name="connsiteY8" fmla="*/ 167757 h 919390"/>
              <a:gd name="connsiteX9" fmla="*/ 1865240 w 4078668"/>
              <a:gd name="connsiteY9" fmla="*/ 333635 h 919390"/>
              <a:gd name="connsiteX10" fmla="*/ 2243648 w 4078668"/>
              <a:gd name="connsiteY10" fmla="*/ 520247 h 919390"/>
              <a:gd name="connsiteX11" fmla="*/ 2622056 w 4078668"/>
              <a:gd name="connsiteY11" fmla="*/ 675757 h 919390"/>
              <a:gd name="connsiteX12" fmla="*/ 2984913 w 4078668"/>
              <a:gd name="connsiteY12" fmla="*/ 794982 h 919390"/>
              <a:gd name="connsiteX13" fmla="*/ 3290750 w 4078668"/>
              <a:gd name="connsiteY13" fmla="*/ 862370 h 919390"/>
              <a:gd name="connsiteX14" fmla="*/ 3503281 w 4078668"/>
              <a:gd name="connsiteY14" fmla="*/ 909023 h 919390"/>
              <a:gd name="connsiteX15" fmla="*/ 4078668 w 4078668"/>
              <a:gd name="connsiteY15" fmla="*/ 919390 h 919390"/>
              <a:gd name="connsiteX16" fmla="*/ 4078668 w 4078668"/>
              <a:gd name="connsiteY16" fmla="*/ 919390 h 919390"/>
              <a:gd name="connsiteX0" fmla="*/ 0 w 4078668"/>
              <a:gd name="connsiteY0" fmla="*/ 749967 h 918495"/>
              <a:gd name="connsiteX1" fmla="*/ 178705 w 4078668"/>
              <a:gd name="connsiteY1" fmla="*/ 492689 h 918495"/>
              <a:gd name="connsiteX2" fmla="*/ 387809 w 4078668"/>
              <a:gd name="connsiteY2" fmla="*/ 206545 h 918495"/>
              <a:gd name="connsiteX3" fmla="*/ 534445 w 4078668"/>
              <a:gd name="connsiteY3" fmla="*/ 65453 h 918495"/>
              <a:gd name="connsiteX4" fmla="*/ 838872 w 4078668"/>
              <a:gd name="connsiteY4" fmla="*/ 11352 h 918495"/>
              <a:gd name="connsiteX5" fmla="*/ 926995 w 4078668"/>
              <a:gd name="connsiteY5" fmla="*/ 985 h 918495"/>
              <a:gd name="connsiteX6" fmla="*/ 1098056 w 4078668"/>
              <a:gd name="connsiteY6" fmla="*/ 26903 h 918495"/>
              <a:gd name="connsiteX7" fmla="*/ 1295036 w 4078668"/>
              <a:gd name="connsiteY7" fmla="*/ 78740 h 918495"/>
              <a:gd name="connsiteX8" fmla="*/ 1492015 w 4078668"/>
              <a:gd name="connsiteY8" fmla="*/ 166862 h 918495"/>
              <a:gd name="connsiteX9" fmla="*/ 1865240 w 4078668"/>
              <a:gd name="connsiteY9" fmla="*/ 332740 h 918495"/>
              <a:gd name="connsiteX10" fmla="*/ 2243648 w 4078668"/>
              <a:gd name="connsiteY10" fmla="*/ 519352 h 918495"/>
              <a:gd name="connsiteX11" fmla="*/ 2622056 w 4078668"/>
              <a:gd name="connsiteY11" fmla="*/ 674862 h 918495"/>
              <a:gd name="connsiteX12" fmla="*/ 2984913 w 4078668"/>
              <a:gd name="connsiteY12" fmla="*/ 794087 h 918495"/>
              <a:gd name="connsiteX13" fmla="*/ 3290750 w 4078668"/>
              <a:gd name="connsiteY13" fmla="*/ 861475 h 918495"/>
              <a:gd name="connsiteX14" fmla="*/ 3503281 w 4078668"/>
              <a:gd name="connsiteY14" fmla="*/ 908128 h 918495"/>
              <a:gd name="connsiteX15" fmla="*/ 4078668 w 4078668"/>
              <a:gd name="connsiteY15" fmla="*/ 918495 h 918495"/>
              <a:gd name="connsiteX16" fmla="*/ 4078668 w 4078668"/>
              <a:gd name="connsiteY16" fmla="*/ 918495 h 918495"/>
              <a:gd name="connsiteX0" fmla="*/ 0 w 4078668"/>
              <a:gd name="connsiteY0" fmla="*/ 749218 h 917746"/>
              <a:gd name="connsiteX1" fmla="*/ 178705 w 4078668"/>
              <a:gd name="connsiteY1" fmla="*/ 491940 h 917746"/>
              <a:gd name="connsiteX2" fmla="*/ 387809 w 4078668"/>
              <a:gd name="connsiteY2" fmla="*/ 205796 h 917746"/>
              <a:gd name="connsiteX3" fmla="*/ 534445 w 4078668"/>
              <a:gd name="connsiteY3" fmla="*/ 64704 h 917746"/>
              <a:gd name="connsiteX4" fmla="*/ 738363 w 4078668"/>
              <a:gd name="connsiteY4" fmla="*/ 16353 h 917746"/>
              <a:gd name="connsiteX5" fmla="*/ 926995 w 4078668"/>
              <a:gd name="connsiteY5" fmla="*/ 236 h 917746"/>
              <a:gd name="connsiteX6" fmla="*/ 1098056 w 4078668"/>
              <a:gd name="connsiteY6" fmla="*/ 26154 h 917746"/>
              <a:gd name="connsiteX7" fmla="*/ 1295036 w 4078668"/>
              <a:gd name="connsiteY7" fmla="*/ 77991 h 917746"/>
              <a:gd name="connsiteX8" fmla="*/ 1492015 w 4078668"/>
              <a:gd name="connsiteY8" fmla="*/ 166113 h 917746"/>
              <a:gd name="connsiteX9" fmla="*/ 1865240 w 4078668"/>
              <a:gd name="connsiteY9" fmla="*/ 331991 h 917746"/>
              <a:gd name="connsiteX10" fmla="*/ 2243648 w 4078668"/>
              <a:gd name="connsiteY10" fmla="*/ 518603 h 917746"/>
              <a:gd name="connsiteX11" fmla="*/ 2622056 w 4078668"/>
              <a:gd name="connsiteY11" fmla="*/ 674113 h 917746"/>
              <a:gd name="connsiteX12" fmla="*/ 2984913 w 4078668"/>
              <a:gd name="connsiteY12" fmla="*/ 793338 h 917746"/>
              <a:gd name="connsiteX13" fmla="*/ 3290750 w 4078668"/>
              <a:gd name="connsiteY13" fmla="*/ 860726 h 917746"/>
              <a:gd name="connsiteX14" fmla="*/ 3503281 w 4078668"/>
              <a:gd name="connsiteY14" fmla="*/ 907379 h 917746"/>
              <a:gd name="connsiteX15" fmla="*/ 4078668 w 4078668"/>
              <a:gd name="connsiteY15" fmla="*/ 917746 h 917746"/>
              <a:gd name="connsiteX16" fmla="*/ 4078668 w 4078668"/>
              <a:gd name="connsiteY16" fmla="*/ 917746 h 917746"/>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1098056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979273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92015 w 4078668"/>
              <a:gd name="connsiteY7" fmla="*/ 152996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32986 w 4078668"/>
              <a:gd name="connsiteY2" fmla="*/ 198428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527 h 905055"/>
              <a:gd name="connsiteX1" fmla="*/ 178705 w 4078668"/>
              <a:gd name="connsiteY1" fmla="*/ 479249 h 905055"/>
              <a:gd name="connsiteX2" fmla="*/ 332986 w 4078668"/>
              <a:gd name="connsiteY2" fmla="*/ 198854 h 905055"/>
              <a:gd name="connsiteX3" fmla="*/ 470485 w 4078668"/>
              <a:gd name="connsiteY3" fmla="*/ 57762 h 905055"/>
              <a:gd name="connsiteX4" fmla="*/ 738363 w 4078668"/>
              <a:gd name="connsiteY4" fmla="*/ 3662 h 905055"/>
              <a:gd name="connsiteX5" fmla="*/ 979273 w 4078668"/>
              <a:gd name="connsiteY5" fmla="*/ 13463 h 905055"/>
              <a:gd name="connsiteX6" fmla="*/ 1221939 w 4078668"/>
              <a:gd name="connsiteY6" fmla="*/ 82549 h 905055"/>
              <a:gd name="connsiteX7" fmla="*/ 1455466 w 4078668"/>
              <a:gd name="connsiteY7" fmla="*/ 199420 h 905055"/>
              <a:gd name="connsiteX8" fmla="*/ 1846966 w 4078668"/>
              <a:gd name="connsiteY8" fmla="*/ 382546 h 905055"/>
              <a:gd name="connsiteX9" fmla="*/ 2207100 w 4078668"/>
              <a:gd name="connsiteY9" fmla="*/ 551910 h 905055"/>
              <a:gd name="connsiteX10" fmla="*/ 2594645 w 4078668"/>
              <a:gd name="connsiteY10" fmla="*/ 707419 h 905055"/>
              <a:gd name="connsiteX11" fmla="*/ 2957502 w 4078668"/>
              <a:gd name="connsiteY11" fmla="*/ 809395 h 905055"/>
              <a:gd name="connsiteX12" fmla="*/ 3254201 w 4078668"/>
              <a:gd name="connsiteY12" fmla="*/ 859534 h 905055"/>
              <a:gd name="connsiteX13" fmla="*/ 3503281 w 4078668"/>
              <a:gd name="connsiteY13" fmla="*/ 894688 h 905055"/>
              <a:gd name="connsiteX14" fmla="*/ 4078668 w 4078668"/>
              <a:gd name="connsiteY14" fmla="*/ 905055 h 905055"/>
              <a:gd name="connsiteX15" fmla="*/ 4078668 w 4078668"/>
              <a:gd name="connsiteY15" fmla="*/ 905055 h 905055"/>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221939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33587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8668" h="920321">
                <a:moveTo>
                  <a:pt x="0" y="751793"/>
                </a:moveTo>
                <a:cubicBezTo>
                  <a:pt x="63888" y="676659"/>
                  <a:pt x="123207" y="584127"/>
                  <a:pt x="178705" y="494515"/>
                </a:cubicBezTo>
                <a:cubicBezTo>
                  <a:pt x="234203" y="404903"/>
                  <a:pt x="284356" y="284368"/>
                  <a:pt x="332986" y="214120"/>
                </a:cubicBezTo>
                <a:cubicBezTo>
                  <a:pt x="381616" y="143872"/>
                  <a:pt x="418151" y="108435"/>
                  <a:pt x="470485" y="73028"/>
                </a:cubicBezTo>
                <a:cubicBezTo>
                  <a:pt x="522819" y="37621"/>
                  <a:pt x="569807" y="9062"/>
                  <a:pt x="646991" y="1679"/>
                </a:cubicBezTo>
                <a:cubicBezTo>
                  <a:pt x="724175" y="-5704"/>
                  <a:pt x="849945" y="12706"/>
                  <a:pt x="933587" y="28729"/>
                </a:cubicBezTo>
                <a:cubicBezTo>
                  <a:pt x="1017229" y="44752"/>
                  <a:pt x="1061862" y="66822"/>
                  <a:pt x="1148842" y="97815"/>
                </a:cubicBezTo>
                <a:cubicBezTo>
                  <a:pt x="1235822" y="128808"/>
                  <a:pt x="1339112" y="164687"/>
                  <a:pt x="1455466" y="214686"/>
                </a:cubicBezTo>
                <a:cubicBezTo>
                  <a:pt x="1571820" y="264685"/>
                  <a:pt x="1721694" y="339064"/>
                  <a:pt x="1846966" y="397812"/>
                </a:cubicBezTo>
                <a:cubicBezTo>
                  <a:pt x="1972238" y="456560"/>
                  <a:pt x="2082487" y="513031"/>
                  <a:pt x="2207100" y="567176"/>
                </a:cubicBezTo>
                <a:cubicBezTo>
                  <a:pt x="2331713" y="621322"/>
                  <a:pt x="2469578" y="679771"/>
                  <a:pt x="2594645" y="722685"/>
                </a:cubicBezTo>
                <a:cubicBezTo>
                  <a:pt x="2719712" y="765599"/>
                  <a:pt x="2847576" y="799309"/>
                  <a:pt x="2957502" y="824661"/>
                </a:cubicBezTo>
                <a:cubicBezTo>
                  <a:pt x="3067428" y="850013"/>
                  <a:pt x="3163238" y="860585"/>
                  <a:pt x="3254201" y="874800"/>
                </a:cubicBezTo>
                <a:cubicBezTo>
                  <a:pt x="3345164" y="889016"/>
                  <a:pt x="3365870" y="902367"/>
                  <a:pt x="3503281" y="909954"/>
                </a:cubicBezTo>
                <a:cubicBezTo>
                  <a:pt x="3640692" y="917541"/>
                  <a:pt x="4078668" y="920321"/>
                  <a:pt x="4078668" y="920321"/>
                </a:cubicBezTo>
                <a:lnTo>
                  <a:pt x="4078668" y="920321"/>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Freeform 13"/>
          <p:cNvSpPr/>
          <p:nvPr/>
        </p:nvSpPr>
        <p:spPr>
          <a:xfrm>
            <a:off x="1346127" y="1444025"/>
            <a:ext cx="4019520" cy="4393589"/>
          </a:xfrm>
          <a:custGeom>
            <a:avLst/>
            <a:gdLst>
              <a:gd name="connsiteX0" fmla="*/ 0 w 4064000"/>
              <a:gd name="connsiteY0" fmla="*/ 1742326 h 1742326"/>
              <a:gd name="connsiteX1" fmla="*/ 222898 w 4064000"/>
              <a:gd name="connsiteY1" fmla="*/ 881836 h 1742326"/>
              <a:gd name="connsiteX2" fmla="*/ 419878 w 4064000"/>
              <a:gd name="connsiteY2" fmla="*/ 394571 h 1742326"/>
              <a:gd name="connsiteX3" fmla="*/ 565021 w 4064000"/>
              <a:gd name="connsiteY3" fmla="*/ 171673 h 1742326"/>
              <a:gd name="connsiteX4" fmla="*/ 684245 w 4064000"/>
              <a:gd name="connsiteY4" fmla="*/ 42081 h 1742326"/>
              <a:gd name="connsiteX5" fmla="*/ 824204 w 4064000"/>
              <a:gd name="connsiteY5" fmla="*/ 10979 h 1742326"/>
              <a:gd name="connsiteX6" fmla="*/ 912327 w 4064000"/>
              <a:gd name="connsiteY6" fmla="*/ 612 h 1742326"/>
              <a:gd name="connsiteX7" fmla="*/ 1083388 w 4064000"/>
              <a:gd name="connsiteY7" fmla="*/ 26530 h 1742326"/>
              <a:gd name="connsiteX8" fmla="*/ 1280368 w 4064000"/>
              <a:gd name="connsiteY8" fmla="*/ 78367 h 1742326"/>
              <a:gd name="connsiteX9" fmla="*/ 1477347 w 4064000"/>
              <a:gd name="connsiteY9" fmla="*/ 166489 h 1742326"/>
              <a:gd name="connsiteX10" fmla="*/ 1850572 w 4064000"/>
              <a:gd name="connsiteY10" fmla="*/ 332367 h 1742326"/>
              <a:gd name="connsiteX11" fmla="*/ 2228980 w 4064000"/>
              <a:gd name="connsiteY11" fmla="*/ 518979 h 1742326"/>
              <a:gd name="connsiteX12" fmla="*/ 2607388 w 4064000"/>
              <a:gd name="connsiteY12" fmla="*/ 674489 h 1742326"/>
              <a:gd name="connsiteX13" fmla="*/ 2970245 w 4064000"/>
              <a:gd name="connsiteY13" fmla="*/ 793714 h 1742326"/>
              <a:gd name="connsiteX14" fmla="*/ 3276082 w 4064000"/>
              <a:gd name="connsiteY14" fmla="*/ 861102 h 1742326"/>
              <a:gd name="connsiteX15" fmla="*/ 3488613 w 4064000"/>
              <a:gd name="connsiteY15" fmla="*/ 907755 h 1742326"/>
              <a:gd name="connsiteX16" fmla="*/ 4064000 w 4064000"/>
              <a:gd name="connsiteY16" fmla="*/ 918122 h 1742326"/>
              <a:gd name="connsiteX17" fmla="*/ 4064000 w 4064000"/>
              <a:gd name="connsiteY17" fmla="*/ 918122 h 1742326"/>
              <a:gd name="connsiteX0" fmla="*/ 0 w 4054863"/>
              <a:gd name="connsiteY0" fmla="*/ 615389 h 918122"/>
              <a:gd name="connsiteX1" fmla="*/ 213761 w 4054863"/>
              <a:gd name="connsiteY1" fmla="*/ 881836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19335 w 4054863"/>
              <a:gd name="connsiteY3" fmla="*/ 91178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175 h 917908"/>
              <a:gd name="connsiteX1" fmla="*/ 158938 w 4054863"/>
              <a:gd name="connsiteY1" fmla="*/ 410149 h 917908"/>
              <a:gd name="connsiteX2" fmla="*/ 383329 w 4054863"/>
              <a:gd name="connsiteY2" fmla="*/ 164370 h 917908"/>
              <a:gd name="connsiteX3" fmla="*/ 519335 w 4054863"/>
              <a:gd name="connsiteY3" fmla="*/ 90964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4054863"/>
              <a:gd name="connsiteY0" fmla="*/ 615175 h 917908"/>
              <a:gd name="connsiteX1" fmla="*/ 158938 w 4054863"/>
              <a:gd name="connsiteY1" fmla="*/ 410149 h 917908"/>
              <a:gd name="connsiteX2" fmla="*/ 383329 w 4054863"/>
              <a:gd name="connsiteY2" fmla="*/ 164370 h 917908"/>
              <a:gd name="connsiteX3" fmla="*/ 491924 w 4054863"/>
              <a:gd name="connsiteY3" fmla="*/ 73715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3895925"/>
              <a:gd name="connsiteY0" fmla="*/ 410149 h 917908"/>
              <a:gd name="connsiteX1" fmla="*/ 224391 w 3895925"/>
              <a:gd name="connsiteY1" fmla="*/ 164370 h 917908"/>
              <a:gd name="connsiteX2" fmla="*/ 332986 w 3895925"/>
              <a:gd name="connsiteY2" fmla="*/ 73715 h 917908"/>
              <a:gd name="connsiteX3" fmla="*/ 488759 w 3895925"/>
              <a:gd name="connsiteY3" fmla="*/ 13119 h 917908"/>
              <a:gd name="connsiteX4" fmla="*/ 656129 w 3895925"/>
              <a:gd name="connsiteY4" fmla="*/ 10765 h 917908"/>
              <a:gd name="connsiteX5" fmla="*/ 744252 w 3895925"/>
              <a:gd name="connsiteY5" fmla="*/ 398 h 917908"/>
              <a:gd name="connsiteX6" fmla="*/ 915313 w 3895925"/>
              <a:gd name="connsiteY6" fmla="*/ 26316 h 917908"/>
              <a:gd name="connsiteX7" fmla="*/ 1112293 w 3895925"/>
              <a:gd name="connsiteY7" fmla="*/ 78153 h 917908"/>
              <a:gd name="connsiteX8" fmla="*/ 1309272 w 3895925"/>
              <a:gd name="connsiteY8" fmla="*/ 166275 h 917908"/>
              <a:gd name="connsiteX9" fmla="*/ 1682497 w 3895925"/>
              <a:gd name="connsiteY9" fmla="*/ 332153 h 917908"/>
              <a:gd name="connsiteX10" fmla="*/ 2060905 w 3895925"/>
              <a:gd name="connsiteY10" fmla="*/ 518765 h 917908"/>
              <a:gd name="connsiteX11" fmla="*/ 2439313 w 3895925"/>
              <a:gd name="connsiteY11" fmla="*/ 674275 h 917908"/>
              <a:gd name="connsiteX12" fmla="*/ 2802170 w 3895925"/>
              <a:gd name="connsiteY12" fmla="*/ 793500 h 917908"/>
              <a:gd name="connsiteX13" fmla="*/ 3108007 w 3895925"/>
              <a:gd name="connsiteY13" fmla="*/ 860888 h 917908"/>
              <a:gd name="connsiteX14" fmla="*/ 3320538 w 3895925"/>
              <a:gd name="connsiteY14" fmla="*/ 907541 h 917908"/>
              <a:gd name="connsiteX15" fmla="*/ 3895925 w 3895925"/>
              <a:gd name="connsiteY15" fmla="*/ 917908 h 917908"/>
              <a:gd name="connsiteX16" fmla="*/ 3895925 w 3895925"/>
              <a:gd name="connsiteY16" fmla="*/ 917908 h 917908"/>
              <a:gd name="connsiteX0" fmla="*/ 0 w 4060394"/>
              <a:gd name="connsiteY0" fmla="*/ 611388 h 917908"/>
              <a:gd name="connsiteX1" fmla="*/ 388860 w 4060394"/>
              <a:gd name="connsiteY1" fmla="*/ 164370 h 917908"/>
              <a:gd name="connsiteX2" fmla="*/ 497455 w 4060394"/>
              <a:gd name="connsiteY2" fmla="*/ 73715 h 917908"/>
              <a:gd name="connsiteX3" fmla="*/ 653228 w 4060394"/>
              <a:gd name="connsiteY3" fmla="*/ 13119 h 917908"/>
              <a:gd name="connsiteX4" fmla="*/ 820598 w 4060394"/>
              <a:gd name="connsiteY4" fmla="*/ 10765 h 917908"/>
              <a:gd name="connsiteX5" fmla="*/ 908721 w 4060394"/>
              <a:gd name="connsiteY5" fmla="*/ 398 h 917908"/>
              <a:gd name="connsiteX6" fmla="*/ 1079782 w 4060394"/>
              <a:gd name="connsiteY6" fmla="*/ 26316 h 917908"/>
              <a:gd name="connsiteX7" fmla="*/ 1276762 w 4060394"/>
              <a:gd name="connsiteY7" fmla="*/ 78153 h 917908"/>
              <a:gd name="connsiteX8" fmla="*/ 1473741 w 4060394"/>
              <a:gd name="connsiteY8" fmla="*/ 166275 h 917908"/>
              <a:gd name="connsiteX9" fmla="*/ 1846966 w 4060394"/>
              <a:gd name="connsiteY9" fmla="*/ 332153 h 917908"/>
              <a:gd name="connsiteX10" fmla="*/ 2225374 w 4060394"/>
              <a:gd name="connsiteY10" fmla="*/ 518765 h 917908"/>
              <a:gd name="connsiteX11" fmla="*/ 2603782 w 4060394"/>
              <a:gd name="connsiteY11" fmla="*/ 674275 h 917908"/>
              <a:gd name="connsiteX12" fmla="*/ 2966639 w 4060394"/>
              <a:gd name="connsiteY12" fmla="*/ 793500 h 917908"/>
              <a:gd name="connsiteX13" fmla="*/ 3272476 w 4060394"/>
              <a:gd name="connsiteY13" fmla="*/ 860888 h 917908"/>
              <a:gd name="connsiteX14" fmla="*/ 3485007 w 4060394"/>
              <a:gd name="connsiteY14" fmla="*/ 907541 h 917908"/>
              <a:gd name="connsiteX15" fmla="*/ 4060394 w 4060394"/>
              <a:gd name="connsiteY15" fmla="*/ 917908 h 917908"/>
              <a:gd name="connsiteX16" fmla="*/ 4060394 w 4060394"/>
              <a:gd name="connsiteY16" fmla="*/ 917908 h 917908"/>
              <a:gd name="connsiteX0" fmla="*/ 0 w 4078668"/>
              <a:gd name="connsiteY0" fmla="*/ 749380 h 917908"/>
              <a:gd name="connsiteX1" fmla="*/ 407134 w 4078668"/>
              <a:gd name="connsiteY1" fmla="*/ 164370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49380 h 917908"/>
              <a:gd name="connsiteX1" fmla="*/ 178705 w 4078668"/>
              <a:gd name="connsiteY1" fmla="*/ 492102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55120 h 923648"/>
              <a:gd name="connsiteX1" fmla="*/ 178705 w 4078668"/>
              <a:gd name="connsiteY1" fmla="*/ 497842 h 923648"/>
              <a:gd name="connsiteX2" fmla="*/ 378672 w 4078668"/>
              <a:gd name="connsiteY2" fmla="*/ 269195 h 923648"/>
              <a:gd name="connsiteX3" fmla="*/ 671502 w 4078668"/>
              <a:gd name="connsiteY3" fmla="*/ 18859 h 923648"/>
              <a:gd name="connsiteX4" fmla="*/ 838872 w 4078668"/>
              <a:gd name="connsiteY4" fmla="*/ 16505 h 923648"/>
              <a:gd name="connsiteX5" fmla="*/ 926995 w 4078668"/>
              <a:gd name="connsiteY5" fmla="*/ 6138 h 923648"/>
              <a:gd name="connsiteX6" fmla="*/ 1098056 w 4078668"/>
              <a:gd name="connsiteY6" fmla="*/ 32056 h 923648"/>
              <a:gd name="connsiteX7" fmla="*/ 1295036 w 4078668"/>
              <a:gd name="connsiteY7" fmla="*/ 83893 h 923648"/>
              <a:gd name="connsiteX8" fmla="*/ 1492015 w 4078668"/>
              <a:gd name="connsiteY8" fmla="*/ 172015 h 923648"/>
              <a:gd name="connsiteX9" fmla="*/ 1865240 w 4078668"/>
              <a:gd name="connsiteY9" fmla="*/ 337893 h 923648"/>
              <a:gd name="connsiteX10" fmla="*/ 2243648 w 4078668"/>
              <a:gd name="connsiteY10" fmla="*/ 524505 h 923648"/>
              <a:gd name="connsiteX11" fmla="*/ 2622056 w 4078668"/>
              <a:gd name="connsiteY11" fmla="*/ 680015 h 923648"/>
              <a:gd name="connsiteX12" fmla="*/ 2984913 w 4078668"/>
              <a:gd name="connsiteY12" fmla="*/ 799240 h 923648"/>
              <a:gd name="connsiteX13" fmla="*/ 3290750 w 4078668"/>
              <a:gd name="connsiteY13" fmla="*/ 866628 h 923648"/>
              <a:gd name="connsiteX14" fmla="*/ 3503281 w 4078668"/>
              <a:gd name="connsiteY14" fmla="*/ 913281 h 923648"/>
              <a:gd name="connsiteX15" fmla="*/ 4078668 w 4078668"/>
              <a:gd name="connsiteY15" fmla="*/ 923648 h 923648"/>
              <a:gd name="connsiteX16" fmla="*/ 4078668 w 4078668"/>
              <a:gd name="connsiteY16" fmla="*/ 923648 h 923648"/>
              <a:gd name="connsiteX0" fmla="*/ 0 w 4078668"/>
              <a:gd name="connsiteY0" fmla="*/ 750862 h 919390"/>
              <a:gd name="connsiteX1" fmla="*/ 178705 w 4078668"/>
              <a:gd name="connsiteY1" fmla="*/ 493584 h 919390"/>
              <a:gd name="connsiteX2" fmla="*/ 387809 w 4078668"/>
              <a:gd name="connsiteY2" fmla="*/ 207440 h 919390"/>
              <a:gd name="connsiteX3" fmla="*/ 671502 w 4078668"/>
              <a:gd name="connsiteY3" fmla="*/ 14601 h 919390"/>
              <a:gd name="connsiteX4" fmla="*/ 838872 w 4078668"/>
              <a:gd name="connsiteY4" fmla="*/ 12247 h 919390"/>
              <a:gd name="connsiteX5" fmla="*/ 926995 w 4078668"/>
              <a:gd name="connsiteY5" fmla="*/ 1880 h 919390"/>
              <a:gd name="connsiteX6" fmla="*/ 1098056 w 4078668"/>
              <a:gd name="connsiteY6" fmla="*/ 27798 h 919390"/>
              <a:gd name="connsiteX7" fmla="*/ 1295036 w 4078668"/>
              <a:gd name="connsiteY7" fmla="*/ 79635 h 919390"/>
              <a:gd name="connsiteX8" fmla="*/ 1492015 w 4078668"/>
              <a:gd name="connsiteY8" fmla="*/ 167757 h 919390"/>
              <a:gd name="connsiteX9" fmla="*/ 1865240 w 4078668"/>
              <a:gd name="connsiteY9" fmla="*/ 333635 h 919390"/>
              <a:gd name="connsiteX10" fmla="*/ 2243648 w 4078668"/>
              <a:gd name="connsiteY10" fmla="*/ 520247 h 919390"/>
              <a:gd name="connsiteX11" fmla="*/ 2622056 w 4078668"/>
              <a:gd name="connsiteY11" fmla="*/ 675757 h 919390"/>
              <a:gd name="connsiteX12" fmla="*/ 2984913 w 4078668"/>
              <a:gd name="connsiteY12" fmla="*/ 794982 h 919390"/>
              <a:gd name="connsiteX13" fmla="*/ 3290750 w 4078668"/>
              <a:gd name="connsiteY13" fmla="*/ 862370 h 919390"/>
              <a:gd name="connsiteX14" fmla="*/ 3503281 w 4078668"/>
              <a:gd name="connsiteY14" fmla="*/ 909023 h 919390"/>
              <a:gd name="connsiteX15" fmla="*/ 4078668 w 4078668"/>
              <a:gd name="connsiteY15" fmla="*/ 919390 h 919390"/>
              <a:gd name="connsiteX16" fmla="*/ 4078668 w 4078668"/>
              <a:gd name="connsiteY16" fmla="*/ 919390 h 919390"/>
              <a:gd name="connsiteX0" fmla="*/ 0 w 4078668"/>
              <a:gd name="connsiteY0" fmla="*/ 749967 h 918495"/>
              <a:gd name="connsiteX1" fmla="*/ 178705 w 4078668"/>
              <a:gd name="connsiteY1" fmla="*/ 492689 h 918495"/>
              <a:gd name="connsiteX2" fmla="*/ 387809 w 4078668"/>
              <a:gd name="connsiteY2" fmla="*/ 206545 h 918495"/>
              <a:gd name="connsiteX3" fmla="*/ 534445 w 4078668"/>
              <a:gd name="connsiteY3" fmla="*/ 65453 h 918495"/>
              <a:gd name="connsiteX4" fmla="*/ 838872 w 4078668"/>
              <a:gd name="connsiteY4" fmla="*/ 11352 h 918495"/>
              <a:gd name="connsiteX5" fmla="*/ 926995 w 4078668"/>
              <a:gd name="connsiteY5" fmla="*/ 985 h 918495"/>
              <a:gd name="connsiteX6" fmla="*/ 1098056 w 4078668"/>
              <a:gd name="connsiteY6" fmla="*/ 26903 h 918495"/>
              <a:gd name="connsiteX7" fmla="*/ 1295036 w 4078668"/>
              <a:gd name="connsiteY7" fmla="*/ 78740 h 918495"/>
              <a:gd name="connsiteX8" fmla="*/ 1492015 w 4078668"/>
              <a:gd name="connsiteY8" fmla="*/ 166862 h 918495"/>
              <a:gd name="connsiteX9" fmla="*/ 1865240 w 4078668"/>
              <a:gd name="connsiteY9" fmla="*/ 332740 h 918495"/>
              <a:gd name="connsiteX10" fmla="*/ 2243648 w 4078668"/>
              <a:gd name="connsiteY10" fmla="*/ 519352 h 918495"/>
              <a:gd name="connsiteX11" fmla="*/ 2622056 w 4078668"/>
              <a:gd name="connsiteY11" fmla="*/ 674862 h 918495"/>
              <a:gd name="connsiteX12" fmla="*/ 2984913 w 4078668"/>
              <a:gd name="connsiteY12" fmla="*/ 794087 h 918495"/>
              <a:gd name="connsiteX13" fmla="*/ 3290750 w 4078668"/>
              <a:gd name="connsiteY13" fmla="*/ 861475 h 918495"/>
              <a:gd name="connsiteX14" fmla="*/ 3503281 w 4078668"/>
              <a:gd name="connsiteY14" fmla="*/ 908128 h 918495"/>
              <a:gd name="connsiteX15" fmla="*/ 4078668 w 4078668"/>
              <a:gd name="connsiteY15" fmla="*/ 918495 h 918495"/>
              <a:gd name="connsiteX16" fmla="*/ 4078668 w 4078668"/>
              <a:gd name="connsiteY16" fmla="*/ 918495 h 918495"/>
              <a:gd name="connsiteX0" fmla="*/ 0 w 4078668"/>
              <a:gd name="connsiteY0" fmla="*/ 749218 h 917746"/>
              <a:gd name="connsiteX1" fmla="*/ 178705 w 4078668"/>
              <a:gd name="connsiteY1" fmla="*/ 491940 h 917746"/>
              <a:gd name="connsiteX2" fmla="*/ 387809 w 4078668"/>
              <a:gd name="connsiteY2" fmla="*/ 205796 h 917746"/>
              <a:gd name="connsiteX3" fmla="*/ 534445 w 4078668"/>
              <a:gd name="connsiteY3" fmla="*/ 64704 h 917746"/>
              <a:gd name="connsiteX4" fmla="*/ 738363 w 4078668"/>
              <a:gd name="connsiteY4" fmla="*/ 16353 h 917746"/>
              <a:gd name="connsiteX5" fmla="*/ 926995 w 4078668"/>
              <a:gd name="connsiteY5" fmla="*/ 236 h 917746"/>
              <a:gd name="connsiteX6" fmla="*/ 1098056 w 4078668"/>
              <a:gd name="connsiteY6" fmla="*/ 26154 h 917746"/>
              <a:gd name="connsiteX7" fmla="*/ 1295036 w 4078668"/>
              <a:gd name="connsiteY7" fmla="*/ 77991 h 917746"/>
              <a:gd name="connsiteX8" fmla="*/ 1492015 w 4078668"/>
              <a:gd name="connsiteY8" fmla="*/ 166113 h 917746"/>
              <a:gd name="connsiteX9" fmla="*/ 1865240 w 4078668"/>
              <a:gd name="connsiteY9" fmla="*/ 331991 h 917746"/>
              <a:gd name="connsiteX10" fmla="*/ 2243648 w 4078668"/>
              <a:gd name="connsiteY10" fmla="*/ 518603 h 917746"/>
              <a:gd name="connsiteX11" fmla="*/ 2622056 w 4078668"/>
              <a:gd name="connsiteY11" fmla="*/ 674113 h 917746"/>
              <a:gd name="connsiteX12" fmla="*/ 2984913 w 4078668"/>
              <a:gd name="connsiteY12" fmla="*/ 793338 h 917746"/>
              <a:gd name="connsiteX13" fmla="*/ 3290750 w 4078668"/>
              <a:gd name="connsiteY13" fmla="*/ 860726 h 917746"/>
              <a:gd name="connsiteX14" fmla="*/ 3503281 w 4078668"/>
              <a:gd name="connsiteY14" fmla="*/ 907379 h 917746"/>
              <a:gd name="connsiteX15" fmla="*/ 4078668 w 4078668"/>
              <a:gd name="connsiteY15" fmla="*/ 917746 h 917746"/>
              <a:gd name="connsiteX16" fmla="*/ 4078668 w 4078668"/>
              <a:gd name="connsiteY16" fmla="*/ 917746 h 917746"/>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1098056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979273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92015 w 4078668"/>
              <a:gd name="connsiteY7" fmla="*/ 152996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32986 w 4078668"/>
              <a:gd name="connsiteY2" fmla="*/ 198428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527 h 905055"/>
              <a:gd name="connsiteX1" fmla="*/ 178705 w 4078668"/>
              <a:gd name="connsiteY1" fmla="*/ 479249 h 905055"/>
              <a:gd name="connsiteX2" fmla="*/ 332986 w 4078668"/>
              <a:gd name="connsiteY2" fmla="*/ 198854 h 905055"/>
              <a:gd name="connsiteX3" fmla="*/ 470485 w 4078668"/>
              <a:gd name="connsiteY3" fmla="*/ 57762 h 905055"/>
              <a:gd name="connsiteX4" fmla="*/ 738363 w 4078668"/>
              <a:gd name="connsiteY4" fmla="*/ 3662 h 905055"/>
              <a:gd name="connsiteX5" fmla="*/ 979273 w 4078668"/>
              <a:gd name="connsiteY5" fmla="*/ 13463 h 905055"/>
              <a:gd name="connsiteX6" fmla="*/ 1221939 w 4078668"/>
              <a:gd name="connsiteY6" fmla="*/ 82549 h 905055"/>
              <a:gd name="connsiteX7" fmla="*/ 1455466 w 4078668"/>
              <a:gd name="connsiteY7" fmla="*/ 199420 h 905055"/>
              <a:gd name="connsiteX8" fmla="*/ 1846966 w 4078668"/>
              <a:gd name="connsiteY8" fmla="*/ 382546 h 905055"/>
              <a:gd name="connsiteX9" fmla="*/ 2207100 w 4078668"/>
              <a:gd name="connsiteY9" fmla="*/ 551910 h 905055"/>
              <a:gd name="connsiteX10" fmla="*/ 2594645 w 4078668"/>
              <a:gd name="connsiteY10" fmla="*/ 707419 h 905055"/>
              <a:gd name="connsiteX11" fmla="*/ 2957502 w 4078668"/>
              <a:gd name="connsiteY11" fmla="*/ 809395 h 905055"/>
              <a:gd name="connsiteX12" fmla="*/ 3254201 w 4078668"/>
              <a:gd name="connsiteY12" fmla="*/ 859534 h 905055"/>
              <a:gd name="connsiteX13" fmla="*/ 3503281 w 4078668"/>
              <a:gd name="connsiteY13" fmla="*/ 894688 h 905055"/>
              <a:gd name="connsiteX14" fmla="*/ 4078668 w 4078668"/>
              <a:gd name="connsiteY14" fmla="*/ 905055 h 905055"/>
              <a:gd name="connsiteX15" fmla="*/ 4078668 w 4078668"/>
              <a:gd name="connsiteY15" fmla="*/ 905055 h 905055"/>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221939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33587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3503281 w 5377761"/>
              <a:gd name="connsiteY13" fmla="*/ 909954 h 926250"/>
              <a:gd name="connsiteX14" fmla="*/ 4078668 w 5377761"/>
              <a:gd name="connsiteY14" fmla="*/ 920321 h 926250"/>
              <a:gd name="connsiteX15" fmla="*/ 5377761 w 5377761"/>
              <a:gd name="connsiteY15"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3503281 w 5377761"/>
              <a:gd name="connsiteY13" fmla="*/ 909954 h 926250"/>
              <a:gd name="connsiteX14" fmla="*/ 4479323 w 5377761"/>
              <a:gd name="connsiteY14" fmla="*/ 908463 h 926250"/>
              <a:gd name="connsiteX15" fmla="*/ 5377761 w 5377761"/>
              <a:gd name="connsiteY15"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691774 w 5377761"/>
              <a:gd name="connsiteY10" fmla="*/ 651538 h 926250"/>
              <a:gd name="connsiteX11" fmla="*/ 2957502 w 5377761"/>
              <a:gd name="connsiteY11" fmla="*/ 824661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43523 w 5377761"/>
              <a:gd name="connsiteY9" fmla="*/ 54049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284422 w 5377761"/>
              <a:gd name="connsiteY2" fmla="*/ 175582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43523 w 5377761"/>
              <a:gd name="connsiteY9" fmla="*/ 54049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0748 h 925205"/>
              <a:gd name="connsiteX1" fmla="*/ 178705 w 5377761"/>
              <a:gd name="connsiteY1" fmla="*/ 493470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27269 w 5377761"/>
              <a:gd name="connsiteY1" fmla="*/ 315601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39410 w 5377761"/>
              <a:gd name="connsiteY1" fmla="*/ 312637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84422 w 5377761"/>
              <a:gd name="connsiteY1" fmla="*/ 174537 h 925205"/>
              <a:gd name="connsiteX2" fmla="*/ 421922 w 5377761"/>
              <a:gd name="connsiteY2" fmla="*/ 51232 h 925205"/>
              <a:gd name="connsiteX3" fmla="*/ 646991 w 5377761"/>
              <a:gd name="connsiteY3" fmla="*/ 634 h 925205"/>
              <a:gd name="connsiteX4" fmla="*/ 933587 w 5377761"/>
              <a:gd name="connsiteY4" fmla="*/ 27684 h 925205"/>
              <a:gd name="connsiteX5" fmla="*/ 1148842 w 5377761"/>
              <a:gd name="connsiteY5" fmla="*/ 96770 h 925205"/>
              <a:gd name="connsiteX6" fmla="*/ 1455466 w 5377761"/>
              <a:gd name="connsiteY6" fmla="*/ 213641 h 925205"/>
              <a:gd name="connsiteX7" fmla="*/ 1846966 w 5377761"/>
              <a:gd name="connsiteY7" fmla="*/ 396767 h 925205"/>
              <a:gd name="connsiteX8" fmla="*/ 2243523 w 5377761"/>
              <a:gd name="connsiteY8" fmla="*/ 539451 h 925205"/>
              <a:gd name="connsiteX9" fmla="*/ 2691774 w 5377761"/>
              <a:gd name="connsiteY9" fmla="*/ 650493 h 925205"/>
              <a:gd name="connsiteX10" fmla="*/ 3054631 w 5377761"/>
              <a:gd name="connsiteY10" fmla="*/ 728753 h 925205"/>
              <a:gd name="connsiteX11" fmla="*/ 3533446 w 5377761"/>
              <a:gd name="connsiteY11" fmla="*/ 808536 h 925205"/>
              <a:gd name="connsiteX12" fmla="*/ 4479323 w 5377761"/>
              <a:gd name="connsiteY12" fmla="*/ 907418 h 925205"/>
              <a:gd name="connsiteX13" fmla="*/ 5377761 w 5377761"/>
              <a:gd name="connsiteY13" fmla="*/ 925205 h 925205"/>
              <a:gd name="connsiteX0" fmla="*/ 0 w 5329196"/>
              <a:gd name="connsiteY0" fmla="*/ 309041 h 925205"/>
              <a:gd name="connsiteX1" fmla="*/ 235857 w 5329196"/>
              <a:gd name="connsiteY1" fmla="*/ 174537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093339"/>
              <a:gd name="connsiteY0" fmla="*/ 133034 h 925205"/>
              <a:gd name="connsiteX1" fmla="*/ 137500 w 5093339"/>
              <a:gd name="connsiteY1" fmla="*/ 51232 h 925205"/>
              <a:gd name="connsiteX2" fmla="*/ 362569 w 5093339"/>
              <a:gd name="connsiteY2" fmla="*/ 634 h 925205"/>
              <a:gd name="connsiteX3" fmla="*/ 649165 w 5093339"/>
              <a:gd name="connsiteY3" fmla="*/ 27684 h 925205"/>
              <a:gd name="connsiteX4" fmla="*/ 864420 w 5093339"/>
              <a:gd name="connsiteY4" fmla="*/ 96770 h 925205"/>
              <a:gd name="connsiteX5" fmla="*/ 1171044 w 5093339"/>
              <a:gd name="connsiteY5" fmla="*/ 213641 h 925205"/>
              <a:gd name="connsiteX6" fmla="*/ 1562544 w 5093339"/>
              <a:gd name="connsiteY6" fmla="*/ 396767 h 925205"/>
              <a:gd name="connsiteX7" fmla="*/ 1959101 w 5093339"/>
              <a:gd name="connsiteY7" fmla="*/ 539451 h 925205"/>
              <a:gd name="connsiteX8" fmla="*/ 2407352 w 5093339"/>
              <a:gd name="connsiteY8" fmla="*/ 650493 h 925205"/>
              <a:gd name="connsiteX9" fmla="*/ 2770209 w 5093339"/>
              <a:gd name="connsiteY9" fmla="*/ 728753 h 925205"/>
              <a:gd name="connsiteX10" fmla="*/ 3249024 w 5093339"/>
              <a:gd name="connsiteY10" fmla="*/ 808536 h 925205"/>
              <a:gd name="connsiteX11" fmla="*/ 4194901 w 5093339"/>
              <a:gd name="connsiteY11" fmla="*/ 907418 h 925205"/>
              <a:gd name="connsiteX12" fmla="*/ 5093339 w 5093339"/>
              <a:gd name="connsiteY12" fmla="*/ 925205 h 925205"/>
              <a:gd name="connsiteX0" fmla="*/ 0 w 5093339"/>
              <a:gd name="connsiteY0" fmla="*/ 142658 h 925205"/>
              <a:gd name="connsiteX1" fmla="*/ 137500 w 5093339"/>
              <a:gd name="connsiteY1" fmla="*/ 51232 h 925205"/>
              <a:gd name="connsiteX2" fmla="*/ 362569 w 5093339"/>
              <a:gd name="connsiteY2" fmla="*/ 634 h 925205"/>
              <a:gd name="connsiteX3" fmla="*/ 649165 w 5093339"/>
              <a:gd name="connsiteY3" fmla="*/ 27684 h 925205"/>
              <a:gd name="connsiteX4" fmla="*/ 864420 w 5093339"/>
              <a:gd name="connsiteY4" fmla="*/ 96770 h 925205"/>
              <a:gd name="connsiteX5" fmla="*/ 1171044 w 5093339"/>
              <a:gd name="connsiteY5" fmla="*/ 213641 h 925205"/>
              <a:gd name="connsiteX6" fmla="*/ 1562544 w 5093339"/>
              <a:gd name="connsiteY6" fmla="*/ 396767 h 925205"/>
              <a:gd name="connsiteX7" fmla="*/ 1959101 w 5093339"/>
              <a:gd name="connsiteY7" fmla="*/ 539451 h 925205"/>
              <a:gd name="connsiteX8" fmla="*/ 2407352 w 5093339"/>
              <a:gd name="connsiteY8" fmla="*/ 650493 h 925205"/>
              <a:gd name="connsiteX9" fmla="*/ 2770209 w 5093339"/>
              <a:gd name="connsiteY9" fmla="*/ 728753 h 925205"/>
              <a:gd name="connsiteX10" fmla="*/ 3249024 w 5093339"/>
              <a:gd name="connsiteY10" fmla="*/ 808536 h 925205"/>
              <a:gd name="connsiteX11" fmla="*/ 4194901 w 5093339"/>
              <a:gd name="connsiteY11" fmla="*/ 907418 h 925205"/>
              <a:gd name="connsiteX12" fmla="*/ 5093339 w 5093339"/>
              <a:gd name="connsiteY12" fmla="*/ 925205 h 925205"/>
              <a:gd name="connsiteX0" fmla="*/ 0 w 5104943"/>
              <a:gd name="connsiteY0" fmla="*/ 127260 h 925205"/>
              <a:gd name="connsiteX1" fmla="*/ 149104 w 5104943"/>
              <a:gd name="connsiteY1" fmla="*/ 51232 h 925205"/>
              <a:gd name="connsiteX2" fmla="*/ 374173 w 5104943"/>
              <a:gd name="connsiteY2" fmla="*/ 634 h 925205"/>
              <a:gd name="connsiteX3" fmla="*/ 660769 w 5104943"/>
              <a:gd name="connsiteY3" fmla="*/ 27684 h 925205"/>
              <a:gd name="connsiteX4" fmla="*/ 876024 w 5104943"/>
              <a:gd name="connsiteY4" fmla="*/ 96770 h 925205"/>
              <a:gd name="connsiteX5" fmla="*/ 1182648 w 5104943"/>
              <a:gd name="connsiteY5" fmla="*/ 213641 h 925205"/>
              <a:gd name="connsiteX6" fmla="*/ 1574148 w 5104943"/>
              <a:gd name="connsiteY6" fmla="*/ 396767 h 925205"/>
              <a:gd name="connsiteX7" fmla="*/ 1970705 w 5104943"/>
              <a:gd name="connsiteY7" fmla="*/ 539451 h 925205"/>
              <a:gd name="connsiteX8" fmla="*/ 2418956 w 5104943"/>
              <a:gd name="connsiteY8" fmla="*/ 650493 h 925205"/>
              <a:gd name="connsiteX9" fmla="*/ 2781813 w 5104943"/>
              <a:gd name="connsiteY9" fmla="*/ 728753 h 925205"/>
              <a:gd name="connsiteX10" fmla="*/ 3260628 w 5104943"/>
              <a:gd name="connsiteY10" fmla="*/ 808536 h 925205"/>
              <a:gd name="connsiteX11" fmla="*/ 4206505 w 5104943"/>
              <a:gd name="connsiteY11" fmla="*/ 907418 h 925205"/>
              <a:gd name="connsiteX12" fmla="*/ 5104943 w 5104943"/>
              <a:gd name="connsiteY12" fmla="*/ 925205 h 925205"/>
              <a:gd name="connsiteX0" fmla="*/ 0 w 5104943"/>
              <a:gd name="connsiteY0" fmla="*/ 128676 h 926621"/>
              <a:gd name="connsiteX1" fmla="*/ 149104 w 5104943"/>
              <a:gd name="connsiteY1" fmla="*/ 52648 h 926621"/>
              <a:gd name="connsiteX2" fmla="*/ 374173 w 5104943"/>
              <a:gd name="connsiteY2" fmla="*/ 2050 h 926621"/>
              <a:gd name="connsiteX3" fmla="*/ 546057 w 5104943"/>
              <a:gd name="connsiteY3" fmla="*/ 11736 h 926621"/>
              <a:gd name="connsiteX4" fmla="*/ 660769 w 5104943"/>
              <a:gd name="connsiteY4" fmla="*/ 29100 h 926621"/>
              <a:gd name="connsiteX5" fmla="*/ 876024 w 5104943"/>
              <a:gd name="connsiteY5" fmla="*/ 98186 h 926621"/>
              <a:gd name="connsiteX6" fmla="*/ 1182648 w 5104943"/>
              <a:gd name="connsiteY6" fmla="*/ 215057 h 926621"/>
              <a:gd name="connsiteX7" fmla="*/ 1574148 w 5104943"/>
              <a:gd name="connsiteY7" fmla="*/ 398183 h 926621"/>
              <a:gd name="connsiteX8" fmla="*/ 1970705 w 5104943"/>
              <a:gd name="connsiteY8" fmla="*/ 540867 h 926621"/>
              <a:gd name="connsiteX9" fmla="*/ 2418956 w 5104943"/>
              <a:gd name="connsiteY9" fmla="*/ 651909 h 926621"/>
              <a:gd name="connsiteX10" fmla="*/ 2781813 w 5104943"/>
              <a:gd name="connsiteY10" fmla="*/ 730169 h 926621"/>
              <a:gd name="connsiteX11" fmla="*/ 3260628 w 5104943"/>
              <a:gd name="connsiteY11" fmla="*/ 809952 h 926621"/>
              <a:gd name="connsiteX12" fmla="*/ 4206505 w 5104943"/>
              <a:gd name="connsiteY12" fmla="*/ 908834 h 926621"/>
              <a:gd name="connsiteX13" fmla="*/ 5104943 w 5104943"/>
              <a:gd name="connsiteY13" fmla="*/ 926621 h 926621"/>
              <a:gd name="connsiteX0" fmla="*/ 0 w 5104943"/>
              <a:gd name="connsiteY0" fmla="*/ 130823 h 928768"/>
              <a:gd name="connsiteX1" fmla="*/ 149104 w 5104943"/>
              <a:gd name="connsiteY1" fmla="*/ 54795 h 928768"/>
              <a:gd name="connsiteX2" fmla="*/ 374173 w 5104943"/>
              <a:gd name="connsiteY2" fmla="*/ 4197 h 928768"/>
              <a:gd name="connsiteX3" fmla="*/ 522250 w 5104943"/>
              <a:gd name="connsiteY3" fmla="*/ 5985 h 928768"/>
              <a:gd name="connsiteX4" fmla="*/ 660769 w 5104943"/>
              <a:gd name="connsiteY4" fmla="*/ 31247 h 928768"/>
              <a:gd name="connsiteX5" fmla="*/ 876024 w 5104943"/>
              <a:gd name="connsiteY5" fmla="*/ 100333 h 928768"/>
              <a:gd name="connsiteX6" fmla="*/ 1182648 w 5104943"/>
              <a:gd name="connsiteY6" fmla="*/ 217204 h 928768"/>
              <a:gd name="connsiteX7" fmla="*/ 1574148 w 5104943"/>
              <a:gd name="connsiteY7" fmla="*/ 400330 h 928768"/>
              <a:gd name="connsiteX8" fmla="*/ 1970705 w 5104943"/>
              <a:gd name="connsiteY8" fmla="*/ 543014 h 928768"/>
              <a:gd name="connsiteX9" fmla="*/ 2418956 w 5104943"/>
              <a:gd name="connsiteY9" fmla="*/ 654056 h 928768"/>
              <a:gd name="connsiteX10" fmla="*/ 2781813 w 5104943"/>
              <a:gd name="connsiteY10" fmla="*/ 732316 h 928768"/>
              <a:gd name="connsiteX11" fmla="*/ 3260628 w 5104943"/>
              <a:gd name="connsiteY11" fmla="*/ 812099 h 928768"/>
              <a:gd name="connsiteX12" fmla="*/ 4206505 w 5104943"/>
              <a:gd name="connsiteY12" fmla="*/ 910981 h 928768"/>
              <a:gd name="connsiteX13" fmla="*/ 5104943 w 5104943"/>
              <a:gd name="connsiteY13" fmla="*/ 928768 h 928768"/>
              <a:gd name="connsiteX0" fmla="*/ 0 w 5104943"/>
              <a:gd name="connsiteY0" fmla="*/ 126831 h 924776"/>
              <a:gd name="connsiteX1" fmla="*/ 149104 w 5104943"/>
              <a:gd name="connsiteY1" fmla="*/ 50803 h 924776"/>
              <a:gd name="connsiteX2" fmla="*/ 296802 w 5104943"/>
              <a:gd name="connsiteY2" fmla="*/ 9091 h 924776"/>
              <a:gd name="connsiteX3" fmla="*/ 522250 w 5104943"/>
              <a:gd name="connsiteY3" fmla="*/ 1993 h 924776"/>
              <a:gd name="connsiteX4" fmla="*/ 660769 w 5104943"/>
              <a:gd name="connsiteY4" fmla="*/ 27255 h 924776"/>
              <a:gd name="connsiteX5" fmla="*/ 876024 w 5104943"/>
              <a:gd name="connsiteY5" fmla="*/ 96341 h 924776"/>
              <a:gd name="connsiteX6" fmla="*/ 1182648 w 5104943"/>
              <a:gd name="connsiteY6" fmla="*/ 213212 h 924776"/>
              <a:gd name="connsiteX7" fmla="*/ 1574148 w 5104943"/>
              <a:gd name="connsiteY7" fmla="*/ 396338 h 924776"/>
              <a:gd name="connsiteX8" fmla="*/ 1970705 w 5104943"/>
              <a:gd name="connsiteY8" fmla="*/ 539022 h 924776"/>
              <a:gd name="connsiteX9" fmla="*/ 2418956 w 5104943"/>
              <a:gd name="connsiteY9" fmla="*/ 650064 h 924776"/>
              <a:gd name="connsiteX10" fmla="*/ 2781813 w 5104943"/>
              <a:gd name="connsiteY10" fmla="*/ 728324 h 924776"/>
              <a:gd name="connsiteX11" fmla="*/ 3260628 w 5104943"/>
              <a:gd name="connsiteY11" fmla="*/ 808107 h 924776"/>
              <a:gd name="connsiteX12" fmla="*/ 4206505 w 5104943"/>
              <a:gd name="connsiteY12" fmla="*/ 906989 h 924776"/>
              <a:gd name="connsiteX13" fmla="*/ 5104943 w 5104943"/>
              <a:gd name="connsiteY13" fmla="*/ 924776 h 924776"/>
              <a:gd name="connsiteX0" fmla="*/ 0 w 5104943"/>
              <a:gd name="connsiteY0" fmla="*/ 127673 h 925618"/>
              <a:gd name="connsiteX1" fmla="*/ 149104 w 5104943"/>
              <a:gd name="connsiteY1" fmla="*/ 51645 h 925618"/>
              <a:gd name="connsiteX2" fmla="*/ 314656 w 5104943"/>
              <a:gd name="connsiteY2" fmla="*/ 6971 h 925618"/>
              <a:gd name="connsiteX3" fmla="*/ 522250 w 5104943"/>
              <a:gd name="connsiteY3" fmla="*/ 2835 h 925618"/>
              <a:gd name="connsiteX4" fmla="*/ 660769 w 5104943"/>
              <a:gd name="connsiteY4" fmla="*/ 28097 h 925618"/>
              <a:gd name="connsiteX5" fmla="*/ 876024 w 5104943"/>
              <a:gd name="connsiteY5" fmla="*/ 97183 h 925618"/>
              <a:gd name="connsiteX6" fmla="*/ 1182648 w 5104943"/>
              <a:gd name="connsiteY6" fmla="*/ 214054 h 925618"/>
              <a:gd name="connsiteX7" fmla="*/ 1574148 w 5104943"/>
              <a:gd name="connsiteY7" fmla="*/ 397180 h 925618"/>
              <a:gd name="connsiteX8" fmla="*/ 1970705 w 5104943"/>
              <a:gd name="connsiteY8" fmla="*/ 539864 h 925618"/>
              <a:gd name="connsiteX9" fmla="*/ 2418956 w 5104943"/>
              <a:gd name="connsiteY9" fmla="*/ 650906 h 925618"/>
              <a:gd name="connsiteX10" fmla="*/ 2781813 w 5104943"/>
              <a:gd name="connsiteY10" fmla="*/ 729166 h 925618"/>
              <a:gd name="connsiteX11" fmla="*/ 3260628 w 5104943"/>
              <a:gd name="connsiteY11" fmla="*/ 808949 h 925618"/>
              <a:gd name="connsiteX12" fmla="*/ 4206505 w 5104943"/>
              <a:gd name="connsiteY12" fmla="*/ 907831 h 925618"/>
              <a:gd name="connsiteX13" fmla="*/ 5104943 w 5104943"/>
              <a:gd name="connsiteY13" fmla="*/ 925618 h 925618"/>
              <a:gd name="connsiteX0" fmla="*/ 0 w 5104943"/>
              <a:gd name="connsiteY0" fmla="*/ 127673 h 925618"/>
              <a:gd name="connsiteX1" fmla="*/ 149104 w 5104943"/>
              <a:gd name="connsiteY1" fmla="*/ 51645 h 925618"/>
              <a:gd name="connsiteX2" fmla="*/ 314656 w 5104943"/>
              <a:gd name="connsiteY2" fmla="*/ 6971 h 925618"/>
              <a:gd name="connsiteX3" fmla="*/ 522250 w 5104943"/>
              <a:gd name="connsiteY3" fmla="*/ 2835 h 925618"/>
              <a:gd name="connsiteX4" fmla="*/ 660769 w 5104943"/>
              <a:gd name="connsiteY4" fmla="*/ 28097 h 925618"/>
              <a:gd name="connsiteX5" fmla="*/ 876024 w 5104943"/>
              <a:gd name="connsiteY5" fmla="*/ 97183 h 925618"/>
              <a:gd name="connsiteX6" fmla="*/ 1182648 w 5104943"/>
              <a:gd name="connsiteY6" fmla="*/ 214054 h 925618"/>
              <a:gd name="connsiteX7" fmla="*/ 1574148 w 5104943"/>
              <a:gd name="connsiteY7" fmla="*/ 397180 h 925618"/>
              <a:gd name="connsiteX8" fmla="*/ 1970705 w 5104943"/>
              <a:gd name="connsiteY8" fmla="*/ 539864 h 925618"/>
              <a:gd name="connsiteX9" fmla="*/ 2418956 w 5104943"/>
              <a:gd name="connsiteY9" fmla="*/ 650906 h 925618"/>
              <a:gd name="connsiteX10" fmla="*/ 2781813 w 5104943"/>
              <a:gd name="connsiteY10" fmla="*/ 729166 h 925618"/>
              <a:gd name="connsiteX11" fmla="*/ 3260628 w 5104943"/>
              <a:gd name="connsiteY11" fmla="*/ 808949 h 925618"/>
              <a:gd name="connsiteX12" fmla="*/ 4206505 w 5104943"/>
              <a:gd name="connsiteY12" fmla="*/ 907831 h 925618"/>
              <a:gd name="connsiteX13" fmla="*/ 5104943 w 5104943"/>
              <a:gd name="connsiteY13" fmla="*/ 925618 h 92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4943" h="925618">
                <a:moveTo>
                  <a:pt x="0" y="127673"/>
                </a:moveTo>
                <a:cubicBezTo>
                  <a:pt x="1521" y="129172"/>
                  <a:pt x="96661" y="71762"/>
                  <a:pt x="149104" y="51645"/>
                </a:cubicBezTo>
                <a:cubicBezTo>
                  <a:pt x="201547" y="31528"/>
                  <a:pt x="252465" y="15106"/>
                  <a:pt x="314656" y="6971"/>
                </a:cubicBezTo>
                <a:cubicBezTo>
                  <a:pt x="376847" y="-1164"/>
                  <a:pt x="474484" y="-1673"/>
                  <a:pt x="522250" y="2835"/>
                </a:cubicBezTo>
                <a:cubicBezTo>
                  <a:pt x="570016" y="7343"/>
                  <a:pt x="601807" y="12372"/>
                  <a:pt x="660769" y="28097"/>
                </a:cubicBezTo>
                <a:cubicBezTo>
                  <a:pt x="719731" y="43822"/>
                  <a:pt x="789044" y="66190"/>
                  <a:pt x="876024" y="97183"/>
                </a:cubicBezTo>
                <a:cubicBezTo>
                  <a:pt x="963004" y="128176"/>
                  <a:pt x="1066294" y="164055"/>
                  <a:pt x="1182648" y="214054"/>
                </a:cubicBezTo>
                <a:cubicBezTo>
                  <a:pt x="1299002" y="264053"/>
                  <a:pt x="1442805" y="342878"/>
                  <a:pt x="1574148" y="397180"/>
                </a:cubicBezTo>
                <a:cubicBezTo>
                  <a:pt x="1705491" y="451482"/>
                  <a:pt x="1829904" y="497576"/>
                  <a:pt x="1970705" y="539864"/>
                </a:cubicBezTo>
                <a:cubicBezTo>
                  <a:pt x="2111506" y="582152"/>
                  <a:pt x="2283771" y="619356"/>
                  <a:pt x="2418956" y="650906"/>
                </a:cubicBezTo>
                <a:cubicBezTo>
                  <a:pt x="2554141" y="682456"/>
                  <a:pt x="2641534" y="702826"/>
                  <a:pt x="2781813" y="729166"/>
                </a:cubicBezTo>
                <a:cubicBezTo>
                  <a:pt x="2922092" y="755506"/>
                  <a:pt x="3023179" y="779172"/>
                  <a:pt x="3260628" y="808949"/>
                </a:cubicBezTo>
                <a:cubicBezTo>
                  <a:pt x="3498077" y="838726"/>
                  <a:pt x="3899119" y="888386"/>
                  <a:pt x="4206505" y="907831"/>
                </a:cubicBezTo>
                <a:cubicBezTo>
                  <a:pt x="4513891" y="927276"/>
                  <a:pt x="4805464" y="919689"/>
                  <a:pt x="5104943" y="925618"/>
                </a:cubicBez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a:off x="1320799" y="2722643"/>
            <a:ext cx="4044847" cy="3113389"/>
          </a:xfrm>
          <a:custGeom>
            <a:avLst/>
            <a:gdLst>
              <a:gd name="connsiteX0" fmla="*/ 0 w 4064000"/>
              <a:gd name="connsiteY0" fmla="*/ 1742326 h 1742326"/>
              <a:gd name="connsiteX1" fmla="*/ 222898 w 4064000"/>
              <a:gd name="connsiteY1" fmla="*/ 881836 h 1742326"/>
              <a:gd name="connsiteX2" fmla="*/ 419878 w 4064000"/>
              <a:gd name="connsiteY2" fmla="*/ 394571 h 1742326"/>
              <a:gd name="connsiteX3" fmla="*/ 565021 w 4064000"/>
              <a:gd name="connsiteY3" fmla="*/ 171673 h 1742326"/>
              <a:gd name="connsiteX4" fmla="*/ 684245 w 4064000"/>
              <a:gd name="connsiteY4" fmla="*/ 42081 h 1742326"/>
              <a:gd name="connsiteX5" fmla="*/ 824204 w 4064000"/>
              <a:gd name="connsiteY5" fmla="*/ 10979 h 1742326"/>
              <a:gd name="connsiteX6" fmla="*/ 912327 w 4064000"/>
              <a:gd name="connsiteY6" fmla="*/ 612 h 1742326"/>
              <a:gd name="connsiteX7" fmla="*/ 1083388 w 4064000"/>
              <a:gd name="connsiteY7" fmla="*/ 26530 h 1742326"/>
              <a:gd name="connsiteX8" fmla="*/ 1280368 w 4064000"/>
              <a:gd name="connsiteY8" fmla="*/ 78367 h 1742326"/>
              <a:gd name="connsiteX9" fmla="*/ 1477347 w 4064000"/>
              <a:gd name="connsiteY9" fmla="*/ 166489 h 1742326"/>
              <a:gd name="connsiteX10" fmla="*/ 1850572 w 4064000"/>
              <a:gd name="connsiteY10" fmla="*/ 332367 h 1742326"/>
              <a:gd name="connsiteX11" fmla="*/ 2228980 w 4064000"/>
              <a:gd name="connsiteY11" fmla="*/ 518979 h 1742326"/>
              <a:gd name="connsiteX12" fmla="*/ 2607388 w 4064000"/>
              <a:gd name="connsiteY12" fmla="*/ 674489 h 1742326"/>
              <a:gd name="connsiteX13" fmla="*/ 2970245 w 4064000"/>
              <a:gd name="connsiteY13" fmla="*/ 793714 h 1742326"/>
              <a:gd name="connsiteX14" fmla="*/ 3276082 w 4064000"/>
              <a:gd name="connsiteY14" fmla="*/ 861102 h 1742326"/>
              <a:gd name="connsiteX15" fmla="*/ 3488613 w 4064000"/>
              <a:gd name="connsiteY15" fmla="*/ 907755 h 1742326"/>
              <a:gd name="connsiteX16" fmla="*/ 4064000 w 4064000"/>
              <a:gd name="connsiteY16" fmla="*/ 918122 h 1742326"/>
              <a:gd name="connsiteX17" fmla="*/ 4064000 w 4064000"/>
              <a:gd name="connsiteY17" fmla="*/ 918122 h 1742326"/>
              <a:gd name="connsiteX0" fmla="*/ 0 w 4054863"/>
              <a:gd name="connsiteY0" fmla="*/ 615389 h 918122"/>
              <a:gd name="connsiteX1" fmla="*/ 213761 w 4054863"/>
              <a:gd name="connsiteY1" fmla="*/ 881836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410741 w 4054863"/>
              <a:gd name="connsiteY2" fmla="*/ 394571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55884 w 4054863"/>
              <a:gd name="connsiteY3" fmla="*/ 171673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389 h 918122"/>
              <a:gd name="connsiteX1" fmla="*/ 158938 w 4054863"/>
              <a:gd name="connsiteY1" fmla="*/ 410363 h 918122"/>
              <a:gd name="connsiteX2" fmla="*/ 383329 w 4054863"/>
              <a:gd name="connsiteY2" fmla="*/ 164584 h 918122"/>
              <a:gd name="connsiteX3" fmla="*/ 519335 w 4054863"/>
              <a:gd name="connsiteY3" fmla="*/ 91178 h 918122"/>
              <a:gd name="connsiteX4" fmla="*/ 675108 w 4054863"/>
              <a:gd name="connsiteY4" fmla="*/ 42081 h 918122"/>
              <a:gd name="connsiteX5" fmla="*/ 815067 w 4054863"/>
              <a:gd name="connsiteY5" fmla="*/ 10979 h 918122"/>
              <a:gd name="connsiteX6" fmla="*/ 903190 w 4054863"/>
              <a:gd name="connsiteY6" fmla="*/ 612 h 918122"/>
              <a:gd name="connsiteX7" fmla="*/ 1074251 w 4054863"/>
              <a:gd name="connsiteY7" fmla="*/ 26530 h 918122"/>
              <a:gd name="connsiteX8" fmla="*/ 1271231 w 4054863"/>
              <a:gd name="connsiteY8" fmla="*/ 78367 h 918122"/>
              <a:gd name="connsiteX9" fmla="*/ 1468210 w 4054863"/>
              <a:gd name="connsiteY9" fmla="*/ 166489 h 918122"/>
              <a:gd name="connsiteX10" fmla="*/ 1841435 w 4054863"/>
              <a:gd name="connsiteY10" fmla="*/ 332367 h 918122"/>
              <a:gd name="connsiteX11" fmla="*/ 2219843 w 4054863"/>
              <a:gd name="connsiteY11" fmla="*/ 518979 h 918122"/>
              <a:gd name="connsiteX12" fmla="*/ 2598251 w 4054863"/>
              <a:gd name="connsiteY12" fmla="*/ 674489 h 918122"/>
              <a:gd name="connsiteX13" fmla="*/ 2961108 w 4054863"/>
              <a:gd name="connsiteY13" fmla="*/ 793714 h 918122"/>
              <a:gd name="connsiteX14" fmla="*/ 3266945 w 4054863"/>
              <a:gd name="connsiteY14" fmla="*/ 861102 h 918122"/>
              <a:gd name="connsiteX15" fmla="*/ 3479476 w 4054863"/>
              <a:gd name="connsiteY15" fmla="*/ 907755 h 918122"/>
              <a:gd name="connsiteX16" fmla="*/ 4054863 w 4054863"/>
              <a:gd name="connsiteY16" fmla="*/ 918122 h 918122"/>
              <a:gd name="connsiteX17" fmla="*/ 4054863 w 4054863"/>
              <a:gd name="connsiteY17" fmla="*/ 918122 h 918122"/>
              <a:gd name="connsiteX0" fmla="*/ 0 w 4054863"/>
              <a:gd name="connsiteY0" fmla="*/ 615175 h 917908"/>
              <a:gd name="connsiteX1" fmla="*/ 158938 w 4054863"/>
              <a:gd name="connsiteY1" fmla="*/ 410149 h 917908"/>
              <a:gd name="connsiteX2" fmla="*/ 383329 w 4054863"/>
              <a:gd name="connsiteY2" fmla="*/ 164370 h 917908"/>
              <a:gd name="connsiteX3" fmla="*/ 519335 w 4054863"/>
              <a:gd name="connsiteY3" fmla="*/ 90964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4054863"/>
              <a:gd name="connsiteY0" fmla="*/ 615175 h 917908"/>
              <a:gd name="connsiteX1" fmla="*/ 158938 w 4054863"/>
              <a:gd name="connsiteY1" fmla="*/ 410149 h 917908"/>
              <a:gd name="connsiteX2" fmla="*/ 383329 w 4054863"/>
              <a:gd name="connsiteY2" fmla="*/ 164370 h 917908"/>
              <a:gd name="connsiteX3" fmla="*/ 491924 w 4054863"/>
              <a:gd name="connsiteY3" fmla="*/ 73715 h 917908"/>
              <a:gd name="connsiteX4" fmla="*/ 647697 w 4054863"/>
              <a:gd name="connsiteY4" fmla="*/ 13119 h 917908"/>
              <a:gd name="connsiteX5" fmla="*/ 815067 w 4054863"/>
              <a:gd name="connsiteY5" fmla="*/ 10765 h 917908"/>
              <a:gd name="connsiteX6" fmla="*/ 903190 w 4054863"/>
              <a:gd name="connsiteY6" fmla="*/ 398 h 917908"/>
              <a:gd name="connsiteX7" fmla="*/ 1074251 w 4054863"/>
              <a:gd name="connsiteY7" fmla="*/ 26316 h 917908"/>
              <a:gd name="connsiteX8" fmla="*/ 1271231 w 4054863"/>
              <a:gd name="connsiteY8" fmla="*/ 78153 h 917908"/>
              <a:gd name="connsiteX9" fmla="*/ 1468210 w 4054863"/>
              <a:gd name="connsiteY9" fmla="*/ 166275 h 917908"/>
              <a:gd name="connsiteX10" fmla="*/ 1841435 w 4054863"/>
              <a:gd name="connsiteY10" fmla="*/ 332153 h 917908"/>
              <a:gd name="connsiteX11" fmla="*/ 2219843 w 4054863"/>
              <a:gd name="connsiteY11" fmla="*/ 518765 h 917908"/>
              <a:gd name="connsiteX12" fmla="*/ 2598251 w 4054863"/>
              <a:gd name="connsiteY12" fmla="*/ 674275 h 917908"/>
              <a:gd name="connsiteX13" fmla="*/ 2961108 w 4054863"/>
              <a:gd name="connsiteY13" fmla="*/ 793500 h 917908"/>
              <a:gd name="connsiteX14" fmla="*/ 3266945 w 4054863"/>
              <a:gd name="connsiteY14" fmla="*/ 860888 h 917908"/>
              <a:gd name="connsiteX15" fmla="*/ 3479476 w 4054863"/>
              <a:gd name="connsiteY15" fmla="*/ 907541 h 917908"/>
              <a:gd name="connsiteX16" fmla="*/ 4054863 w 4054863"/>
              <a:gd name="connsiteY16" fmla="*/ 917908 h 917908"/>
              <a:gd name="connsiteX17" fmla="*/ 4054863 w 4054863"/>
              <a:gd name="connsiteY17" fmla="*/ 917908 h 917908"/>
              <a:gd name="connsiteX0" fmla="*/ 0 w 3895925"/>
              <a:gd name="connsiteY0" fmla="*/ 410149 h 917908"/>
              <a:gd name="connsiteX1" fmla="*/ 224391 w 3895925"/>
              <a:gd name="connsiteY1" fmla="*/ 164370 h 917908"/>
              <a:gd name="connsiteX2" fmla="*/ 332986 w 3895925"/>
              <a:gd name="connsiteY2" fmla="*/ 73715 h 917908"/>
              <a:gd name="connsiteX3" fmla="*/ 488759 w 3895925"/>
              <a:gd name="connsiteY3" fmla="*/ 13119 h 917908"/>
              <a:gd name="connsiteX4" fmla="*/ 656129 w 3895925"/>
              <a:gd name="connsiteY4" fmla="*/ 10765 h 917908"/>
              <a:gd name="connsiteX5" fmla="*/ 744252 w 3895925"/>
              <a:gd name="connsiteY5" fmla="*/ 398 h 917908"/>
              <a:gd name="connsiteX6" fmla="*/ 915313 w 3895925"/>
              <a:gd name="connsiteY6" fmla="*/ 26316 h 917908"/>
              <a:gd name="connsiteX7" fmla="*/ 1112293 w 3895925"/>
              <a:gd name="connsiteY7" fmla="*/ 78153 h 917908"/>
              <a:gd name="connsiteX8" fmla="*/ 1309272 w 3895925"/>
              <a:gd name="connsiteY8" fmla="*/ 166275 h 917908"/>
              <a:gd name="connsiteX9" fmla="*/ 1682497 w 3895925"/>
              <a:gd name="connsiteY9" fmla="*/ 332153 h 917908"/>
              <a:gd name="connsiteX10" fmla="*/ 2060905 w 3895925"/>
              <a:gd name="connsiteY10" fmla="*/ 518765 h 917908"/>
              <a:gd name="connsiteX11" fmla="*/ 2439313 w 3895925"/>
              <a:gd name="connsiteY11" fmla="*/ 674275 h 917908"/>
              <a:gd name="connsiteX12" fmla="*/ 2802170 w 3895925"/>
              <a:gd name="connsiteY12" fmla="*/ 793500 h 917908"/>
              <a:gd name="connsiteX13" fmla="*/ 3108007 w 3895925"/>
              <a:gd name="connsiteY13" fmla="*/ 860888 h 917908"/>
              <a:gd name="connsiteX14" fmla="*/ 3320538 w 3895925"/>
              <a:gd name="connsiteY14" fmla="*/ 907541 h 917908"/>
              <a:gd name="connsiteX15" fmla="*/ 3895925 w 3895925"/>
              <a:gd name="connsiteY15" fmla="*/ 917908 h 917908"/>
              <a:gd name="connsiteX16" fmla="*/ 3895925 w 3895925"/>
              <a:gd name="connsiteY16" fmla="*/ 917908 h 917908"/>
              <a:gd name="connsiteX0" fmla="*/ 0 w 4060394"/>
              <a:gd name="connsiteY0" fmla="*/ 611388 h 917908"/>
              <a:gd name="connsiteX1" fmla="*/ 388860 w 4060394"/>
              <a:gd name="connsiteY1" fmla="*/ 164370 h 917908"/>
              <a:gd name="connsiteX2" fmla="*/ 497455 w 4060394"/>
              <a:gd name="connsiteY2" fmla="*/ 73715 h 917908"/>
              <a:gd name="connsiteX3" fmla="*/ 653228 w 4060394"/>
              <a:gd name="connsiteY3" fmla="*/ 13119 h 917908"/>
              <a:gd name="connsiteX4" fmla="*/ 820598 w 4060394"/>
              <a:gd name="connsiteY4" fmla="*/ 10765 h 917908"/>
              <a:gd name="connsiteX5" fmla="*/ 908721 w 4060394"/>
              <a:gd name="connsiteY5" fmla="*/ 398 h 917908"/>
              <a:gd name="connsiteX6" fmla="*/ 1079782 w 4060394"/>
              <a:gd name="connsiteY6" fmla="*/ 26316 h 917908"/>
              <a:gd name="connsiteX7" fmla="*/ 1276762 w 4060394"/>
              <a:gd name="connsiteY7" fmla="*/ 78153 h 917908"/>
              <a:gd name="connsiteX8" fmla="*/ 1473741 w 4060394"/>
              <a:gd name="connsiteY8" fmla="*/ 166275 h 917908"/>
              <a:gd name="connsiteX9" fmla="*/ 1846966 w 4060394"/>
              <a:gd name="connsiteY9" fmla="*/ 332153 h 917908"/>
              <a:gd name="connsiteX10" fmla="*/ 2225374 w 4060394"/>
              <a:gd name="connsiteY10" fmla="*/ 518765 h 917908"/>
              <a:gd name="connsiteX11" fmla="*/ 2603782 w 4060394"/>
              <a:gd name="connsiteY11" fmla="*/ 674275 h 917908"/>
              <a:gd name="connsiteX12" fmla="*/ 2966639 w 4060394"/>
              <a:gd name="connsiteY12" fmla="*/ 793500 h 917908"/>
              <a:gd name="connsiteX13" fmla="*/ 3272476 w 4060394"/>
              <a:gd name="connsiteY13" fmla="*/ 860888 h 917908"/>
              <a:gd name="connsiteX14" fmla="*/ 3485007 w 4060394"/>
              <a:gd name="connsiteY14" fmla="*/ 907541 h 917908"/>
              <a:gd name="connsiteX15" fmla="*/ 4060394 w 4060394"/>
              <a:gd name="connsiteY15" fmla="*/ 917908 h 917908"/>
              <a:gd name="connsiteX16" fmla="*/ 4060394 w 4060394"/>
              <a:gd name="connsiteY16" fmla="*/ 917908 h 917908"/>
              <a:gd name="connsiteX0" fmla="*/ 0 w 4078668"/>
              <a:gd name="connsiteY0" fmla="*/ 749380 h 917908"/>
              <a:gd name="connsiteX1" fmla="*/ 407134 w 4078668"/>
              <a:gd name="connsiteY1" fmla="*/ 164370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49380 h 917908"/>
              <a:gd name="connsiteX1" fmla="*/ 178705 w 4078668"/>
              <a:gd name="connsiteY1" fmla="*/ 492102 h 917908"/>
              <a:gd name="connsiteX2" fmla="*/ 515729 w 4078668"/>
              <a:gd name="connsiteY2" fmla="*/ 73715 h 917908"/>
              <a:gd name="connsiteX3" fmla="*/ 671502 w 4078668"/>
              <a:gd name="connsiteY3" fmla="*/ 13119 h 917908"/>
              <a:gd name="connsiteX4" fmla="*/ 838872 w 4078668"/>
              <a:gd name="connsiteY4" fmla="*/ 10765 h 917908"/>
              <a:gd name="connsiteX5" fmla="*/ 926995 w 4078668"/>
              <a:gd name="connsiteY5" fmla="*/ 398 h 917908"/>
              <a:gd name="connsiteX6" fmla="*/ 1098056 w 4078668"/>
              <a:gd name="connsiteY6" fmla="*/ 26316 h 917908"/>
              <a:gd name="connsiteX7" fmla="*/ 1295036 w 4078668"/>
              <a:gd name="connsiteY7" fmla="*/ 78153 h 917908"/>
              <a:gd name="connsiteX8" fmla="*/ 1492015 w 4078668"/>
              <a:gd name="connsiteY8" fmla="*/ 166275 h 917908"/>
              <a:gd name="connsiteX9" fmla="*/ 1865240 w 4078668"/>
              <a:gd name="connsiteY9" fmla="*/ 332153 h 917908"/>
              <a:gd name="connsiteX10" fmla="*/ 2243648 w 4078668"/>
              <a:gd name="connsiteY10" fmla="*/ 518765 h 917908"/>
              <a:gd name="connsiteX11" fmla="*/ 2622056 w 4078668"/>
              <a:gd name="connsiteY11" fmla="*/ 674275 h 917908"/>
              <a:gd name="connsiteX12" fmla="*/ 2984913 w 4078668"/>
              <a:gd name="connsiteY12" fmla="*/ 793500 h 917908"/>
              <a:gd name="connsiteX13" fmla="*/ 3290750 w 4078668"/>
              <a:gd name="connsiteY13" fmla="*/ 860888 h 917908"/>
              <a:gd name="connsiteX14" fmla="*/ 3503281 w 4078668"/>
              <a:gd name="connsiteY14" fmla="*/ 907541 h 917908"/>
              <a:gd name="connsiteX15" fmla="*/ 4078668 w 4078668"/>
              <a:gd name="connsiteY15" fmla="*/ 917908 h 917908"/>
              <a:gd name="connsiteX16" fmla="*/ 4078668 w 4078668"/>
              <a:gd name="connsiteY16" fmla="*/ 917908 h 917908"/>
              <a:gd name="connsiteX0" fmla="*/ 0 w 4078668"/>
              <a:gd name="connsiteY0" fmla="*/ 755120 h 923648"/>
              <a:gd name="connsiteX1" fmla="*/ 178705 w 4078668"/>
              <a:gd name="connsiteY1" fmla="*/ 497842 h 923648"/>
              <a:gd name="connsiteX2" fmla="*/ 378672 w 4078668"/>
              <a:gd name="connsiteY2" fmla="*/ 269195 h 923648"/>
              <a:gd name="connsiteX3" fmla="*/ 671502 w 4078668"/>
              <a:gd name="connsiteY3" fmla="*/ 18859 h 923648"/>
              <a:gd name="connsiteX4" fmla="*/ 838872 w 4078668"/>
              <a:gd name="connsiteY4" fmla="*/ 16505 h 923648"/>
              <a:gd name="connsiteX5" fmla="*/ 926995 w 4078668"/>
              <a:gd name="connsiteY5" fmla="*/ 6138 h 923648"/>
              <a:gd name="connsiteX6" fmla="*/ 1098056 w 4078668"/>
              <a:gd name="connsiteY6" fmla="*/ 32056 h 923648"/>
              <a:gd name="connsiteX7" fmla="*/ 1295036 w 4078668"/>
              <a:gd name="connsiteY7" fmla="*/ 83893 h 923648"/>
              <a:gd name="connsiteX8" fmla="*/ 1492015 w 4078668"/>
              <a:gd name="connsiteY8" fmla="*/ 172015 h 923648"/>
              <a:gd name="connsiteX9" fmla="*/ 1865240 w 4078668"/>
              <a:gd name="connsiteY9" fmla="*/ 337893 h 923648"/>
              <a:gd name="connsiteX10" fmla="*/ 2243648 w 4078668"/>
              <a:gd name="connsiteY10" fmla="*/ 524505 h 923648"/>
              <a:gd name="connsiteX11" fmla="*/ 2622056 w 4078668"/>
              <a:gd name="connsiteY11" fmla="*/ 680015 h 923648"/>
              <a:gd name="connsiteX12" fmla="*/ 2984913 w 4078668"/>
              <a:gd name="connsiteY12" fmla="*/ 799240 h 923648"/>
              <a:gd name="connsiteX13" fmla="*/ 3290750 w 4078668"/>
              <a:gd name="connsiteY13" fmla="*/ 866628 h 923648"/>
              <a:gd name="connsiteX14" fmla="*/ 3503281 w 4078668"/>
              <a:gd name="connsiteY14" fmla="*/ 913281 h 923648"/>
              <a:gd name="connsiteX15" fmla="*/ 4078668 w 4078668"/>
              <a:gd name="connsiteY15" fmla="*/ 923648 h 923648"/>
              <a:gd name="connsiteX16" fmla="*/ 4078668 w 4078668"/>
              <a:gd name="connsiteY16" fmla="*/ 923648 h 923648"/>
              <a:gd name="connsiteX0" fmla="*/ 0 w 4078668"/>
              <a:gd name="connsiteY0" fmla="*/ 750862 h 919390"/>
              <a:gd name="connsiteX1" fmla="*/ 178705 w 4078668"/>
              <a:gd name="connsiteY1" fmla="*/ 493584 h 919390"/>
              <a:gd name="connsiteX2" fmla="*/ 387809 w 4078668"/>
              <a:gd name="connsiteY2" fmla="*/ 207440 h 919390"/>
              <a:gd name="connsiteX3" fmla="*/ 671502 w 4078668"/>
              <a:gd name="connsiteY3" fmla="*/ 14601 h 919390"/>
              <a:gd name="connsiteX4" fmla="*/ 838872 w 4078668"/>
              <a:gd name="connsiteY4" fmla="*/ 12247 h 919390"/>
              <a:gd name="connsiteX5" fmla="*/ 926995 w 4078668"/>
              <a:gd name="connsiteY5" fmla="*/ 1880 h 919390"/>
              <a:gd name="connsiteX6" fmla="*/ 1098056 w 4078668"/>
              <a:gd name="connsiteY6" fmla="*/ 27798 h 919390"/>
              <a:gd name="connsiteX7" fmla="*/ 1295036 w 4078668"/>
              <a:gd name="connsiteY7" fmla="*/ 79635 h 919390"/>
              <a:gd name="connsiteX8" fmla="*/ 1492015 w 4078668"/>
              <a:gd name="connsiteY8" fmla="*/ 167757 h 919390"/>
              <a:gd name="connsiteX9" fmla="*/ 1865240 w 4078668"/>
              <a:gd name="connsiteY9" fmla="*/ 333635 h 919390"/>
              <a:gd name="connsiteX10" fmla="*/ 2243648 w 4078668"/>
              <a:gd name="connsiteY10" fmla="*/ 520247 h 919390"/>
              <a:gd name="connsiteX11" fmla="*/ 2622056 w 4078668"/>
              <a:gd name="connsiteY11" fmla="*/ 675757 h 919390"/>
              <a:gd name="connsiteX12" fmla="*/ 2984913 w 4078668"/>
              <a:gd name="connsiteY12" fmla="*/ 794982 h 919390"/>
              <a:gd name="connsiteX13" fmla="*/ 3290750 w 4078668"/>
              <a:gd name="connsiteY13" fmla="*/ 862370 h 919390"/>
              <a:gd name="connsiteX14" fmla="*/ 3503281 w 4078668"/>
              <a:gd name="connsiteY14" fmla="*/ 909023 h 919390"/>
              <a:gd name="connsiteX15" fmla="*/ 4078668 w 4078668"/>
              <a:gd name="connsiteY15" fmla="*/ 919390 h 919390"/>
              <a:gd name="connsiteX16" fmla="*/ 4078668 w 4078668"/>
              <a:gd name="connsiteY16" fmla="*/ 919390 h 919390"/>
              <a:gd name="connsiteX0" fmla="*/ 0 w 4078668"/>
              <a:gd name="connsiteY0" fmla="*/ 749967 h 918495"/>
              <a:gd name="connsiteX1" fmla="*/ 178705 w 4078668"/>
              <a:gd name="connsiteY1" fmla="*/ 492689 h 918495"/>
              <a:gd name="connsiteX2" fmla="*/ 387809 w 4078668"/>
              <a:gd name="connsiteY2" fmla="*/ 206545 h 918495"/>
              <a:gd name="connsiteX3" fmla="*/ 534445 w 4078668"/>
              <a:gd name="connsiteY3" fmla="*/ 65453 h 918495"/>
              <a:gd name="connsiteX4" fmla="*/ 838872 w 4078668"/>
              <a:gd name="connsiteY4" fmla="*/ 11352 h 918495"/>
              <a:gd name="connsiteX5" fmla="*/ 926995 w 4078668"/>
              <a:gd name="connsiteY5" fmla="*/ 985 h 918495"/>
              <a:gd name="connsiteX6" fmla="*/ 1098056 w 4078668"/>
              <a:gd name="connsiteY6" fmla="*/ 26903 h 918495"/>
              <a:gd name="connsiteX7" fmla="*/ 1295036 w 4078668"/>
              <a:gd name="connsiteY7" fmla="*/ 78740 h 918495"/>
              <a:gd name="connsiteX8" fmla="*/ 1492015 w 4078668"/>
              <a:gd name="connsiteY8" fmla="*/ 166862 h 918495"/>
              <a:gd name="connsiteX9" fmla="*/ 1865240 w 4078668"/>
              <a:gd name="connsiteY9" fmla="*/ 332740 h 918495"/>
              <a:gd name="connsiteX10" fmla="*/ 2243648 w 4078668"/>
              <a:gd name="connsiteY10" fmla="*/ 519352 h 918495"/>
              <a:gd name="connsiteX11" fmla="*/ 2622056 w 4078668"/>
              <a:gd name="connsiteY11" fmla="*/ 674862 h 918495"/>
              <a:gd name="connsiteX12" fmla="*/ 2984913 w 4078668"/>
              <a:gd name="connsiteY12" fmla="*/ 794087 h 918495"/>
              <a:gd name="connsiteX13" fmla="*/ 3290750 w 4078668"/>
              <a:gd name="connsiteY13" fmla="*/ 861475 h 918495"/>
              <a:gd name="connsiteX14" fmla="*/ 3503281 w 4078668"/>
              <a:gd name="connsiteY14" fmla="*/ 908128 h 918495"/>
              <a:gd name="connsiteX15" fmla="*/ 4078668 w 4078668"/>
              <a:gd name="connsiteY15" fmla="*/ 918495 h 918495"/>
              <a:gd name="connsiteX16" fmla="*/ 4078668 w 4078668"/>
              <a:gd name="connsiteY16" fmla="*/ 918495 h 918495"/>
              <a:gd name="connsiteX0" fmla="*/ 0 w 4078668"/>
              <a:gd name="connsiteY0" fmla="*/ 749218 h 917746"/>
              <a:gd name="connsiteX1" fmla="*/ 178705 w 4078668"/>
              <a:gd name="connsiteY1" fmla="*/ 491940 h 917746"/>
              <a:gd name="connsiteX2" fmla="*/ 387809 w 4078668"/>
              <a:gd name="connsiteY2" fmla="*/ 205796 h 917746"/>
              <a:gd name="connsiteX3" fmla="*/ 534445 w 4078668"/>
              <a:gd name="connsiteY3" fmla="*/ 64704 h 917746"/>
              <a:gd name="connsiteX4" fmla="*/ 738363 w 4078668"/>
              <a:gd name="connsiteY4" fmla="*/ 16353 h 917746"/>
              <a:gd name="connsiteX5" fmla="*/ 926995 w 4078668"/>
              <a:gd name="connsiteY5" fmla="*/ 236 h 917746"/>
              <a:gd name="connsiteX6" fmla="*/ 1098056 w 4078668"/>
              <a:gd name="connsiteY6" fmla="*/ 26154 h 917746"/>
              <a:gd name="connsiteX7" fmla="*/ 1295036 w 4078668"/>
              <a:gd name="connsiteY7" fmla="*/ 77991 h 917746"/>
              <a:gd name="connsiteX8" fmla="*/ 1492015 w 4078668"/>
              <a:gd name="connsiteY8" fmla="*/ 166113 h 917746"/>
              <a:gd name="connsiteX9" fmla="*/ 1865240 w 4078668"/>
              <a:gd name="connsiteY9" fmla="*/ 331991 h 917746"/>
              <a:gd name="connsiteX10" fmla="*/ 2243648 w 4078668"/>
              <a:gd name="connsiteY10" fmla="*/ 518603 h 917746"/>
              <a:gd name="connsiteX11" fmla="*/ 2622056 w 4078668"/>
              <a:gd name="connsiteY11" fmla="*/ 674113 h 917746"/>
              <a:gd name="connsiteX12" fmla="*/ 2984913 w 4078668"/>
              <a:gd name="connsiteY12" fmla="*/ 793338 h 917746"/>
              <a:gd name="connsiteX13" fmla="*/ 3290750 w 4078668"/>
              <a:gd name="connsiteY13" fmla="*/ 860726 h 917746"/>
              <a:gd name="connsiteX14" fmla="*/ 3503281 w 4078668"/>
              <a:gd name="connsiteY14" fmla="*/ 907379 h 917746"/>
              <a:gd name="connsiteX15" fmla="*/ 4078668 w 4078668"/>
              <a:gd name="connsiteY15" fmla="*/ 917746 h 917746"/>
              <a:gd name="connsiteX16" fmla="*/ 4078668 w 4078668"/>
              <a:gd name="connsiteY16" fmla="*/ 917746 h 917746"/>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1098056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5529 h 904057"/>
              <a:gd name="connsiteX1" fmla="*/ 178705 w 4078668"/>
              <a:gd name="connsiteY1" fmla="*/ 478251 h 904057"/>
              <a:gd name="connsiteX2" fmla="*/ 387809 w 4078668"/>
              <a:gd name="connsiteY2" fmla="*/ 192107 h 904057"/>
              <a:gd name="connsiteX3" fmla="*/ 534445 w 4078668"/>
              <a:gd name="connsiteY3" fmla="*/ 51015 h 904057"/>
              <a:gd name="connsiteX4" fmla="*/ 738363 w 4078668"/>
              <a:gd name="connsiteY4" fmla="*/ 2664 h 904057"/>
              <a:gd name="connsiteX5" fmla="*/ 979273 w 4078668"/>
              <a:gd name="connsiteY5" fmla="*/ 12465 h 904057"/>
              <a:gd name="connsiteX6" fmla="*/ 1295036 w 4078668"/>
              <a:gd name="connsiteY6" fmla="*/ 64302 h 904057"/>
              <a:gd name="connsiteX7" fmla="*/ 1492015 w 4078668"/>
              <a:gd name="connsiteY7" fmla="*/ 152424 h 904057"/>
              <a:gd name="connsiteX8" fmla="*/ 1865240 w 4078668"/>
              <a:gd name="connsiteY8" fmla="*/ 318302 h 904057"/>
              <a:gd name="connsiteX9" fmla="*/ 2243648 w 4078668"/>
              <a:gd name="connsiteY9" fmla="*/ 504914 h 904057"/>
              <a:gd name="connsiteX10" fmla="*/ 2622056 w 4078668"/>
              <a:gd name="connsiteY10" fmla="*/ 660424 h 904057"/>
              <a:gd name="connsiteX11" fmla="*/ 2984913 w 4078668"/>
              <a:gd name="connsiteY11" fmla="*/ 779649 h 904057"/>
              <a:gd name="connsiteX12" fmla="*/ 3290750 w 4078668"/>
              <a:gd name="connsiteY12" fmla="*/ 847037 h 904057"/>
              <a:gd name="connsiteX13" fmla="*/ 3503281 w 4078668"/>
              <a:gd name="connsiteY13" fmla="*/ 893690 h 904057"/>
              <a:gd name="connsiteX14" fmla="*/ 4078668 w 4078668"/>
              <a:gd name="connsiteY14" fmla="*/ 904057 h 904057"/>
              <a:gd name="connsiteX15" fmla="*/ 4078668 w 4078668"/>
              <a:gd name="connsiteY15" fmla="*/ 904057 h 904057"/>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92015 w 4078668"/>
              <a:gd name="connsiteY7" fmla="*/ 152996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65240 w 4078668"/>
              <a:gd name="connsiteY8" fmla="*/ 318874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43648 w 4078668"/>
              <a:gd name="connsiteY9" fmla="*/ 505486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622056 w 4078668"/>
              <a:gd name="connsiteY10" fmla="*/ 660996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84913 w 4078668"/>
              <a:gd name="connsiteY11" fmla="*/ 780221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90750 w 4078668"/>
              <a:gd name="connsiteY12" fmla="*/ 847609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87809 w 4078668"/>
              <a:gd name="connsiteY2" fmla="*/ 192679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101 h 904629"/>
              <a:gd name="connsiteX1" fmla="*/ 178705 w 4078668"/>
              <a:gd name="connsiteY1" fmla="*/ 478823 h 904629"/>
              <a:gd name="connsiteX2" fmla="*/ 332986 w 4078668"/>
              <a:gd name="connsiteY2" fmla="*/ 198428 h 904629"/>
              <a:gd name="connsiteX3" fmla="*/ 534445 w 4078668"/>
              <a:gd name="connsiteY3" fmla="*/ 51587 h 904629"/>
              <a:gd name="connsiteX4" fmla="*/ 738363 w 4078668"/>
              <a:gd name="connsiteY4" fmla="*/ 3236 h 904629"/>
              <a:gd name="connsiteX5" fmla="*/ 979273 w 4078668"/>
              <a:gd name="connsiteY5" fmla="*/ 13037 h 904629"/>
              <a:gd name="connsiteX6" fmla="*/ 1221939 w 4078668"/>
              <a:gd name="connsiteY6" fmla="*/ 82123 h 904629"/>
              <a:gd name="connsiteX7" fmla="*/ 1455466 w 4078668"/>
              <a:gd name="connsiteY7" fmla="*/ 198994 h 904629"/>
              <a:gd name="connsiteX8" fmla="*/ 1846966 w 4078668"/>
              <a:gd name="connsiteY8" fmla="*/ 382120 h 904629"/>
              <a:gd name="connsiteX9" fmla="*/ 2207100 w 4078668"/>
              <a:gd name="connsiteY9" fmla="*/ 551484 h 904629"/>
              <a:gd name="connsiteX10" fmla="*/ 2594645 w 4078668"/>
              <a:gd name="connsiteY10" fmla="*/ 706993 h 904629"/>
              <a:gd name="connsiteX11" fmla="*/ 2957502 w 4078668"/>
              <a:gd name="connsiteY11" fmla="*/ 808969 h 904629"/>
              <a:gd name="connsiteX12" fmla="*/ 3254201 w 4078668"/>
              <a:gd name="connsiteY12" fmla="*/ 859108 h 904629"/>
              <a:gd name="connsiteX13" fmla="*/ 3503281 w 4078668"/>
              <a:gd name="connsiteY13" fmla="*/ 894262 h 904629"/>
              <a:gd name="connsiteX14" fmla="*/ 4078668 w 4078668"/>
              <a:gd name="connsiteY14" fmla="*/ 904629 h 904629"/>
              <a:gd name="connsiteX15" fmla="*/ 4078668 w 4078668"/>
              <a:gd name="connsiteY15" fmla="*/ 904629 h 904629"/>
              <a:gd name="connsiteX0" fmla="*/ 0 w 4078668"/>
              <a:gd name="connsiteY0" fmla="*/ 736527 h 905055"/>
              <a:gd name="connsiteX1" fmla="*/ 178705 w 4078668"/>
              <a:gd name="connsiteY1" fmla="*/ 479249 h 905055"/>
              <a:gd name="connsiteX2" fmla="*/ 332986 w 4078668"/>
              <a:gd name="connsiteY2" fmla="*/ 198854 h 905055"/>
              <a:gd name="connsiteX3" fmla="*/ 470485 w 4078668"/>
              <a:gd name="connsiteY3" fmla="*/ 57762 h 905055"/>
              <a:gd name="connsiteX4" fmla="*/ 738363 w 4078668"/>
              <a:gd name="connsiteY4" fmla="*/ 3662 h 905055"/>
              <a:gd name="connsiteX5" fmla="*/ 979273 w 4078668"/>
              <a:gd name="connsiteY5" fmla="*/ 13463 h 905055"/>
              <a:gd name="connsiteX6" fmla="*/ 1221939 w 4078668"/>
              <a:gd name="connsiteY6" fmla="*/ 82549 h 905055"/>
              <a:gd name="connsiteX7" fmla="*/ 1455466 w 4078668"/>
              <a:gd name="connsiteY7" fmla="*/ 199420 h 905055"/>
              <a:gd name="connsiteX8" fmla="*/ 1846966 w 4078668"/>
              <a:gd name="connsiteY8" fmla="*/ 382546 h 905055"/>
              <a:gd name="connsiteX9" fmla="*/ 2207100 w 4078668"/>
              <a:gd name="connsiteY9" fmla="*/ 551910 h 905055"/>
              <a:gd name="connsiteX10" fmla="*/ 2594645 w 4078668"/>
              <a:gd name="connsiteY10" fmla="*/ 707419 h 905055"/>
              <a:gd name="connsiteX11" fmla="*/ 2957502 w 4078668"/>
              <a:gd name="connsiteY11" fmla="*/ 809395 h 905055"/>
              <a:gd name="connsiteX12" fmla="*/ 3254201 w 4078668"/>
              <a:gd name="connsiteY12" fmla="*/ 859534 h 905055"/>
              <a:gd name="connsiteX13" fmla="*/ 3503281 w 4078668"/>
              <a:gd name="connsiteY13" fmla="*/ 894688 h 905055"/>
              <a:gd name="connsiteX14" fmla="*/ 4078668 w 4078668"/>
              <a:gd name="connsiteY14" fmla="*/ 905055 h 905055"/>
              <a:gd name="connsiteX15" fmla="*/ 4078668 w 4078668"/>
              <a:gd name="connsiteY15" fmla="*/ 905055 h 905055"/>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221939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79273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4078668"/>
              <a:gd name="connsiteY0" fmla="*/ 751793 h 920321"/>
              <a:gd name="connsiteX1" fmla="*/ 178705 w 4078668"/>
              <a:gd name="connsiteY1" fmla="*/ 494515 h 920321"/>
              <a:gd name="connsiteX2" fmla="*/ 332986 w 4078668"/>
              <a:gd name="connsiteY2" fmla="*/ 214120 h 920321"/>
              <a:gd name="connsiteX3" fmla="*/ 470485 w 4078668"/>
              <a:gd name="connsiteY3" fmla="*/ 73028 h 920321"/>
              <a:gd name="connsiteX4" fmla="*/ 646991 w 4078668"/>
              <a:gd name="connsiteY4" fmla="*/ 1679 h 920321"/>
              <a:gd name="connsiteX5" fmla="*/ 933587 w 4078668"/>
              <a:gd name="connsiteY5" fmla="*/ 28729 h 920321"/>
              <a:gd name="connsiteX6" fmla="*/ 1148842 w 4078668"/>
              <a:gd name="connsiteY6" fmla="*/ 97815 h 920321"/>
              <a:gd name="connsiteX7" fmla="*/ 1455466 w 4078668"/>
              <a:gd name="connsiteY7" fmla="*/ 214686 h 920321"/>
              <a:gd name="connsiteX8" fmla="*/ 1846966 w 4078668"/>
              <a:gd name="connsiteY8" fmla="*/ 397812 h 920321"/>
              <a:gd name="connsiteX9" fmla="*/ 2207100 w 4078668"/>
              <a:gd name="connsiteY9" fmla="*/ 567176 h 920321"/>
              <a:gd name="connsiteX10" fmla="*/ 2594645 w 4078668"/>
              <a:gd name="connsiteY10" fmla="*/ 722685 h 920321"/>
              <a:gd name="connsiteX11" fmla="*/ 2957502 w 4078668"/>
              <a:gd name="connsiteY11" fmla="*/ 824661 h 920321"/>
              <a:gd name="connsiteX12" fmla="*/ 3254201 w 4078668"/>
              <a:gd name="connsiteY12" fmla="*/ 874800 h 920321"/>
              <a:gd name="connsiteX13" fmla="*/ 3503281 w 4078668"/>
              <a:gd name="connsiteY13" fmla="*/ 909954 h 920321"/>
              <a:gd name="connsiteX14" fmla="*/ 4078668 w 4078668"/>
              <a:gd name="connsiteY14" fmla="*/ 920321 h 920321"/>
              <a:gd name="connsiteX15" fmla="*/ 4078668 w 4078668"/>
              <a:gd name="connsiteY15" fmla="*/ 920321 h 920321"/>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3503281 w 5377761"/>
              <a:gd name="connsiteY13" fmla="*/ 909954 h 926250"/>
              <a:gd name="connsiteX14" fmla="*/ 4078668 w 5377761"/>
              <a:gd name="connsiteY14" fmla="*/ 920321 h 926250"/>
              <a:gd name="connsiteX15" fmla="*/ 5377761 w 5377761"/>
              <a:gd name="connsiteY15"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3503281 w 5377761"/>
              <a:gd name="connsiteY13" fmla="*/ 909954 h 926250"/>
              <a:gd name="connsiteX14" fmla="*/ 4479323 w 5377761"/>
              <a:gd name="connsiteY14" fmla="*/ 908463 h 926250"/>
              <a:gd name="connsiteX15" fmla="*/ 5377761 w 5377761"/>
              <a:gd name="connsiteY15"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254201 w 5377761"/>
              <a:gd name="connsiteY12" fmla="*/ 874800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594645 w 5377761"/>
              <a:gd name="connsiteY10" fmla="*/ 722685 h 926250"/>
              <a:gd name="connsiteX11" fmla="*/ 2957502 w 5377761"/>
              <a:gd name="connsiteY11" fmla="*/ 824661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691774 w 5377761"/>
              <a:gd name="connsiteY10" fmla="*/ 651538 h 926250"/>
              <a:gd name="connsiteX11" fmla="*/ 2957502 w 5377761"/>
              <a:gd name="connsiteY11" fmla="*/ 824661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07100 w 5377761"/>
              <a:gd name="connsiteY9" fmla="*/ 56717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332986 w 5377761"/>
              <a:gd name="connsiteY2" fmla="*/ 214120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43523 w 5377761"/>
              <a:gd name="connsiteY9" fmla="*/ 54049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1793 h 926250"/>
              <a:gd name="connsiteX1" fmla="*/ 178705 w 5377761"/>
              <a:gd name="connsiteY1" fmla="*/ 494515 h 926250"/>
              <a:gd name="connsiteX2" fmla="*/ 284422 w 5377761"/>
              <a:gd name="connsiteY2" fmla="*/ 175582 h 926250"/>
              <a:gd name="connsiteX3" fmla="*/ 470485 w 5377761"/>
              <a:gd name="connsiteY3" fmla="*/ 73028 h 926250"/>
              <a:gd name="connsiteX4" fmla="*/ 646991 w 5377761"/>
              <a:gd name="connsiteY4" fmla="*/ 1679 h 926250"/>
              <a:gd name="connsiteX5" fmla="*/ 933587 w 5377761"/>
              <a:gd name="connsiteY5" fmla="*/ 28729 h 926250"/>
              <a:gd name="connsiteX6" fmla="*/ 1148842 w 5377761"/>
              <a:gd name="connsiteY6" fmla="*/ 97815 h 926250"/>
              <a:gd name="connsiteX7" fmla="*/ 1455466 w 5377761"/>
              <a:gd name="connsiteY7" fmla="*/ 214686 h 926250"/>
              <a:gd name="connsiteX8" fmla="*/ 1846966 w 5377761"/>
              <a:gd name="connsiteY8" fmla="*/ 397812 h 926250"/>
              <a:gd name="connsiteX9" fmla="*/ 2243523 w 5377761"/>
              <a:gd name="connsiteY9" fmla="*/ 540496 h 926250"/>
              <a:gd name="connsiteX10" fmla="*/ 2691774 w 5377761"/>
              <a:gd name="connsiteY10" fmla="*/ 651538 h 926250"/>
              <a:gd name="connsiteX11" fmla="*/ 3054631 w 5377761"/>
              <a:gd name="connsiteY11" fmla="*/ 729798 h 926250"/>
              <a:gd name="connsiteX12" fmla="*/ 3533446 w 5377761"/>
              <a:gd name="connsiteY12" fmla="*/ 809581 h 926250"/>
              <a:gd name="connsiteX13" fmla="*/ 4479323 w 5377761"/>
              <a:gd name="connsiteY13" fmla="*/ 908463 h 926250"/>
              <a:gd name="connsiteX14" fmla="*/ 5377761 w 5377761"/>
              <a:gd name="connsiteY14" fmla="*/ 926250 h 926250"/>
              <a:gd name="connsiteX0" fmla="*/ 0 w 5377761"/>
              <a:gd name="connsiteY0" fmla="*/ 750748 h 925205"/>
              <a:gd name="connsiteX1" fmla="*/ 178705 w 5377761"/>
              <a:gd name="connsiteY1" fmla="*/ 493470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27269 w 5377761"/>
              <a:gd name="connsiteY1" fmla="*/ 315601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39410 w 5377761"/>
              <a:gd name="connsiteY1" fmla="*/ 312637 h 925205"/>
              <a:gd name="connsiteX2" fmla="*/ 284422 w 5377761"/>
              <a:gd name="connsiteY2" fmla="*/ 174537 h 925205"/>
              <a:gd name="connsiteX3" fmla="*/ 421922 w 5377761"/>
              <a:gd name="connsiteY3" fmla="*/ 51232 h 925205"/>
              <a:gd name="connsiteX4" fmla="*/ 646991 w 5377761"/>
              <a:gd name="connsiteY4" fmla="*/ 634 h 925205"/>
              <a:gd name="connsiteX5" fmla="*/ 933587 w 5377761"/>
              <a:gd name="connsiteY5" fmla="*/ 27684 h 925205"/>
              <a:gd name="connsiteX6" fmla="*/ 1148842 w 5377761"/>
              <a:gd name="connsiteY6" fmla="*/ 96770 h 925205"/>
              <a:gd name="connsiteX7" fmla="*/ 1455466 w 5377761"/>
              <a:gd name="connsiteY7" fmla="*/ 213641 h 925205"/>
              <a:gd name="connsiteX8" fmla="*/ 1846966 w 5377761"/>
              <a:gd name="connsiteY8" fmla="*/ 396767 h 925205"/>
              <a:gd name="connsiteX9" fmla="*/ 2243523 w 5377761"/>
              <a:gd name="connsiteY9" fmla="*/ 539451 h 925205"/>
              <a:gd name="connsiteX10" fmla="*/ 2691774 w 5377761"/>
              <a:gd name="connsiteY10" fmla="*/ 650493 h 925205"/>
              <a:gd name="connsiteX11" fmla="*/ 3054631 w 5377761"/>
              <a:gd name="connsiteY11" fmla="*/ 728753 h 925205"/>
              <a:gd name="connsiteX12" fmla="*/ 3533446 w 5377761"/>
              <a:gd name="connsiteY12" fmla="*/ 808536 h 925205"/>
              <a:gd name="connsiteX13" fmla="*/ 4479323 w 5377761"/>
              <a:gd name="connsiteY13" fmla="*/ 907418 h 925205"/>
              <a:gd name="connsiteX14" fmla="*/ 5377761 w 5377761"/>
              <a:gd name="connsiteY14" fmla="*/ 925205 h 925205"/>
              <a:gd name="connsiteX0" fmla="*/ 0 w 5377761"/>
              <a:gd name="connsiteY0" fmla="*/ 750748 h 925205"/>
              <a:gd name="connsiteX1" fmla="*/ 284422 w 5377761"/>
              <a:gd name="connsiteY1" fmla="*/ 174537 h 925205"/>
              <a:gd name="connsiteX2" fmla="*/ 421922 w 5377761"/>
              <a:gd name="connsiteY2" fmla="*/ 51232 h 925205"/>
              <a:gd name="connsiteX3" fmla="*/ 646991 w 5377761"/>
              <a:gd name="connsiteY3" fmla="*/ 634 h 925205"/>
              <a:gd name="connsiteX4" fmla="*/ 933587 w 5377761"/>
              <a:gd name="connsiteY4" fmla="*/ 27684 h 925205"/>
              <a:gd name="connsiteX5" fmla="*/ 1148842 w 5377761"/>
              <a:gd name="connsiteY5" fmla="*/ 96770 h 925205"/>
              <a:gd name="connsiteX6" fmla="*/ 1455466 w 5377761"/>
              <a:gd name="connsiteY6" fmla="*/ 213641 h 925205"/>
              <a:gd name="connsiteX7" fmla="*/ 1846966 w 5377761"/>
              <a:gd name="connsiteY7" fmla="*/ 396767 h 925205"/>
              <a:gd name="connsiteX8" fmla="*/ 2243523 w 5377761"/>
              <a:gd name="connsiteY8" fmla="*/ 539451 h 925205"/>
              <a:gd name="connsiteX9" fmla="*/ 2691774 w 5377761"/>
              <a:gd name="connsiteY9" fmla="*/ 650493 h 925205"/>
              <a:gd name="connsiteX10" fmla="*/ 3054631 w 5377761"/>
              <a:gd name="connsiteY10" fmla="*/ 728753 h 925205"/>
              <a:gd name="connsiteX11" fmla="*/ 3533446 w 5377761"/>
              <a:gd name="connsiteY11" fmla="*/ 808536 h 925205"/>
              <a:gd name="connsiteX12" fmla="*/ 4479323 w 5377761"/>
              <a:gd name="connsiteY12" fmla="*/ 907418 h 925205"/>
              <a:gd name="connsiteX13" fmla="*/ 5377761 w 5377761"/>
              <a:gd name="connsiteY13" fmla="*/ 925205 h 925205"/>
              <a:gd name="connsiteX0" fmla="*/ 0 w 5329196"/>
              <a:gd name="connsiteY0" fmla="*/ 309041 h 925205"/>
              <a:gd name="connsiteX1" fmla="*/ 235857 w 5329196"/>
              <a:gd name="connsiteY1" fmla="*/ 174537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 name="connsiteX0" fmla="*/ 0 w 5329196"/>
              <a:gd name="connsiteY0" fmla="*/ 309041 h 925205"/>
              <a:gd name="connsiteX1" fmla="*/ 235857 w 5329196"/>
              <a:gd name="connsiteY1" fmla="*/ 133034 h 925205"/>
              <a:gd name="connsiteX2" fmla="*/ 373357 w 5329196"/>
              <a:gd name="connsiteY2" fmla="*/ 51232 h 925205"/>
              <a:gd name="connsiteX3" fmla="*/ 598426 w 5329196"/>
              <a:gd name="connsiteY3" fmla="*/ 634 h 925205"/>
              <a:gd name="connsiteX4" fmla="*/ 885022 w 5329196"/>
              <a:gd name="connsiteY4" fmla="*/ 27684 h 925205"/>
              <a:gd name="connsiteX5" fmla="*/ 1100277 w 5329196"/>
              <a:gd name="connsiteY5" fmla="*/ 96770 h 925205"/>
              <a:gd name="connsiteX6" fmla="*/ 1406901 w 5329196"/>
              <a:gd name="connsiteY6" fmla="*/ 213641 h 925205"/>
              <a:gd name="connsiteX7" fmla="*/ 1798401 w 5329196"/>
              <a:gd name="connsiteY7" fmla="*/ 396767 h 925205"/>
              <a:gd name="connsiteX8" fmla="*/ 2194958 w 5329196"/>
              <a:gd name="connsiteY8" fmla="*/ 539451 h 925205"/>
              <a:gd name="connsiteX9" fmla="*/ 2643209 w 5329196"/>
              <a:gd name="connsiteY9" fmla="*/ 650493 h 925205"/>
              <a:gd name="connsiteX10" fmla="*/ 3006066 w 5329196"/>
              <a:gd name="connsiteY10" fmla="*/ 728753 h 925205"/>
              <a:gd name="connsiteX11" fmla="*/ 3484881 w 5329196"/>
              <a:gd name="connsiteY11" fmla="*/ 808536 h 925205"/>
              <a:gd name="connsiteX12" fmla="*/ 4430758 w 5329196"/>
              <a:gd name="connsiteY12" fmla="*/ 907418 h 925205"/>
              <a:gd name="connsiteX13" fmla="*/ 5329196 w 5329196"/>
              <a:gd name="connsiteY13" fmla="*/ 925205 h 92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9196" h="925205">
                <a:moveTo>
                  <a:pt x="0" y="309041"/>
                </a:moveTo>
                <a:cubicBezTo>
                  <a:pt x="204948" y="135636"/>
                  <a:pt x="234336" y="131535"/>
                  <a:pt x="235857" y="133034"/>
                </a:cubicBezTo>
                <a:cubicBezTo>
                  <a:pt x="237378" y="134533"/>
                  <a:pt x="312929" y="73299"/>
                  <a:pt x="373357" y="51232"/>
                </a:cubicBezTo>
                <a:cubicBezTo>
                  <a:pt x="433785" y="29165"/>
                  <a:pt x="513149" y="4559"/>
                  <a:pt x="598426" y="634"/>
                </a:cubicBezTo>
                <a:cubicBezTo>
                  <a:pt x="683704" y="-3291"/>
                  <a:pt x="801380" y="11661"/>
                  <a:pt x="885022" y="27684"/>
                </a:cubicBezTo>
                <a:cubicBezTo>
                  <a:pt x="968664" y="43707"/>
                  <a:pt x="1013297" y="65777"/>
                  <a:pt x="1100277" y="96770"/>
                </a:cubicBezTo>
                <a:cubicBezTo>
                  <a:pt x="1187257" y="127763"/>
                  <a:pt x="1290547" y="163642"/>
                  <a:pt x="1406901" y="213641"/>
                </a:cubicBezTo>
                <a:cubicBezTo>
                  <a:pt x="1523255" y="263640"/>
                  <a:pt x="1667058" y="342465"/>
                  <a:pt x="1798401" y="396767"/>
                </a:cubicBezTo>
                <a:cubicBezTo>
                  <a:pt x="1929744" y="451069"/>
                  <a:pt x="2054157" y="497163"/>
                  <a:pt x="2194958" y="539451"/>
                </a:cubicBezTo>
                <a:cubicBezTo>
                  <a:pt x="2335759" y="581739"/>
                  <a:pt x="2508024" y="618943"/>
                  <a:pt x="2643209" y="650493"/>
                </a:cubicBezTo>
                <a:cubicBezTo>
                  <a:pt x="2778394" y="682043"/>
                  <a:pt x="2865787" y="702413"/>
                  <a:pt x="3006066" y="728753"/>
                </a:cubicBezTo>
                <a:cubicBezTo>
                  <a:pt x="3146345" y="755093"/>
                  <a:pt x="3247432" y="778759"/>
                  <a:pt x="3484881" y="808536"/>
                </a:cubicBezTo>
                <a:cubicBezTo>
                  <a:pt x="3722330" y="838313"/>
                  <a:pt x="4123372" y="887973"/>
                  <a:pt x="4430758" y="907418"/>
                </a:cubicBezTo>
                <a:cubicBezTo>
                  <a:pt x="4738144" y="926863"/>
                  <a:pt x="5029717" y="919276"/>
                  <a:pt x="5329196" y="925205"/>
                </a:cubicBez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Freeform 15"/>
          <p:cNvSpPr/>
          <p:nvPr/>
        </p:nvSpPr>
        <p:spPr>
          <a:xfrm>
            <a:off x="1520436" y="2747946"/>
            <a:ext cx="690409" cy="437953"/>
          </a:xfrm>
          <a:custGeom>
            <a:avLst/>
            <a:gdLst>
              <a:gd name="connsiteX0" fmla="*/ 0 w 657875"/>
              <a:gd name="connsiteY0" fmla="*/ 453492 h 453492"/>
              <a:gd name="connsiteX1" fmla="*/ 91371 w 657875"/>
              <a:gd name="connsiteY1" fmla="*/ 197673 h 453492"/>
              <a:gd name="connsiteX2" fmla="*/ 191880 w 657875"/>
              <a:gd name="connsiteY2" fmla="*/ 78900 h 453492"/>
              <a:gd name="connsiteX3" fmla="*/ 292389 w 657875"/>
              <a:gd name="connsiteY3" fmla="*/ 5809 h 453492"/>
              <a:gd name="connsiteX4" fmla="*/ 402034 w 657875"/>
              <a:gd name="connsiteY4" fmla="*/ 14945 h 453492"/>
              <a:gd name="connsiteX5" fmla="*/ 493406 w 657875"/>
              <a:gd name="connsiteY5" fmla="*/ 97173 h 453492"/>
              <a:gd name="connsiteX6" fmla="*/ 593915 w 657875"/>
              <a:gd name="connsiteY6" fmla="*/ 243355 h 453492"/>
              <a:gd name="connsiteX7" fmla="*/ 657875 w 657875"/>
              <a:gd name="connsiteY7" fmla="*/ 334719 h 453492"/>
              <a:gd name="connsiteX0" fmla="*/ 0 w 726620"/>
              <a:gd name="connsiteY0" fmla="*/ 453492 h 453492"/>
              <a:gd name="connsiteX1" fmla="*/ 91371 w 726620"/>
              <a:gd name="connsiteY1" fmla="*/ 197673 h 453492"/>
              <a:gd name="connsiteX2" fmla="*/ 191880 w 726620"/>
              <a:gd name="connsiteY2" fmla="*/ 78900 h 453492"/>
              <a:gd name="connsiteX3" fmla="*/ 292389 w 726620"/>
              <a:gd name="connsiteY3" fmla="*/ 5809 h 453492"/>
              <a:gd name="connsiteX4" fmla="*/ 402034 w 726620"/>
              <a:gd name="connsiteY4" fmla="*/ 14945 h 453492"/>
              <a:gd name="connsiteX5" fmla="*/ 493406 w 726620"/>
              <a:gd name="connsiteY5" fmla="*/ 97173 h 453492"/>
              <a:gd name="connsiteX6" fmla="*/ 593915 w 726620"/>
              <a:gd name="connsiteY6" fmla="*/ 243355 h 453492"/>
              <a:gd name="connsiteX7" fmla="*/ 726620 w 726620"/>
              <a:gd name="connsiteY7" fmla="*/ 439649 h 453492"/>
              <a:gd name="connsiteX0" fmla="*/ 0 w 712148"/>
              <a:gd name="connsiteY0" fmla="*/ 439019 h 439649"/>
              <a:gd name="connsiteX1" fmla="*/ 7689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9019 h 439649"/>
              <a:gd name="connsiteX1" fmla="*/ 9498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79443 w 712148"/>
              <a:gd name="connsiteY6" fmla="*/ 242560 h 438854"/>
              <a:gd name="connsiteX7" fmla="*/ 712148 w 712148"/>
              <a:gd name="connsiteY7" fmla="*/ 438854 h 438854"/>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64971 w 712148"/>
              <a:gd name="connsiteY6" fmla="*/ 206377 h 438854"/>
              <a:gd name="connsiteX7" fmla="*/ 712148 w 712148"/>
              <a:gd name="connsiteY7" fmla="*/ 438854 h 438854"/>
              <a:gd name="connsiteX0" fmla="*/ 0 w 712148"/>
              <a:gd name="connsiteY0" fmla="*/ 435568 h 436198"/>
              <a:gd name="connsiteX1" fmla="*/ 94989 w 712148"/>
              <a:gd name="connsiteY1" fmla="*/ 194222 h 436198"/>
              <a:gd name="connsiteX2" fmla="*/ 184645 w 712148"/>
              <a:gd name="connsiteY2" fmla="*/ 64594 h 436198"/>
              <a:gd name="connsiteX3" fmla="*/ 277917 w 712148"/>
              <a:gd name="connsiteY3" fmla="*/ 2358 h 436198"/>
              <a:gd name="connsiteX4" fmla="*/ 377683 w 712148"/>
              <a:gd name="connsiteY4" fmla="*/ 20867 h 436198"/>
              <a:gd name="connsiteX5" fmla="*/ 478934 w 712148"/>
              <a:gd name="connsiteY5" fmla="*/ 93722 h 436198"/>
              <a:gd name="connsiteX6" fmla="*/ 564971 w 712148"/>
              <a:gd name="connsiteY6" fmla="*/ 203721 h 436198"/>
              <a:gd name="connsiteX7" fmla="*/ 712148 w 712148"/>
              <a:gd name="connsiteY7" fmla="*/ 436198 h 436198"/>
              <a:gd name="connsiteX0" fmla="*/ 0 w 712148"/>
              <a:gd name="connsiteY0" fmla="*/ 435568 h 436198"/>
              <a:gd name="connsiteX1" fmla="*/ 94989 w 712148"/>
              <a:gd name="connsiteY1" fmla="*/ 194222 h 436198"/>
              <a:gd name="connsiteX2" fmla="*/ 184645 w 712148"/>
              <a:gd name="connsiteY2" fmla="*/ 64594 h 436198"/>
              <a:gd name="connsiteX3" fmla="*/ 277917 w 712148"/>
              <a:gd name="connsiteY3" fmla="*/ 2358 h 436198"/>
              <a:gd name="connsiteX4" fmla="*/ 377683 w 712148"/>
              <a:gd name="connsiteY4" fmla="*/ 20867 h 436198"/>
              <a:gd name="connsiteX5" fmla="*/ 478934 w 712148"/>
              <a:gd name="connsiteY5" fmla="*/ 93722 h 436198"/>
              <a:gd name="connsiteX6" fmla="*/ 579791 w 712148"/>
              <a:gd name="connsiteY6" fmla="*/ 208407 h 436198"/>
              <a:gd name="connsiteX7" fmla="*/ 712148 w 712148"/>
              <a:gd name="connsiteY7" fmla="*/ 436198 h 436198"/>
              <a:gd name="connsiteX0" fmla="*/ 0 w 731908"/>
              <a:gd name="connsiteY0" fmla="*/ 435568 h 436198"/>
              <a:gd name="connsiteX1" fmla="*/ 94989 w 731908"/>
              <a:gd name="connsiteY1" fmla="*/ 194222 h 436198"/>
              <a:gd name="connsiteX2" fmla="*/ 184645 w 731908"/>
              <a:gd name="connsiteY2" fmla="*/ 64594 h 436198"/>
              <a:gd name="connsiteX3" fmla="*/ 277917 w 731908"/>
              <a:gd name="connsiteY3" fmla="*/ 2358 h 436198"/>
              <a:gd name="connsiteX4" fmla="*/ 377683 w 731908"/>
              <a:gd name="connsiteY4" fmla="*/ 20867 h 436198"/>
              <a:gd name="connsiteX5" fmla="*/ 478934 w 731908"/>
              <a:gd name="connsiteY5" fmla="*/ 93722 h 436198"/>
              <a:gd name="connsiteX6" fmla="*/ 579791 w 731908"/>
              <a:gd name="connsiteY6" fmla="*/ 208407 h 436198"/>
              <a:gd name="connsiteX7" fmla="*/ 731908 w 731908"/>
              <a:gd name="connsiteY7" fmla="*/ 436198 h 436198"/>
              <a:gd name="connsiteX0" fmla="*/ 0 w 731908"/>
              <a:gd name="connsiteY0" fmla="*/ 435863 h 436493"/>
              <a:gd name="connsiteX1" fmla="*/ 94989 w 731908"/>
              <a:gd name="connsiteY1" fmla="*/ 194517 h 436493"/>
              <a:gd name="connsiteX2" fmla="*/ 184645 w 731908"/>
              <a:gd name="connsiteY2" fmla="*/ 64889 h 436493"/>
              <a:gd name="connsiteX3" fmla="*/ 277917 w 731908"/>
              <a:gd name="connsiteY3" fmla="*/ 2653 h 436493"/>
              <a:gd name="connsiteX4" fmla="*/ 377683 w 731908"/>
              <a:gd name="connsiteY4" fmla="*/ 21162 h 436493"/>
              <a:gd name="connsiteX5" fmla="*/ 498694 w 731908"/>
              <a:gd name="connsiteY5" fmla="*/ 108077 h 436493"/>
              <a:gd name="connsiteX6" fmla="*/ 579791 w 731908"/>
              <a:gd name="connsiteY6" fmla="*/ 208702 h 436493"/>
              <a:gd name="connsiteX7" fmla="*/ 731908 w 731908"/>
              <a:gd name="connsiteY7" fmla="*/ 436493 h 436493"/>
              <a:gd name="connsiteX0" fmla="*/ 0 w 731908"/>
              <a:gd name="connsiteY0" fmla="*/ 435863 h 444308"/>
              <a:gd name="connsiteX1" fmla="*/ 94989 w 731908"/>
              <a:gd name="connsiteY1" fmla="*/ 194517 h 444308"/>
              <a:gd name="connsiteX2" fmla="*/ 184645 w 731908"/>
              <a:gd name="connsiteY2" fmla="*/ 64889 h 444308"/>
              <a:gd name="connsiteX3" fmla="*/ 277917 w 731908"/>
              <a:gd name="connsiteY3" fmla="*/ 2653 h 444308"/>
              <a:gd name="connsiteX4" fmla="*/ 377683 w 731908"/>
              <a:gd name="connsiteY4" fmla="*/ 21162 h 444308"/>
              <a:gd name="connsiteX5" fmla="*/ 498694 w 731908"/>
              <a:gd name="connsiteY5" fmla="*/ 108077 h 444308"/>
              <a:gd name="connsiteX6" fmla="*/ 579791 w 731908"/>
              <a:gd name="connsiteY6" fmla="*/ 208702 h 444308"/>
              <a:gd name="connsiteX7" fmla="*/ 731908 w 731908"/>
              <a:gd name="connsiteY7" fmla="*/ 444308 h 444308"/>
              <a:gd name="connsiteX0" fmla="*/ 0 w 727788"/>
              <a:gd name="connsiteY0" fmla="*/ 435863 h 444308"/>
              <a:gd name="connsiteX1" fmla="*/ 90869 w 727788"/>
              <a:gd name="connsiteY1" fmla="*/ 194517 h 444308"/>
              <a:gd name="connsiteX2" fmla="*/ 180525 w 727788"/>
              <a:gd name="connsiteY2" fmla="*/ 64889 h 444308"/>
              <a:gd name="connsiteX3" fmla="*/ 273797 w 727788"/>
              <a:gd name="connsiteY3" fmla="*/ 2653 h 444308"/>
              <a:gd name="connsiteX4" fmla="*/ 373563 w 727788"/>
              <a:gd name="connsiteY4" fmla="*/ 21162 h 444308"/>
              <a:gd name="connsiteX5" fmla="*/ 494574 w 727788"/>
              <a:gd name="connsiteY5" fmla="*/ 108077 h 444308"/>
              <a:gd name="connsiteX6" fmla="*/ 575671 w 727788"/>
              <a:gd name="connsiteY6" fmla="*/ 208702 h 444308"/>
              <a:gd name="connsiteX7" fmla="*/ 727788 w 727788"/>
              <a:gd name="connsiteY7" fmla="*/ 444308 h 444308"/>
              <a:gd name="connsiteX0" fmla="*/ 0 w 727788"/>
              <a:gd name="connsiteY0" fmla="*/ 429508 h 437953"/>
              <a:gd name="connsiteX1" fmla="*/ 90869 w 727788"/>
              <a:gd name="connsiteY1" fmla="*/ 188162 h 437953"/>
              <a:gd name="connsiteX2" fmla="*/ 180525 w 727788"/>
              <a:gd name="connsiteY2" fmla="*/ 58534 h 437953"/>
              <a:gd name="connsiteX3" fmla="*/ 269678 w 727788"/>
              <a:gd name="connsiteY3" fmla="*/ 4113 h 437953"/>
              <a:gd name="connsiteX4" fmla="*/ 373563 w 727788"/>
              <a:gd name="connsiteY4" fmla="*/ 14807 h 437953"/>
              <a:gd name="connsiteX5" fmla="*/ 494574 w 727788"/>
              <a:gd name="connsiteY5" fmla="*/ 101722 h 437953"/>
              <a:gd name="connsiteX6" fmla="*/ 575671 w 727788"/>
              <a:gd name="connsiteY6" fmla="*/ 202347 h 437953"/>
              <a:gd name="connsiteX7" fmla="*/ 727788 w 727788"/>
              <a:gd name="connsiteY7" fmla="*/ 437953 h 4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788" h="437953">
                <a:moveTo>
                  <a:pt x="0" y="429508"/>
                </a:moveTo>
                <a:cubicBezTo>
                  <a:pt x="29695" y="332814"/>
                  <a:pt x="60781" y="249991"/>
                  <a:pt x="90869" y="188162"/>
                </a:cubicBezTo>
                <a:cubicBezTo>
                  <a:pt x="120957" y="126333"/>
                  <a:pt x="150724" y="89209"/>
                  <a:pt x="180525" y="58534"/>
                </a:cubicBezTo>
                <a:cubicBezTo>
                  <a:pt x="210326" y="27859"/>
                  <a:pt x="237505" y="11401"/>
                  <a:pt x="269678" y="4113"/>
                </a:cubicBezTo>
                <a:cubicBezTo>
                  <a:pt x="301851" y="-3175"/>
                  <a:pt x="336080" y="-1461"/>
                  <a:pt x="373563" y="14807"/>
                </a:cubicBezTo>
                <a:cubicBezTo>
                  <a:pt x="411046" y="31075"/>
                  <a:pt x="460889" y="70465"/>
                  <a:pt x="494574" y="101722"/>
                </a:cubicBezTo>
                <a:cubicBezTo>
                  <a:pt x="528259" y="132979"/>
                  <a:pt x="536802" y="146309"/>
                  <a:pt x="575671" y="202347"/>
                </a:cubicBezTo>
                <a:cubicBezTo>
                  <a:pt x="614540" y="258385"/>
                  <a:pt x="727788" y="437953"/>
                  <a:pt x="727788" y="437953"/>
                </a:cubicBezTo>
              </a:path>
            </a:pathLst>
          </a:custGeom>
          <a:solidFill>
            <a:srgbClr val="FFFF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Freeform 16"/>
          <p:cNvSpPr/>
          <p:nvPr/>
        </p:nvSpPr>
        <p:spPr>
          <a:xfrm>
            <a:off x="1516528" y="1458415"/>
            <a:ext cx="621806" cy="721773"/>
          </a:xfrm>
          <a:custGeom>
            <a:avLst/>
            <a:gdLst>
              <a:gd name="connsiteX0" fmla="*/ 0 w 657875"/>
              <a:gd name="connsiteY0" fmla="*/ 453492 h 453492"/>
              <a:gd name="connsiteX1" fmla="*/ 91371 w 657875"/>
              <a:gd name="connsiteY1" fmla="*/ 197673 h 453492"/>
              <a:gd name="connsiteX2" fmla="*/ 191880 w 657875"/>
              <a:gd name="connsiteY2" fmla="*/ 78900 h 453492"/>
              <a:gd name="connsiteX3" fmla="*/ 292389 w 657875"/>
              <a:gd name="connsiteY3" fmla="*/ 5809 h 453492"/>
              <a:gd name="connsiteX4" fmla="*/ 402034 w 657875"/>
              <a:gd name="connsiteY4" fmla="*/ 14945 h 453492"/>
              <a:gd name="connsiteX5" fmla="*/ 493406 w 657875"/>
              <a:gd name="connsiteY5" fmla="*/ 97173 h 453492"/>
              <a:gd name="connsiteX6" fmla="*/ 593915 w 657875"/>
              <a:gd name="connsiteY6" fmla="*/ 243355 h 453492"/>
              <a:gd name="connsiteX7" fmla="*/ 657875 w 657875"/>
              <a:gd name="connsiteY7" fmla="*/ 334719 h 453492"/>
              <a:gd name="connsiteX0" fmla="*/ 0 w 726620"/>
              <a:gd name="connsiteY0" fmla="*/ 453492 h 453492"/>
              <a:gd name="connsiteX1" fmla="*/ 91371 w 726620"/>
              <a:gd name="connsiteY1" fmla="*/ 197673 h 453492"/>
              <a:gd name="connsiteX2" fmla="*/ 191880 w 726620"/>
              <a:gd name="connsiteY2" fmla="*/ 78900 h 453492"/>
              <a:gd name="connsiteX3" fmla="*/ 292389 w 726620"/>
              <a:gd name="connsiteY3" fmla="*/ 5809 h 453492"/>
              <a:gd name="connsiteX4" fmla="*/ 402034 w 726620"/>
              <a:gd name="connsiteY4" fmla="*/ 14945 h 453492"/>
              <a:gd name="connsiteX5" fmla="*/ 493406 w 726620"/>
              <a:gd name="connsiteY5" fmla="*/ 97173 h 453492"/>
              <a:gd name="connsiteX6" fmla="*/ 593915 w 726620"/>
              <a:gd name="connsiteY6" fmla="*/ 243355 h 453492"/>
              <a:gd name="connsiteX7" fmla="*/ 726620 w 726620"/>
              <a:gd name="connsiteY7" fmla="*/ 439649 h 453492"/>
              <a:gd name="connsiteX0" fmla="*/ 0 w 712148"/>
              <a:gd name="connsiteY0" fmla="*/ 439019 h 439649"/>
              <a:gd name="connsiteX1" fmla="*/ 7689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9019 h 439649"/>
              <a:gd name="connsiteX1" fmla="*/ 9498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79443 w 712148"/>
              <a:gd name="connsiteY6" fmla="*/ 242560 h 438854"/>
              <a:gd name="connsiteX7" fmla="*/ 712148 w 712148"/>
              <a:gd name="connsiteY7" fmla="*/ 438854 h 438854"/>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64971 w 712148"/>
              <a:gd name="connsiteY6" fmla="*/ 206377 h 438854"/>
              <a:gd name="connsiteX7" fmla="*/ 712148 w 712148"/>
              <a:gd name="connsiteY7" fmla="*/ 438854 h 438854"/>
              <a:gd name="connsiteX0" fmla="*/ 7474 w 619800"/>
              <a:gd name="connsiteY0" fmla="*/ 441842 h 441842"/>
              <a:gd name="connsiteX1" fmla="*/ 2641 w 619800"/>
              <a:gd name="connsiteY1" fmla="*/ 196878 h 441842"/>
              <a:gd name="connsiteX2" fmla="*/ 92297 w 619800"/>
              <a:gd name="connsiteY2" fmla="*/ 67250 h 441842"/>
              <a:gd name="connsiteX3" fmla="*/ 185569 w 619800"/>
              <a:gd name="connsiteY3" fmla="*/ 5014 h 441842"/>
              <a:gd name="connsiteX4" fmla="*/ 295214 w 619800"/>
              <a:gd name="connsiteY4" fmla="*/ 14150 h 441842"/>
              <a:gd name="connsiteX5" fmla="*/ 386586 w 619800"/>
              <a:gd name="connsiteY5" fmla="*/ 96378 h 441842"/>
              <a:gd name="connsiteX6" fmla="*/ 472623 w 619800"/>
              <a:gd name="connsiteY6" fmla="*/ 206377 h 441842"/>
              <a:gd name="connsiteX7" fmla="*/ 619800 w 619800"/>
              <a:gd name="connsiteY7" fmla="*/ 438854 h 441842"/>
              <a:gd name="connsiteX0" fmla="*/ 12458 w 624784"/>
              <a:gd name="connsiteY0" fmla="*/ 441842 h 441842"/>
              <a:gd name="connsiteX1" fmla="*/ 7625 w 624784"/>
              <a:gd name="connsiteY1" fmla="*/ 196878 h 441842"/>
              <a:gd name="connsiteX2" fmla="*/ 97281 w 624784"/>
              <a:gd name="connsiteY2" fmla="*/ 67250 h 441842"/>
              <a:gd name="connsiteX3" fmla="*/ 190553 w 624784"/>
              <a:gd name="connsiteY3" fmla="*/ 5014 h 441842"/>
              <a:gd name="connsiteX4" fmla="*/ 300198 w 624784"/>
              <a:gd name="connsiteY4" fmla="*/ 14150 h 441842"/>
              <a:gd name="connsiteX5" fmla="*/ 391570 w 624784"/>
              <a:gd name="connsiteY5" fmla="*/ 96378 h 441842"/>
              <a:gd name="connsiteX6" fmla="*/ 477607 w 624784"/>
              <a:gd name="connsiteY6" fmla="*/ 206377 h 441842"/>
              <a:gd name="connsiteX7" fmla="*/ 624784 w 624784"/>
              <a:gd name="connsiteY7" fmla="*/ 438854 h 441842"/>
              <a:gd name="connsiteX0" fmla="*/ 7982 w 629383"/>
              <a:gd name="connsiteY0" fmla="*/ 716832 h 716832"/>
              <a:gd name="connsiteX1" fmla="*/ 12224 w 629383"/>
              <a:gd name="connsiteY1" fmla="*/ 196878 h 716832"/>
              <a:gd name="connsiteX2" fmla="*/ 101880 w 629383"/>
              <a:gd name="connsiteY2" fmla="*/ 67250 h 716832"/>
              <a:gd name="connsiteX3" fmla="*/ 195152 w 629383"/>
              <a:gd name="connsiteY3" fmla="*/ 5014 h 716832"/>
              <a:gd name="connsiteX4" fmla="*/ 304797 w 629383"/>
              <a:gd name="connsiteY4" fmla="*/ 14150 h 716832"/>
              <a:gd name="connsiteX5" fmla="*/ 396169 w 629383"/>
              <a:gd name="connsiteY5" fmla="*/ 96378 h 716832"/>
              <a:gd name="connsiteX6" fmla="*/ 482206 w 629383"/>
              <a:gd name="connsiteY6" fmla="*/ 206377 h 716832"/>
              <a:gd name="connsiteX7" fmla="*/ 629383 w 629383"/>
              <a:gd name="connsiteY7" fmla="*/ 438854 h 716832"/>
              <a:gd name="connsiteX0" fmla="*/ 7982 w 629383"/>
              <a:gd name="connsiteY0" fmla="*/ 716832 h 716832"/>
              <a:gd name="connsiteX1" fmla="*/ 12224 w 629383"/>
              <a:gd name="connsiteY1" fmla="*/ 196878 h 716832"/>
              <a:gd name="connsiteX2" fmla="*/ 101880 w 629383"/>
              <a:gd name="connsiteY2" fmla="*/ 67250 h 716832"/>
              <a:gd name="connsiteX3" fmla="*/ 195152 w 629383"/>
              <a:gd name="connsiteY3" fmla="*/ 5014 h 716832"/>
              <a:gd name="connsiteX4" fmla="*/ 304797 w 629383"/>
              <a:gd name="connsiteY4" fmla="*/ 14150 h 716832"/>
              <a:gd name="connsiteX5" fmla="*/ 396169 w 629383"/>
              <a:gd name="connsiteY5" fmla="*/ 96378 h 716832"/>
              <a:gd name="connsiteX6" fmla="*/ 482206 w 629383"/>
              <a:gd name="connsiteY6" fmla="*/ 206377 h 716832"/>
              <a:gd name="connsiteX7" fmla="*/ 547712 w 629383"/>
              <a:gd name="connsiteY7" fmla="*/ 307682 h 716832"/>
              <a:gd name="connsiteX8" fmla="*/ 629383 w 629383"/>
              <a:gd name="connsiteY8" fmla="*/ 438854 h 716832"/>
              <a:gd name="connsiteX0" fmla="*/ 7982 w 629383"/>
              <a:gd name="connsiteY0" fmla="*/ 716832 h 716832"/>
              <a:gd name="connsiteX1" fmla="*/ 12224 w 629383"/>
              <a:gd name="connsiteY1" fmla="*/ 196878 h 716832"/>
              <a:gd name="connsiteX2" fmla="*/ 101880 w 629383"/>
              <a:gd name="connsiteY2" fmla="*/ 67250 h 716832"/>
              <a:gd name="connsiteX3" fmla="*/ 195152 w 629383"/>
              <a:gd name="connsiteY3" fmla="*/ 5014 h 716832"/>
              <a:gd name="connsiteX4" fmla="*/ 304797 w 629383"/>
              <a:gd name="connsiteY4" fmla="*/ 14150 h 716832"/>
              <a:gd name="connsiteX5" fmla="*/ 396169 w 629383"/>
              <a:gd name="connsiteY5" fmla="*/ 96378 h 716832"/>
              <a:gd name="connsiteX6" fmla="*/ 482206 w 629383"/>
              <a:gd name="connsiteY6" fmla="*/ 206377 h 716832"/>
              <a:gd name="connsiteX7" fmla="*/ 552249 w 629383"/>
              <a:gd name="connsiteY7" fmla="*/ 296827 h 716832"/>
              <a:gd name="connsiteX8" fmla="*/ 629383 w 629383"/>
              <a:gd name="connsiteY8" fmla="*/ 438854 h 716832"/>
              <a:gd name="connsiteX0" fmla="*/ 7982 w 629383"/>
              <a:gd name="connsiteY0" fmla="*/ 716832 h 716832"/>
              <a:gd name="connsiteX1" fmla="*/ 12224 w 629383"/>
              <a:gd name="connsiteY1" fmla="*/ 196878 h 716832"/>
              <a:gd name="connsiteX2" fmla="*/ 101880 w 629383"/>
              <a:gd name="connsiteY2" fmla="*/ 67250 h 716832"/>
              <a:gd name="connsiteX3" fmla="*/ 195152 w 629383"/>
              <a:gd name="connsiteY3" fmla="*/ 5014 h 716832"/>
              <a:gd name="connsiteX4" fmla="*/ 304797 w 629383"/>
              <a:gd name="connsiteY4" fmla="*/ 14150 h 716832"/>
              <a:gd name="connsiteX5" fmla="*/ 396169 w 629383"/>
              <a:gd name="connsiteY5" fmla="*/ 96378 h 716832"/>
              <a:gd name="connsiteX6" fmla="*/ 491280 w 629383"/>
              <a:gd name="connsiteY6" fmla="*/ 202759 h 716832"/>
              <a:gd name="connsiteX7" fmla="*/ 552249 w 629383"/>
              <a:gd name="connsiteY7" fmla="*/ 296827 h 716832"/>
              <a:gd name="connsiteX8" fmla="*/ 629383 w 629383"/>
              <a:gd name="connsiteY8" fmla="*/ 438854 h 716832"/>
              <a:gd name="connsiteX0" fmla="*/ 7982 w 629383"/>
              <a:gd name="connsiteY0" fmla="*/ 713906 h 713906"/>
              <a:gd name="connsiteX1" fmla="*/ 12224 w 629383"/>
              <a:gd name="connsiteY1" fmla="*/ 193952 h 713906"/>
              <a:gd name="connsiteX2" fmla="*/ 101880 w 629383"/>
              <a:gd name="connsiteY2" fmla="*/ 64324 h 713906"/>
              <a:gd name="connsiteX3" fmla="*/ 195152 w 629383"/>
              <a:gd name="connsiteY3" fmla="*/ 2088 h 713906"/>
              <a:gd name="connsiteX4" fmla="*/ 300259 w 629383"/>
              <a:gd name="connsiteY4" fmla="*/ 22079 h 713906"/>
              <a:gd name="connsiteX5" fmla="*/ 396169 w 629383"/>
              <a:gd name="connsiteY5" fmla="*/ 93452 h 713906"/>
              <a:gd name="connsiteX6" fmla="*/ 491280 w 629383"/>
              <a:gd name="connsiteY6" fmla="*/ 199833 h 713906"/>
              <a:gd name="connsiteX7" fmla="*/ 552249 w 629383"/>
              <a:gd name="connsiteY7" fmla="*/ 293901 h 713906"/>
              <a:gd name="connsiteX8" fmla="*/ 629383 w 629383"/>
              <a:gd name="connsiteY8" fmla="*/ 435928 h 713906"/>
              <a:gd name="connsiteX0" fmla="*/ 7982 w 629383"/>
              <a:gd name="connsiteY0" fmla="*/ 713906 h 713906"/>
              <a:gd name="connsiteX1" fmla="*/ 12224 w 629383"/>
              <a:gd name="connsiteY1" fmla="*/ 193952 h 713906"/>
              <a:gd name="connsiteX2" fmla="*/ 101880 w 629383"/>
              <a:gd name="connsiteY2" fmla="*/ 64324 h 713906"/>
              <a:gd name="connsiteX3" fmla="*/ 195152 w 629383"/>
              <a:gd name="connsiteY3" fmla="*/ 2088 h 713906"/>
              <a:gd name="connsiteX4" fmla="*/ 300259 w 629383"/>
              <a:gd name="connsiteY4" fmla="*/ 22079 h 713906"/>
              <a:gd name="connsiteX5" fmla="*/ 396169 w 629383"/>
              <a:gd name="connsiteY5" fmla="*/ 93452 h 713906"/>
              <a:gd name="connsiteX6" fmla="*/ 491280 w 629383"/>
              <a:gd name="connsiteY6" fmla="*/ 199833 h 713906"/>
              <a:gd name="connsiteX7" fmla="*/ 552249 w 629383"/>
              <a:gd name="connsiteY7" fmla="*/ 293901 h 713906"/>
              <a:gd name="connsiteX8" fmla="*/ 629383 w 629383"/>
              <a:gd name="connsiteY8" fmla="*/ 435928 h 713906"/>
              <a:gd name="connsiteX0" fmla="*/ 7982 w 629383"/>
              <a:gd name="connsiteY0" fmla="*/ 713906 h 713906"/>
              <a:gd name="connsiteX1" fmla="*/ 12224 w 629383"/>
              <a:gd name="connsiteY1" fmla="*/ 193952 h 713906"/>
              <a:gd name="connsiteX2" fmla="*/ 101880 w 629383"/>
              <a:gd name="connsiteY2" fmla="*/ 64324 h 713906"/>
              <a:gd name="connsiteX3" fmla="*/ 195152 w 629383"/>
              <a:gd name="connsiteY3" fmla="*/ 2088 h 713906"/>
              <a:gd name="connsiteX4" fmla="*/ 300259 w 629383"/>
              <a:gd name="connsiteY4" fmla="*/ 22079 h 713906"/>
              <a:gd name="connsiteX5" fmla="*/ 396169 w 629383"/>
              <a:gd name="connsiteY5" fmla="*/ 93452 h 713906"/>
              <a:gd name="connsiteX6" fmla="*/ 491280 w 629383"/>
              <a:gd name="connsiteY6" fmla="*/ 199833 h 713906"/>
              <a:gd name="connsiteX7" fmla="*/ 552249 w 629383"/>
              <a:gd name="connsiteY7" fmla="*/ 293901 h 713906"/>
              <a:gd name="connsiteX8" fmla="*/ 629383 w 629383"/>
              <a:gd name="connsiteY8" fmla="*/ 435928 h 713906"/>
              <a:gd name="connsiteX0" fmla="*/ 10283 w 631684"/>
              <a:gd name="connsiteY0" fmla="*/ 713906 h 713906"/>
              <a:gd name="connsiteX1" fmla="*/ 9988 w 631684"/>
              <a:gd name="connsiteY1" fmla="*/ 175861 h 713906"/>
              <a:gd name="connsiteX2" fmla="*/ 104181 w 631684"/>
              <a:gd name="connsiteY2" fmla="*/ 64324 h 713906"/>
              <a:gd name="connsiteX3" fmla="*/ 197453 w 631684"/>
              <a:gd name="connsiteY3" fmla="*/ 2088 h 713906"/>
              <a:gd name="connsiteX4" fmla="*/ 302560 w 631684"/>
              <a:gd name="connsiteY4" fmla="*/ 22079 h 713906"/>
              <a:gd name="connsiteX5" fmla="*/ 398470 w 631684"/>
              <a:gd name="connsiteY5" fmla="*/ 93452 h 713906"/>
              <a:gd name="connsiteX6" fmla="*/ 493581 w 631684"/>
              <a:gd name="connsiteY6" fmla="*/ 199833 h 713906"/>
              <a:gd name="connsiteX7" fmla="*/ 554550 w 631684"/>
              <a:gd name="connsiteY7" fmla="*/ 293901 h 713906"/>
              <a:gd name="connsiteX8" fmla="*/ 631684 w 631684"/>
              <a:gd name="connsiteY8" fmla="*/ 435928 h 713906"/>
              <a:gd name="connsiteX0" fmla="*/ 10283 w 631684"/>
              <a:gd name="connsiteY0" fmla="*/ 713906 h 713906"/>
              <a:gd name="connsiteX1" fmla="*/ 9988 w 631684"/>
              <a:gd name="connsiteY1" fmla="*/ 175861 h 713906"/>
              <a:gd name="connsiteX2" fmla="*/ 104181 w 631684"/>
              <a:gd name="connsiteY2" fmla="*/ 64324 h 713906"/>
              <a:gd name="connsiteX3" fmla="*/ 197453 w 631684"/>
              <a:gd name="connsiteY3" fmla="*/ 2088 h 713906"/>
              <a:gd name="connsiteX4" fmla="*/ 302560 w 631684"/>
              <a:gd name="connsiteY4" fmla="*/ 22079 h 713906"/>
              <a:gd name="connsiteX5" fmla="*/ 398470 w 631684"/>
              <a:gd name="connsiteY5" fmla="*/ 93452 h 713906"/>
              <a:gd name="connsiteX6" fmla="*/ 493581 w 631684"/>
              <a:gd name="connsiteY6" fmla="*/ 199833 h 713906"/>
              <a:gd name="connsiteX7" fmla="*/ 554550 w 631684"/>
              <a:gd name="connsiteY7" fmla="*/ 293901 h 713906"/>
              <a:gd name="connsiteX8" fmla="*/ 631684 w 631684"/>
              <a:gd name="connsiteY8" fmla="*/ 435928 h 713906"/>
              <a:gd name="connsiteX0" fmla="*/ 5528 w 626929"/>
              <a:gd name="connsiteY0" fmla="*/ 713906 h 713906"/>
              <a:gd name="connsiteX1" fmla="*/ 5233 w 626929"/>
              <a:gd name="connsiteY1" fmla="*/ 175861 h 713906"/>
              <a:gd name="connsiteX2" fmla="*/ 99426 w 626929"/>
              <a:gd name="connsiteY2" fmla="*/ 64324 h 713906"/>
              <a:gd name="connsiteX3" fmla="*/ 192698 w 626929"/>
              <a:gd name="connsiteY3" fmla="*/ 2088 h 713906"/>
              <a:gd name="connsiteX4" fmla="*/ 297805 w 626929"/>
              <a:gd name="connsiteY4" fmla="*/ 22079 h 713906"/>
              <a:gd name="connsiteX5" fmla="*/ 393715 w 626929"/>
              <a:gd name="connsiteY5" fmla="*/ 93452 h 713906"/>
              <a:gd name="connsiteX6" fmla="*/ 488826 w 626929"/>
              <a:gd name="connsiteY6" fmla="*/ 199833 h 713906"/>
              <a:gd name="connsiteX7" fmla="*/ 549795 w 626929"/>
              <a:gd name="connsiteY7" fmla="*/ 293901 h 713906"/>
              <a:gd name="connsiteX8" fmla="*/ 626929 w 626929"/>
              <a:gd name="connsiteY8" fmla="*/ 435928 h 713906"/>
              <a:gd name="connsiteX0" fmla="*/ 5528 w 735825"/>
              <a:gd name="connsiteY0" fmla="*/ 713906 h 713906"/>
              <a:gd name="connsiteX1" fmla="*/ 5233 w 735825"/>
              <a:gd name="connsiteY1" fmla="*/ 175861 h 713906"/>
              <a:gd name="connsiteX2" fmla="*/ 99426 w 735825"/>
              <a:gd name="connsiteY2" fmla="*/ 64324 h 713906"/>
              <a:gd name="connsiteX3" fmla="*/ 192698 w 735825"/>
              <a:gd name="connsiteY3" fmla="*/ 2088 h 713906"/>
              <a:gd name="connsiteX4" fmla="*/ 297805 w 735825"/>
              <a:gd name="connsiteY4" fmla="*/ 22079 h 713906"/>
              <a:gd name="connsiteX5" fmla="*/ 393715 w 735825"/>
              <a:gd name="connsiteY5" fmla="*/ 93452 h 713906"/>
              <a:gd name="connsiteX6" fmla="*/ 488826 w 735825"/>
              <a:gd name="connsiteY6" fmla="*/ 199833 h 713906"/>
              <a:gd name="connsiteX7" fmla="*/ 549795 w 735825"/>
              <a:gd name="connsiteY7" fmla="*/ 293901 h 713906"/>
              <a:gd name="connsiteX8" fmla="*/ 735825 w 735825"/>
              <a:gd name="connsiteY8" fmla="*/ 631315 h 713906"/>
              <a:gd name="connsiteX0" fmla="*/ 5528 w 763049"/>
              <a:gd name="connsiteY0" fmla="*/ 713906 h 713906"/>
              <a:gd name="connsiteX1" fmla="*/ 5233 w 763049"/>
              <a:gd name="connsiteY1" fmla="*/ 175861 h 713906"/>
              <a:gd name="connsiteX2" fmla="*/ 99426 w 763049"/>
              <a:gd name="connsiteY2" fmla="*/ 64324 h 713906"/>
              <a:gd name="connsiteX3" fmla="*/ 192698 w 763049"/>
              <a:gd name="connsiteY3" fmla="*/ 2088 h 713906"/>
              <a:gd name="connsiteX4" fmla="*/ 297805 w 763049"/>
              <a:gd name="connsiteY4" fmla="*/ 22079 h 713906"/>
              <a:gd name="connsiteX5" fmla="*/ 393715 w 763049"/>
              <a:gd name="connsiteY5" fmla="*/ 93452 h 713906"/>
              <a:gd name="connsiteX6" fmla="*/ 488826 w 763049"/>
              <a:gd name="connsiteY6" fmla="*/ 199833 h 713906"/>
              <a:gd name="connsiteX7" fmla="*/ 549795 w 763049"/>
              <a:gd name="connsiteY7" fmla="*/ 293901 h 713906"/>
              <a:gd name="connsiteX8" fmla="*/ 763049 w 763049"/>
              <a:gd name="connsiteY8" fmla="*/ 685590 h 713906"/>
              <a:gd name="connsiteX0" fmla="*/ 5528 w 794810"/>
              <a:gd name="connsiteY0" fmla="*/ 713906 h 721773"/>
              <a:gd name="connsiteX1" fmla="*/ 5233 w 794810"/>
              <a:gd name="connsiteY1" fmla="*/ 175861 h 721773"/>
              <a:gd name="connsiteX2" fmla="*/ 99426 w 794810"/>
              <a:gd name="connsiteY2" fmla="*/ 64324 h 721773"/>
              <a:gd name="connsiteX3" fmla="*/ 192698 w 794810"/>
              <a:gd name="connsiteY3" fmla="*/ 2088 h 721773"/>
              <a:gd name="connsiteX4" fmla="*/ 297805 w 794810"/>
              <a:gd name="connsiteY4" fmla="*/ 22079 h 721773"/>
              <a:gd name="connsiteX5" fmla="*/ 393715 w 794810"/>
              <a:gd name="connsiteY5" fmla="*/ 93452 h 721773"/>
              <a:gd name="connsiteX6" fmla="*/ 488826 w 794810"/>
              <a:gd name="connsiteY6" fmla="*/ 199833 h 721773"/>
              <a:gd name="connsiteX7" fmla="*/ 549795 w 794810"/>
              <a:gd name="connsiteY7" fmla="*/ 293901 h 721773"/>
              <a:gd name="connsiteX8" fmla="*/ 794810 w 794810"/>
              <a:gd name="connsiteY8" fmla="*/ 721773 h 72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810" h="721773">
                <a:moveTo>
                  <a:pt x="5528" y="713906"/>
                </a:moveTo>
                <a:cubicBezTo>
                  <a:pt x="-5613" y="472481"/>
                  <a:pt x="3194" y="711082"/>
                  <a:pt x="5233" y="175861"/>
                </a:cubicBezTo>
                <a:cubicBezTo>
                  <a:pt x="66258" y="89307"/>
                  <a:pt x="68182" y="93286"/>
                  <a:pt x="99426" y="64324"/>
                </a:cubicBezTo>
                <a:cubicBezTo>
                  <a:pt x="130670" y="35362"/>
                  <a:pt x="159635" y="9129"/>
                  <a:pt x="192698" y="2088"/>
                </a:cubicBezTo>
                <a:cubicBezTo>
                  <a:pt x="225761" y="-4953"/>
                  <a:pt x="264302" y="6852"/>
                  <a:pt x="297805" y="22079"/>
                </a:cubicBezTo>
                <a:cubicBezTo>
                  <a:pt x="331308" y="37306"/>
                  <a:pt x="361878" y="63826"/>
                  <a:pt x="393715" y="93452"/>
                </a:cubicBezTo>
                <a:cubicBezTo>
                  <a:pt x="425552" y="123078"/>
                  <a:pt x="462813" y="166425"/>
                  <a:pt x="488826" y="199833"/>
                </a:cubicBezTo>
                <a:cubicBezTo>
                  <a:pt x="514839" y="233241"/>
                  <a:pt x="525266" y="255155"/>
                  <a:pt x="549795" y="293901"/>
                </a:cubicBezTo>
                <a:cubicBezTo>
                  <a:pt x="574324" y="332647"/>
                  <a:pt x="781198" y="699911"/>
                  <a:pt x="794810" y="721773"/>
                </a:cubicBezTo>
              </a:path>
            </a:pathLst>
          </a:custGeom>
          <a:solidFill>
            <a:srgbClr val="FFFF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Freeform 17"/>
          <p:cNvSpPr/>
          <p:nvPr/>
        </p:nvSpPr>
        <p:spPr>
          <a:xfrm>
            <a:off x="1510702" y="1458215"/>
            <a:ext cx="368475" cy="168529"/>
          </a:xfrm>
          <a:custGeom>
            <a:avLst/>
            <a:gdLst>
              <a:gd name="connsiteX0" fmla="*/ 0 w 657875"/>
              <a:gd name="connsiteY0" fmla="*/ 453492 h 453492"/>
              <a:gd name="connsiteX1" fmla="*/ 91371 w 657875"/>
              <a:gd name="connsiteY1" fmla="*/ 197673 h 453492"/>
              <a:gd name="connsiteX2" fmla="*/ 191880 w 657875"/>
              <a:gd name="connsiteY2" fmla="*/ 78900 h 453492"/>
              <a:gd name="connsiteX3" fmla="*/ 292389 w 657875"/>
              <a:gd name="connsiteY3" fmla="*/ 5809 h 453492"/>
              <a:gd name="connsiteX4" fmla="*/ 402034 w 657875"/>
              <a:gd name="connsiteY4" fmla="*/ 14945 h 453492"/>
              <a:gd name="connsiteX5" fmla="*/ 493406 w 657875"/>
              <a:gd name="connsiteY5" fmla="*/ 97173 h 453492"/>
              <a:gd name="connsiteX6" fmla="*/ 593915 w 657875"/>
              <a:gd name="connsiteY6" fmla="*/ 243355 h 453492"/>
              <a:gd name="connsiteX7" fmla="*/ 657875 w 657875"/>
              <a:gd name="connsiteY7" fmla="*/ 334719 h 453492"/>
              <a:gd name="connsiteX0" fmla="*/ 0 w 726620"/>
              <a:gd name="connsiteY0" fmla="*/ 453492 h 453492"/>
              <a:gd name="connsiteX1" fmla="*/ 91371 w 726620"/>
              <a:gd name="connsiteY1" fmla="*/ 197673 h 453492"/>
              <a:gd name="connsiteX2" fmla="*/ 191880 w 726620"/>
              <a:gd name="connsiteY2" fmla="*/ 78900 h 453492"/>
              <a:gd name="connsiteX3" fmla="*/ 292389 w 726620"/>
              <a:gd name="connsiteY3" fmla="*/ 5809 h 453492"/>
              <a:gd name="connsiteX4" fmla="*/ 402034 w 726620"/>
              <a:gd name="connsiteY4" fmla="*/ 14945 h 453492"/>
              <a:gd name="connsiteX5" fmla="*/ 493406 w 726620"/>
              <a:gd name="connsiteY5" fmla="*/ 97173 h 453492"/>
              <a:gd name="connsiteX6" fmla="*/ 593915 w 726620"/>
              <a:gd name="connsiteY6" fmla="*/ 243355 h 453492"/>
              <a:gd name="connsiteX7" fmla="*/ 726620 w 726620"/>
              <a:gd name="connsiteY7" fmla="*/ 439649 h 453492"/>
              <a:gd name="connsiteX0" fmla="*/ 0 w 712148"/>
              <a:gd name="connsiteY0" fmla="*/ 439019 h 439649"/>
              <a:gd name="connsiteX1" fmla="*/ 7689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9019 h 439649"/>
              <a:gd name="connsiteX1" fmla="*/ 94989 w 712148"/>
              <a:gd name="connsiteY1" fmla="*/ 197673 h 439649"/>
              <a:gd name="connsiteX2" fmla="*/ 177408 w 712148"/>
              <a:gd name="connsiteY2" fmla="*/ 78900 h 439649"/>
              <a:gd name="connsiteX3" fmla="*/ 277917 w 712148"/>
              <a:gd name="connsiteY3" fmla="*/ 5809 h 439649"/>
              <a:gd name="connsiteX4" fmla="*/ 387562 w 712148"/>
              <a:gd name="connsiteY4" fmla="*/ 14945 h 439649"/>
              <a:gd name="connsiteX5" fmla="*/ 478934 w 712148"/>
              <a:gd name="connsiteY5" fmla="*/ 97173 h 439649"/>
              <a:gd name="connsiteX6" fmla="*/ 579443 w 712148"/>
              <a:gd name="connsiteY6" fmla="*/ 243355 h 439649"/>
              <a:gd name="connsiteX7" fmla="*/ 712148 w 712148"/>
              <a:gd name="connsiteY7" fmla="*/ 439649 h 439649"/>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79443 w 712148"/>
              <a:gd name="connsiteY6" fmla="*/ 242560 h 438854"/>
              <a:gd name="connsiteX7" fmla="*/ 712148 w 712148"/>
              <a:gd name="connsiteY7" fmla="*/ 438854 h 438854"/>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64971 w 712148"/>
              <a:gd name="connsiteY6" fmla="*/ 206377 h 438854"/>
              <a:gd name="connsiteX7" fmla="*/ 712148 w 712148"/>
              <a:gd name="connsiteY7" fmla="*/ 438854 h 438854"/>
              <a:gd name="connsiteX0" fmla="*/ 0 w 712148"/>
              <a:gd name="connsiteY0" fmla="*/ 438224 h 438854"/>
              <a:gd name="connsiteX1" fmla="*/ 94989 w 712148"/>
              <a:gd name="connsiteY1" fmla="*/ 196878 h 438854"/>
              <a:gd name="connsiteX2" fmla="*/ 184645 w 712148"/>
              <a:gd name="connsiteY2" fmla="*/ 67250 h 438854"/>
              <a:gd name="connsiteX3" fmla="*/ 277917 w 712148"/>
              <a:gd name="connsiteY3" fmla="*/ 5014 h 438854"/>
              <a:gd name="connsiteX4" fmla="*/ 387562 w 712148"/>
              <a:gd name="connsiteY4" fmla="*/ 14150 h 438854"/>
              <a:gd name="connsiteX5" fmla="*/ 478934 w 712148"/>
              <a:gd name="connsiteY5" fmla="*/ 96378 h 438854"/>
              <a:gd name="connsiteX6" fmla="*/ 592596 w 712148"/>
              <a:gd name="connsiteY6" fmla="*/ 230448 h 438854"/>
              <a:gd name="connsiteX7" fmla="*/ 712148 w 712148"/>
              <a:gd name="connsiteY7" fmla="*/ 438854 h 438854"/>
              <a:gd name="connsiteX0" fmla="*/ 0 w 712148"/>
              <a:gd name="connsiteY0" fmla="*/ 438779 h 439409"/>
              <a:gd name="connsiteX1" fmla="*/ 94989 w 712148"/>
              <a:gd name="connsiteY1" fmla="*/ 197433 h 439409"/>
              <a:gd name="connsiteX2" fmla="*/ 184645 w 712148"/>
              <a:gd name="connsiteY2" fmla="*/ 67805 h 439409"/>
              <a:gd name="connsiteX3" fmla="*/ 277917 w 712148"/>
              <a:gd name="connsiteY3" fmla="*/ 5569 h 439409"/>
              <a:gd name="connsiteX4" fmla="*/ 387562 w 712148"/>
              <a:gd name="connsiteY4" fmla="*/ 14705 h 439409"/>
              <a:gd name="connsiteX5" fmla="*/ 506559 w 712148"/>
              <a:gd name="connsiteY5" fmla="*/ 108970 h 439409"/>
              <a:gd name="connsiteX6" fmla="*/ 592596 w 712148"/>
              <a:gd name="connsiteY6" fmla="*/ 231003 h 439409"/>
              <a:gd name="connsiteX7" fmla="*/ 712148 w 712148"/>
              <a:gd name="connsiteY7" fmla="*/ 439409 h 439409"/>
              <a:gd name="connsiteX0" fmla="*/ 0 w 712148"/>
              <a:gd name="connsiteY0" fmla="*/ 432189 h 432819"/>
              <a:gd name="connsiteX1" fmla="*/ 94989 w 712148"/>
              <a:gd name="connsiteY1" fmla="*/ 190843 h 432819"/>
              <a:gd name="connsiteX2" fmla="*/ 184645 w 712148"/>
              <a:gd name="connsiteY2" fmla="*/ 61215 h 432819"/>
              <a:gd name="connsiteX3" fmla="*/ 277916 w 712148"/>
              <a:gd name="connsiteY3" fmla="*/ 11013 h 432819"/>
              <a:gd name="connsiteX4" fmla="*/ 387562 w 712148"/>
              <a:gd name="connsiteY4" fmla="*/ 8115 h 432819"/>
              <a:gd name="connsiteX5" fmla="*/ 506559 w 712148"/>
              <a:gd name="connsiteY5" fmla="*/ 102380 h 432819"/>
              <a:gd name="connsiteX6" fmla="*/ 592596 w 712148"/>
              <a:gd name="connsiteY6" fmla="*/ 224413 h 432819"/>
              <a:gd name="connsiteX7" fmla="*/ 712148 w 712148"/>
              <a:gd name="connsiteY7" fmla="*/ 432819 h 432819"/>
              <a:gd name="connsiteX0" fmla="*/ 0 w 693731"/>
              <a:gd name="connsiteY0" fmla="*/ 432189 h 456891"/>
              <a:gd name="connsiteX1" fmla="*/ 94989 w 693731"/>
              <a:gd name="connsiteY1" fmla="*/ 190843 h 456891"/>
              <a:gd name="connsiteX2" fmla="*/ 184645 w 693731"/>
              <a:gd name="connsiteY2" fmla="*/ 61215 h 456891"/>
              <a:gd name="connsiteX3" fmla="*/ 277916 w 693731"/>
              <a:gd name="connsiteY3" fmla="*/ 11013 h 456891"/>
              <a:gd name="connsiteX4" fmla="*/ 387562 w 693731"/>
              <a:gd name="connsiteY4" fmla="*/ 8115 h 456891"/>
              <a:gd name="connsiteX5" fmla="*/ 506559 w 693731"/>
              <a:gd name="connsiteY5" fmla="*/ 102380 h 456891"/>
              <a:gd name="connsiteX6" fmla="*/ 592596 w 693731"/>
              <a:gd name="connsiteY6" fmla="*/ 224413 h 456891"/>
              <a:gd name="connsiteX7" fmla="*/ 693731 w 693731"/>
              <a:gd name="connsiteY7" fmla="*/ 456891 h 456891"/>
              <a:gd name="connsiteX0" fmla="*/ 0 w 684522"/>
              <a:gd name="connsiteY0" fmla="*/ 432189 h 432819"/>
              <a:gd name="connsiteX1" fmla="*/ 94989 w 684522"/>
              <a:gd name="connsiteY1" fmla="*/ 190843 h 432819"/>
              <a:gd name="connsiteX2" fmla="*/ 184645 w 684522"/>
              <a:gd name="connsiteY2" fmla="*/ 61215 h 432819"/>
              <a:gd name="connsiteX3" fmla="*/ 277916 w 684522"/>
              <a:gd name="connsiteY3" fmla="*/ 11013 h 432819"/>
              <a:gd name="connsiteX4" fmla="*/ 387562 w 684522"/>
              <a:gd name="connsiteY4" fmla="*/ 8115 h 432819"/>
              <a:gd name="connsiteX5" fmla="*/ 506559 w 684522"/>
              <a:gd name="connsiteY5" fmla="*/ 102380 h 432819"/>
              <a:gd name="connsiteX6" fmla="*/ 592596 w 684522"/>
              <a:gd name="connsiteY6" fmla="*/ 224413 h 432819"/>
              <a:gd name="connsiteX7" fmla="*/ 684522 w 684522"/>
              <a:gd name="connsiteY7" fmla="*/ 432819 h 4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522" h="432819">
                <a:moveTo>
                  <a:pt x="0" y="432189"/>
                </a:moveTo>
                <a:cubicBezTo>
                  <a:pt x="29695" y="335495"/>
                  <a:pt x="64215" y="252672"/>
                  <a:pt x="94989" y="190843"/>
                </a:cubicBezTo>
                <a:cubicBezTo>
                  <a:pt x="125763" y="129014"/>
                  <a:pt x="154157" y="91187"/>
                  <a:pt x="184645" y="61215"/>
                </a:cubicBezTo>
                <a:cubicBezTo>
                  <a:pt x="215133" y="31243"/>
                  <a:pt x="244097" y="19863"/>
                  <a:pt x="277916" y="11013"/>
                </a:cubicBezTo>
                <a:cubicBezTo>
                  <a:pt x="311735" y="2163"/>
                  <a:pt x="349455" y="-7113"/>
                  <a:pt x="387562" y="8115"/>
                </a:cubicBezTo>
                <a:cubicBezTo>
                  <a:pt x="425669" y="23343"/>
                  <a:pt x="472387" y="66330"/>
                  <a:pt x="506559" y="102380"/>
                </a:cubicBezTo>
                <a:cubicBezTo>
                  <a:pt x="540731" y="138430"/>
                  <a:pt x="562936" y="169340"/>
                  <a:pt x="592596" y="224413"/>
                </a:cubicBezTo>
                <a:cubicBezTo>
                  <a:pt x="622257" y="279486"/>
                  <a:pt x="684522" y="432819"/>
                  <a:pt x="684522" y="432819"/>
                </a:cubicBezTo>
              </a:path>
            </a:pathLst>
          </a:custGeom>
          <a:solidFill>
            <a:srgbClr val="FF6600"/>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TextBox 18"/>
          <p:cNvSpPr txBox="1"/>
          <p:nvPr/>
        </p:nvSpPr>
        <p:spPr>
          <a:xfrm>
            <a:off x="336927" y="1261320"/>
            <a:ext cx="964021" cy="646331"/>
          </a:xfrm>
          <a:prstGeom prst="rect">
            <a:avLst/>
          </a:prstGeom>
          <a:noFill/>
        </p:spPr>
        <p:txBody>
          <a:bodyPr wrap="square" rtlCol="0">
            <a:spAutoFit/>
          </a:bodyPr>
          <a:lstStyle/>
          <a:p>
            <a:r>
              <a:rPr lang="en-US" dirty="0" smtClean="0"/>
              <a:t>Higher voltage</a:t>
            </a:r>
            <a:endParaRPr lang="en-US" dirty="0"/>
          </a:p>
        </p:txBody>
      </p:sp>
      <p:sp>
        <p:nvSpPr>
          <p:cNvPr id="20" name="TextBox 19"/>
          <p:cNvSpPr txBox="1"/>
          <p:nvPr/>
        </p:nvSpPr>
        <p:spPr>
          <a:xfrm>
            <a:off x="2614908" y="1568792"/>
            <a:ext cx="4765744" cy="369332"/>
          </a:xfrm>
          <a:prstGeom prst="rect">
            <a:avLst/>
          </a:prstGeom>
          <a:noFill/>
        </p:spPr>
        <p:txBody>
          <a:bodyPr wrap="square" rtlCol="0">
            <a:spAutoFit/>
          </a:bodyPr>
          <a:lstStyle/>
          <a:p>
            <a:r>
              <a:rPr lang="en-US" dirty="0" smtClean="0"/>
              <a:t>Higher gain so more charge to store</a:t>
            </a:r>
            <a:endParaRPr lang="en-US" dirty="0"/>
          </a:p>
        </p:txBody>
      </p:sp>
      <p:sp>
        <p:nvSpPr>
          <p:cNvPr id="21" name="TextBox 20"/>
          <p:cNvSpPr txBox="1"/>
          <p:nvPr/>
        </p:nvSpPr>
        <p:spPr>
          <a:xfrm>
            <a:off x="2087534" y="1286720"/>
            <a:ext cx="7005666" cy="369332"/>
          </a:xfrm>
          <a:prstGeom prst="rect">
            <a:avLst/>
          </a:prstGeom>
          <a:noFill/>
        </p:spPr>
        <p:txBody>
          <a:bodyPr wrap="square" rtlCol="0">
            <a:spAutoFit/>
          </a:bodyPr>
          <a:lstStyle/>
          <a:p>
            <a:r>
              <a:rPr lang="en-US" dirty="0" smtClean="0"/>
              <a:t>Peak moves towards surface </a:t>
            </a:r>
            <a:r>
              <a:rPr lang="en-US" dirty="0" smtClean="0">
                <a:sym typeface="Wingdings"/>
              </a:rPr>
              <a:t> </a:t>
            </a:r>
            <a:r>
              <a:rPr lang="en-US" dirty="0" smtClean="0"/>
              <a:t>charge reaches surface sooner.  </a:t>
            </a:r>
            <a:endParaRPr lang="en-US" dirty="0"/>
          </a:p>
        </p:txBody>
      </p:sp>
      <p:cxnSp>
        <p:nvCxnSpPr>
          <p:cNvPr id="23" name="Straight Connector 22"/>
          <p:cNvCxnSpPr>
            <a:stCxn id="21" idx="1"/>
          </p:cNvCxnSpPr>
          <p:nvPr/>
        </p:nvCxnSpPr>
        <p:spPr bwMode="auto">
          <a:xfrm flipH="1">
            <a:off x="1701800" y="1471386"/>
            <a:ext cx="385734" cy="774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a:stCxn id="20" idx="1"/>
          </p:cNvCxnSpPr>
          <p:nvPr/>
        </p:nvCxnSpPr>
        <p:spPr bwMode="auto">
          <a:xfrm flipH="1">
            <a:off x="1843029" y="1753458"/>
            <a:ext cx="77187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1439911" y="1586703"/>
            <a:ext cx="1155700" cy="669414"/>
          </a:xfrm>
          <a:prstGeom prst="rect">
            <a:avLst/>
          </a:prstGeom>
          <a:noFill/>
        </p:spPr>
        <p:txBody>
          <a:bodyPr wrap="square" rtlCol="0">
            <a:spAutoFit/>
          </a:bodyPr>
          <a:lstStyle/>
          <a:p>
            <a:pPr>
              <a:lnSpc>
                <a:spcPct val="50000"/>
              </a:lnSpc>
            </a:pPr>
            <a:r>
              <a:rPr lang="en-US" dirty="0" smtClean="0">
                <a:solidFill>
                  <a:srgbClr val="0000FF"/>
                </a:solidFill>
              </a:rPr>
              <a:t>-</a:t>
            </a:r>
          </a:p>
          <a:p>
            <a:pPr>
              <a:lnSpc>
                <a:spcPct val="50000"/>
              </a:lnSpc>
            </a:pPr>
            <a:r>
              <a:rPr lang="en-US" dirty="0" smtClean="0">
                <a:solidFill>
                  <a:srgbClr val="0000FF"/>
                </a:solidFill>
              </a:rPr>
              <a:t>--</a:t>
            </a:r>
          </a:p>
          <a:p>
            <a:pPr>
              <a:lnSpc>
                <a:spcPct val="50000"/>
              </a:lnSpc>
            </a:pPr>
            <a:r>
              <a:rPr lang="en-US" dirty="0" smtClean="0">
                <a:solidFill>
                  <a:srgbClr val="0000FF"/>
                </a:solidFill>
              </a:rPr>
              <a:t>--</a:t>
            </a:r>
          </a:p>
          <a:p>
            <a:pPr>
              <a:lnSpc>
                <a:spcPct val="50000"/>
              </a:lnSpc>
            </a:pPr>
            <a:r>
              <a:rPr lang="en-US" dirty="0">
                <a:solidFill>
                  <a:srgbClr val="0000FF"/>
                </a:solidFill>
              </a:rPr>
              <a:t>-</a:t>
            </a:r>
          </a:p>
        </p:txBody>
      </p:sp>
      <p:cxnSp>
        <p:nvCxnSpPr>
          <p:cNvPr id="32" name="Straight Connector 31"/>
          <p:cNvCxnSpPr>
            <a:stCxn id="35" idx="1"/>
          </p:cNvCxnSpPr>
          <p:nvPr/>
        </p:nvCxnSpPr>
        <p:spPr bwMode="auto">
          <a:xfrm flipH="1" flipV="1">
            <a:off x="1776783" y="1907651"/>
            <a:ext cx="838125" cy="215139"/>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35" name="TextBox 34"/>
          <p:cNvSpPr txBox="1"/>
          <p:nvPr/>
        </p:nvSpPr>
        <p:spPr>
          <a:xfrm>
            <a:off x="2614908" y="1938124"/>
            <a:ext cx="4765744" cy="369332"/>
          </a:xfrm>
          <a:prstGeom prst="rect">
            <a:avLst/>
          </a:prstGeom>
          <a:noFill/>
        </p:spPr>
        <p:txBody>
          <a:bodyPr wrap="square" rtlCol="0">
            <a:spAutoFit/>
          </a:bodyPr>
          <a:lstStyle/>
          <a:p>
            <a:r>
              <a:rPr lang="en-US" dirty="0" smtClean="0">
                <a:solidFill>
                  <a:srgbClr val="0000FF"/>
                </a:solidFill>
              </a:rPr>
              <a:t>Charge trapped at by surface defects</a:t>
            </a:r>
            <a:endParaRPr lang="en-US" dirty="0">
              <a:solidFill>
                <a:srgbClr val="0000FF"/>
              </a:solidFill>
            </a:endParaRPr>
          </a:p>
        </p:txBody>
      </p:sp>
      <p:sp>
        <p:nvSpPr>
          <p:cNvPr id="41" name="TextBox 40"/>
          <p:cNvSpPr txBox="1"/>
          <p:nvPr/>
        </p:nvSpPr>
        <p:spPr>
          <a:xfrm>
            <a:off x="3213100" y="3096999"/>
            <a:ext cx="5930899" cy="923330"/>
          </a:xfrm>
          <a:prstGeom prst="rect">
            <a:avLst/>
          </a:prstGeom>
          <a:solidFill>
            <a:srgbClr val="CCFFCC"/>
          </a:solidFill>
        </p:spPr>
        <p:txBody>
          <a:bodyPr wrap="square" rtlCol="0">
            <a:spAutoFit/>
          </a:bodyPr>
          <a:lstStyle/>
          <a:p>
            <a:r>
              <a:rPr lang="en-US" dirty="0" smtClean="0"/>
              <a:t>Reducing temperature in search of lower dark current causes slower release of trapped charge </a:t>
            </a:r>
            <a:r>
              <a:rPr lang="en-US" dirty="0" smtClean="0">
                <a:sym typeface="Wingdings"/>
              </a:rPr>
              <a:t> </a:t>
            </a:r>
            <a:r>
              <a:rPr lang="en-US" dirty="0" smtClean="0"/>
              <a:t>longer trails after cosmic rays or events experiencing high gain.</a:t>
            </a:r>
            <a:endParaRPr lang="en-US" dirty="0"/>
          </a:p>
        </p:txBody>
      </p:sp>
      <p:sp>
        <p:nvSpPr>
          <p:cNvPr id="43" name="TextBox 42"/>
          <p:cNvSpPr txBox="1"/>
          <p:nvPr/>
        </p:nvSpPr>
        <p:spPr>
          <a:xfrm>
            <a:off x="1840283" y="4840764"/>
            <a:ext cx="1917700" cy="523220"/>
          </a:xfrm>
          <a:prstGeom prst="rect">
            <a:avLst/>
          </a:prstGeom>
          <a:noFill/>
        </p:spPr>
        <p:txBody>
          <a:bodyPr wrap="square" rtlCol="0">
            <a:spAutoFit/>
          </a:bodyPr>
          <a:lstStyle/>
          <a:p>
            <a:r>
              <a:rPr lang="en-US" sz="1400" dirty="0" smtClean="0"/>
              <a:t>Barrier </a:t>
            </a:r>
          </a:p>
          <a:p>
            <a:r>
              <a:rPr lang="en-US" sz="1400" dirty="0" smtClean="0"/>
              <a:t>phase</a:t>
            </a:r>
          </a:p>
        </p:txBody>
      </p:sp>
      <p:sp>
        <p:nvSpPr>
          <p:cNvPr id="45" name="TextBox 44"/>
          <p:cNvSpPr txBox="1"/>
          <p:nvPr/>
        </p:nvSpPr>
        <p:spPr>
          <a:xfrm>
            <a:off x="1649461" y="3875564"/>
            <a:ext cx="1917700" cy="523220"/>
          </a:xfrm>
          <a:prstGeom prst="rect">
            <a:avLst/>
          </a:prstGeom>
          <a:noFill/>
        </p:spPr>
        <p:txBody>
          <a:bodyPr wrap="square" rtlCol="0">
            <a:spAutoFit/>
          </a:bodyPr>
          <a:lstStyle/>
          <a:p>
            <a:r>
              <a:rPr lang="en-US" sz="1400" dirty="0" smtClean="0"/>
              <a:t>Storage</a:t>
            </a:r>
          </a:p>
          <a:p>
            <a:r>
              <a:rPr lang="en-US" sz="1400" dirty="0" smtClean="0"/>
              <a:t>phase</a:t>
            </a:r>
          </a:p>
        </p:txBody>
      </p:sp>
      <p:sp>
        <p:nvSpPr>
          <p:cNvPr id="46" name="TextBox 45"/>
          <p:cNvSpPr txBox="1"/>
          <p:nvPr/>
        </p:nvSpPr>
        <p:spPr>
          <a:xfrm>
            <a:off x="5321299" y="4687669"/>
            <a:ext cx="3822700" cy="646331"/>
          </a:xfrm>
          <a:prstGeom prst="rect">
            <a:avLst/>
          </a:prstGeom>
          <a:solidFill>
            <a:srgbClr val="FFFF00"/>
          </a:solidFill>
        </p:spPr>
        <p:txBody>
          <a:bodyPr wrap="square" rtlCol="0">
            <a:spAutoFit/>
          </a:bodyPr>
          <a:lstStyle/>
          <a:p>
            <a:r>
              <a:rPr lang="en-US" dirty="0"/>
              <a:t>I</a:t>
            </a:r>
            <a:r>
              <a:rPr lang="en-US" dirty="0" smtClean="0"/>
              <a:t>mage processing required to avoid counting smear as separate event.</a:t>
            </a:r>
            <a:endParaRPr lang="en-US" dirty="0"/>
          </a:p>
        </p:txBody>
      </p:sp>
    </p:spTree>
    <p:extLst>
      <p:ext uri="{BB962C8B-B14F-4D97-AF65-F5344CB8AC3E}">
        <p14:creationId xmlns:p14="http://schemas.microsoft.com/office/powerpoint/2010/main" val="3133099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Calibrations </a:t>
            </a:r>
            <a:r>
              <a:rPr lang="en-US" sz="2400" dirty="0" smtClean="0"/>
              <a:t>– major advantage of EMCCD</a:t>
            </a:r>
            <a:endParaRPr lang="en-US" sz="2400" dirty="0"/>
          </a:p>
        </p:txBody>
      </p:sp>
      <p:sp>
        <p:nvSpPr>
          <p:cNvPr id="3" name="Content Placeholder 2"/>
          <p:cNvSpPr>
            <a:spLocks noGrp="1"/>
          </p:cNvSpPr>
          <p:nvPr>
            <p:ph idx="1"/>
          </p:nvPr>
        </p:nvSpPr>
        <p:spPr>
          <a:xfrm>
            <a:off x="502023" y="1241613"/>
            <a:ext cx="8229600" cy="4495800"/>
          </a:xfrm>
        </p:spPr>
        <p:txBody>
          <a:bodyPr/>
          <a:lstStyle/>
          <a:p>
            <a:pPr marL="0" indent="0">
              <a:buNone/>
            </a:pPr>
            <a:r>
              <a:rPr lang="en-US" dirty="0"/>
              <a:t>N</a:t>
            </a:r>
            <a:r>
              <a:rPr lang="en-US" dirty="0" smtClean="0"/>
              <a:t>ormal output can be used (or gain reduced) for calibrations at the higher count levels needed for good S/N.</a:t>
            </a:r>
            <a:endParaRPr lang="en-US" dirty="0"/>
          </a:p>
        </p:txBody>
      </p:sp>
      <p:pic>
        <p:nvPicPr>
          <p:cNvPr id="4" name="Picture 3" descr="Screen Shot 2015-07-27 at 12.00.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717" y="2280066"/>
            <a:ext cx="4963459" cy="4603334"/>
          </a:xfrm>
          <a:prstGeom prst="rect">
            <a:avLst/>
          </a:prstGeom>
        </p:spPr>
      </p:pic>
      <p:cxnSp>
        <p:nvCxnSpPr>
          <p:cNvPr id="8" name="Straight Connector 7"/>
          <p:cNvCxnSpPr/>
          <p:nvPr/>
        </p:nvCxnSpPr>
        <p:spPr bwMode="auto">
          <a:xfrm>
            <a:off x="1270000" y="4178300"/>
            <a:ext cx="1841501" cy="1422400"/>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11" name="TextBox 10"/>
          <p:cNvSpPr txBox="1"/>
          <p:nvPr/>
        </p:nvSpPr>
        <p:spPr>
          <a:xfrm>
            <a:off x="203200" y="3680262"/>
            <a:ext cx="1409700" cy="646331"/>
          </a:xfrm>
          <a:prstGeom prst="rect">
            <a:avLst/>
          </a:prstGeom>
          <a:solidFill>
            <a:srgbClr val="FFFF00"/>
          </a:solidFill>
        </p:spPr>
        <p:txBody>
          <a:bodyPr wrap="square" rtlCol="0">
            <a:spAutoFit/>
          </a:bodyPr>
          <a:lstStyle/>
          <a:p>
            <a:r>
              <a:rPr lang="en-US" dirty="0" smtClean="0">
                <a:solidFill>
                  <a:srgbClr val="0000FF"/>
                </a:solidFill>
              </a:rPr>
              <a:t>Normal output </a:t>
            </a:r>
            <a:endParaRPr lang="en-US" dirty="0">
              <a:solidFill>
                <a:srgbClr val="0000FF"/>
              </a:solidFill>
            </a:endParaRPr>
          </a:p>
        </p:txBody>
      </p:sp>
      <p:cxnSp>
        <p:nvCxnSpPr>
          <p:cNvPr id="13" name="Straight Connector 12"/>
          <p:cNvCxnSpPr/>
          <p:nvPr/>
        </p:nvCxnSpPr>
        <p:spPr bwMode="auto">
          <a:xfrm>
            <a:off x="1333500" y="5741896"/>
            <a:ext cx="1689101" cy="14941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TextBox 15"/>
          <p:cNvSpPr txBox="1"/>
          <p:nvPr/>
        </p:nvSpPr>
        <p:spPr>
          <a:xfrm>
            <a:off x="317500" y="5240868"/>
            <a:ext cx="1409700" cy="923330"/>
          </a:xfrm>
          <a:prstGeom prst="rect">
            <a:avLst/>
          </a:prstGeom>
          <a:noFill/>
        </p:spPr>
        <p:txBody>
          <a:bodyPr wrap="square" rtlCol="0">
            <a:spAutoFit/>
          </a:bodyPr>
          <a:lstStyle/>
          <a:p>
            <a:r>
              <a:rPr lang="en-US" dirty="0" smtClean="0"/>
              <a:t>Photon counting  output </a:t>
            </a:r>
            <a:endParaRPr lang="en-US" dirty="0"/>
          </a:p>
        </p:txBody>
      </p:sp>
    </p:spTree>
    <p:extLst>
      <p:ext uri="{BB962C8B-B14F-4D97-AF65-F5344CB8AC3E}">
        <p14:creationId xmlns:p14="http://schemas.microsoft.com/office/powerpoint/2010/main" val="6346274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Induced Charge (CIC)</a:t>
            </a:r>
            <a:endParaRPr lang="en-US" dirty="0"/>
          </a:p>
        </p:txBody>
      </p:sp>
      <p:sp>
        <p:nvSpPr>
          <p:cNvPr id="3" name="Content Placeholder 2"/>
          <p:cNvSpPr>
            <a:spLocks noGrp="1"/>
          </p:cNvSpPr>
          <p:nvPr>
            <p:ph idx="1"/>
          </p:nvPr>
        </p:nvSpPr>
        <p:spPr>
          <a:xfrm>
            <a:off x="609600" y="1397000"/>
            <a:ext cx="8077200" cy="4699000"/>
          </a:xfrm>
        </p:spPr>
        <p:txBody>
          <a:bodyPr/>
          <a:lstStyle/>
          <a:p>
            <a:pPr marL="0" indent="0">
              <a:buNone/>
            </a:pPr>
            <a:r>
              <a:rPr lang="en-US" sz="1800" dirty="0" smtClean="0"/>
              <a:t>Typically less than </a:t>
            </a:r>
            <a:r>
              <a:rPr lang="en-US" sz="1800" dirty="0"/>
              <a:t>0.1 e-/</a:t>
            </a:r>
            <a:r>
              <a:rPr lang="en-US" sz="1800" dirty="0" smtClean="0"/>
              <a:t>pixel/frame liberated  by normal clocking.   Normally negligible but photon counting requires frequent enough readout to minimize coincidence losses so CIC can easily exceed dark current.  </a:t>
            </a:r>
          </a:p>
          <a:p>
            <a:pPr marL="0" indent="0">
              <a:buNone/>
            </a:pPr>
            <a:r>
              <a:rPr lang="en-US" dirty="0" smtClean="0">
                <a:solidFill>
                  <a:srgbClr val="0000FF"/>
                </a:solidFill>
              </a:rPr>
              <a:t>Mitigations:</a:t>
            </a:r>
          </a:p>
          <a:p>
            <a:pPr>
              <a:buFont typeface="Wingdings" charset="0"/>
              <a:buChar char="à"/>
            </a:pPr>
            <a:r>
              <a:rPr lang="en-US" sz="1800" dirty="0" smtClean="0">
                <a:sym typeface="Wingdings"/>
              </a:rPr>
              <a:t>Avoid surface inversion (holes moving in and out of channel stops)</a:t>
            </a:r>
          </a:p>
          <a:p>
            <a:pPr>
              <a:buFont typeface="Wingdings" charset="0"/>
              <a:buChar char="à"/>
            </a:pPr>
            <a:r>
              <a:rPr lang="en-US" sz="1800" dirty="0" smtClean="0">
                <a:sym typeface="Wingdings"/>
              </a:rPr>
              <a:t>Reduce parallel clock swing (image area needs negligible pixel capacity)</a:t>
            </a:r>
          </a:p>
          <a:p>
            <a:pPr>
              <a:buFont typeface="Wingdings" charset="0"/>
              <a:buChar char="à"/>
            </a:pPr>
            <a:r>
              <a:rPr lang="en-US" sz="1800" dirty="0" smtClean="0">
                <a:sym typeface="Wingdings"/>
              </a:rPr>
              <a:t>Slower edges (on parallel clocks)</a:t>
            </a:r>
          </a:p>
          <a:p>
            <a:pPr>
              <a:buFont typeface="Wingdings" charset="0"/>
              <a:buChar char="à"/>
            </a:pPr>
            <a:r>
              <a:rPr lang="en-US" sz="1800" dirty="0" smtClean="0">
                <a:sym typeface="Wingdings"/>
              </a:rPr>
              <a:t>Use minimum frame rate allowed by coincidence losses.  Accept (and correct for) some coincidence losses.</a:t>
            </a:r>
          </a:p>
          <a:p>
            <a:pPr>
              <a:buFont typeface="Wingdings" charset="0"/>
              <a:buChar char="à"/>
            </a:pPr>
            <a:r>
              <a:rPr lang="en-US" sz="1800" dirty="0" smtClean="0">
                <a:sym typeface="Wingdings"/>
              </a:rPr>
              <a:t>Faster serial clocks (10MHz) are required to reduce serial CIC (i.e. this always true  … some dissenting opinion).   This makes clock driver, and waveform design more challenging, and raises noise floor.</a:t>
            </a:r>
          </a:p>
          <a:p>
            <a:pPr>
              <a:buFont typeface="Wingdings" charset="0"/>
              <a:buChar char="à"/>
            </a:pPr>
            <a:r>
              <a:rPr lang="en-US" sz="1800" dirty="0" smtClean="0">
                <a:sym typeface="Wingdings"/>
              </a:rPr>
              <a:t>Temperature dependence ??</a:t>
            </a:r>
          </a:p>
          <a:p>
            <a:pPr>
              <a:buFont typeface="Wingdings" charset="0"/>
              <a:buChar char="à"/>
            </a:pPr>
            <a:endParaRPr lang="en-US" dirty="0" smtClean="0"/>
          </a:p>
          <a:p>
            <a:pPr marL="0" indent="0">
              <a:buNone/>
            </a:pPr>
            <a:endParaRPr lang="en-US" dirty="0"/>
          </a:p>
        </p:txBody>
      </p:sp>
    </p:spTree>
    <p:extLst>
      <p:ext uri="{BB962C8B-B14F-4D97-AF65-F5344CB8AC3E}">
        <p14:creationId xmlns:p14="http://schemas.microsoft.com/office/powerpoint/2010/main" val="37093497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trapping in image area</a:t>
            </a:r>
            <a:endParaRPr lang="en-US" dirty="0"/>
          </a:p>
        </p:txBody>
      </p:sp>
      <p:sp>
        <p:nvSpPr>
          <p:cNvPr id="3" name="Content Placeholder 2"/>
          <p:cNvSpPr>
            <a:spLocks noGrp="1"/>
          </p:cNvSpPr>
          <p:nvPr>
            <p:ph idx="1"/>
          </p:nvPr>
        </p:nvSpPr>
        <p:spPr>
          <a:xfrm>
            <a:off x="609600" y="1409700"/>
            <a:ext cx="8077200" cy="4495800"/>
          </a:xfrm>
        </p:spPr>
        <p:txBody>
          <a:bodyPr/>
          <a:lstStyle/>
          <a:p>
            <a:pPr marL="0" indent="0">
              <a:buNone/>
            </a:pPr>
            <a:r>
              <a:rPr lang="en-US" dirty="0" smtClean="0"/>
              <a:t>Since pixels are mostly empty, even shallow charge traps will defer charge.   </a:t>
            </a:r>
          </a:p>
          <a:p>
            <a:r>
              <a:rPr lang="en-US" dirty="0" smtClean="0"/>
              <a:t>Need particularly good quality silicon to minimize trap density.</a:t>
            </a:r>
          </a:p>
          <a:p>
            <a:r>
              <a:rPr lang="en-US" dirty="0" smtClean="0"/>
              <a:t>If light levels are low enough, use slow tri-level parallel clocking to allow trapped charge time to be released and returned to pixel.</a:t>
            </a:r>
          </a:p>
          <a:p>
            <a:r>
              <a:rPr lang="en-US" dirty="0" smtClean="0"/>
              <a:t>If running very cold charge can be injected (single bright line) between frames to fill traps.  Eventually these will release resulting in higher dark current at trap site but preferable to blocked column.</a:t>
            </a:r>
            <a:endParaRPr lang="en-US" dirty="0"/>
          </a:p>
        </p:txBody>
      </p:sp>
    </p:spTree>
    <p:extLst>
      <p:ext uri="{BB962C8B-B14F-4D97-AF65-F5344CB8AC3E}">
        <p14:creationId xmlns:p14="http://schemas.microsoft.com/office/powerpoint/2010/main" val="18603156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performance</a:t>
            </a:r>
            <a:endParaRPr lang="en-US" dirty="0"/>
          </a:p>
        </p:txBody>
      </p:sp>
      <p:sp>
        <p:nvSpPr>
          <p:cNvPr id="3" name="Content Placeholder 2"/>
          <p:cNvSpPr>
            <a:spLocks noGrp="1"/>
          </p:cNvSpPr>
          <p:nvPr>
            <p:ph idx="1"/>
          </p:nvPr>
        </p:nvSpPr>
        <p:spPr/>
        <p:txBody>
          <a:bodyPr/>
          <a:lstStyle/>
          <a:p>
            <a:r>
              <a:rPr lang="en-US" dirty="0" smtClean="0"/>
              <a:t>&gt;80% QE from UV to ~900 nm</a:t>
            </a:r>
          </a:p>
          <a:p>
            <a:endParaRPr lang="en-US" dirty="0" smtClean="0"/>
          </a:p>
          <a:p>
            <a:r>
              <a:rPr lang="en-US" dirty="0" smtClean="0"/>
              <a:t>Per second  … only 3 spurious counts</a:t>
            </a:r>
          </a:p>
          <a:p>
            <a:pPr marL="0" indent="0">
              <a:buNone/>
            </a:pPr>
            <a:r>
              <a:rPr lang="en-US" dirty="0"/>
              <a:t>  </a:t>
            </a:r>
            <a:r>
              <a:rPr lang="en-US" dirty="0" smtClean="0"/>
              <a:t>               </a:t>
            </a:r>
            <a:r>
              <a:rPr lang="en-US" sz="2800" b="1" dirty="0" smtClean="0"/>
              <a:t>per million pixels  !</a:t>
            </a:r>
          </a:p>
          <a:p>
            <a:pPr marL="0" indent="0">
              <a:buNone/>
            </a:pPr>
            <a:endParaRPr lang="en-US" dirty="0" smtClean="0"/>
          </a:p>
          <a:p>
            <a:r>
              <a:rPr lang="en-US" dirty="0" smtClean="0"/>
              <a:t>All the features of standard CCDs, especially the ability to calibrate accurately since performance,  </a:t>
            </a:r>
          </a:p>
        </p:txBody>
      </p:sp>
    </p:spTree>
    <p:extLst>
      <p:ext uri="{BB962C8B-B14F-4D97-AF65-F5344CB8AC3E}">
        <p14:creationId xmlns:p14="http://schemas.microsoft.com/office/powerpoint/2010/main" val="30992127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Advantages</a:t>
            </a:r>
            <a:endParaRPr lang="en-US" dirty="0"/>
          </a:p>
        </p:txBody>
      </p:sp>
      <p:sp>
        <p:nvSpPr>
          <p:cNvPr id="4" name="Content Placeholder 3"/>
          <p:cNvSpPr>
            <a:spLocks noGrp="1"/>
          </p:cNvSpPr>
          <p:nvPr>
            <p:ph idx="1"/>
          </p:nvPr>
        </p:nvSpPr>
        <p:spPr>
          <a:xfrm>
            <a:off x="609600" y="1371600"/>
            <a:ext cx="8077200" cy="4495800"/>
          </a:xfrm>
          <a:noFill/>
          <a:ln>
            <a:noFill/>
          </a:ln>
        </p:spPr>
        <p:txBody>
          <a:bodyPr/>
          <a:lstStyle/>
          <a:p>
            <a:r>
              <a:rPr lang="en-US" dirty="0" smtClean="0"/>
              <a:t>Noiseless, like original photon counters</a:t>
            </a:r>
          </a:p>
          <a:p>
            <a:r>
              <a:rPr lang="en-US" dirty="0" smtClean="0"/>
              <a:t>Excellent QE  (same as conventional CCDs).</a:t>
            </a:r>
          </a:p>
          <a:p>
            <a:r>
              <a:rPr lang="en-US" b="1" dirty="0" smtClean="0"/>
              <a:t>Stable performance </a:t>
            </a:r>
            <a:r>
              <a:rPr lang="en-US" b="1" dirty="0" smtClean="0">
                <a:sym typeface="Wingdings"/>
              </a:rPr>
              <a:t> accurate calibrations.</a:t>
            </a:r>
            <a:endParaRPr lang="en-US" b="1" dirty="0" smtClean="0"/>
          </a:p>
          <a:p>
            <a:r>
              <a:rPr lang="en-US" dirty="0">
                <a:sym typeface="Wingdings"/>
              </a:rPr>
              <a:t>For more dynamic range, easily switched to “intensified” or “integrating” modes  high S/N for calibrations in relatively short exposures</a:t>
            </a:r>
            <a:r>
              <a:rPr lang="en-US" dirty="0" smtClean="0">
                <a:sym typeface="Wingdings"/>
              </a:rPr>
              <a:t>.</a:t>
            </a:r>
            <a:endParaRPr lang="en-US" dirty="0" smtClean="0"/>
          </a:p>
          <a:p>
            <a:r>
              <a:rPr lang="en-US" dirty="0" smtClean="0"/>
              <a:t>All features and modes of standard CCD available. </a:t>
            </a:r>
          </a:p>
          <a:p>
            <a:r>
              <a:rPr lang="en-US" dirty="0" smtClean="0"/>
              <a:t>Extremely </a:t>
            </a:r>
            <a:r>
              <a:rPr lang="en-US" dirty="0"/>
              <a:t>low dark current achieved: </a:t>
            </a:r>
            <a:r>
              <a:rPr lang="en-US" dirty="0">
                <a:solidFill>
                  <a:srgbClr val="0000FF"/>
                </a:solidFill>
              </a:rPr>
              <a:t>0.01 e-/</a:t>
            </a:r>
            <a:r>
              <a:rPr lang="en-US" dirty="0" err="1">
                <a:solidFill>
                  <a:srgbClr val="0000FF"/>
                </a:solidFill>
              </a:rPr>
              <a:t>hr</a:t>
            </a:r>
            <a:r>
              <a:rPr lang="en-US" dirty="0">
                <a:solidFill>
                  <a:srgbClr val="0000FF"/>
                </a:solidFill>
              </a:rPr>
              <a:t>            = one count per 360,000 pixels in one </a:t>
            </a:r>
            <a:r>
              <a:rPr lang="en-US" dirty="0" smtClean="0">
                <a:solidFill>
                  <a:srgbClr val="0000FF"/>
                </a:solidFill>
              </a:rPr>
              <a:t>second</a:t>
            </a:r>
            <a:endParaRPr lang="en-US" dirty="0" smtClean="0">
              <a:sym typeface="Wingdings"/>
            </a:endParaRPr>
          </a:p>
          <a:p>
            <a:endParaRPr lang="en-US" dirty="0" smtClean="0"/>
          </a:p>
          <a:p>
            <a:endParaRPr lang="en-US" dirty="0"/>
          </a:p>
        </p:txBody>
      </p:sp>
    </p:spTree>
    <p:extLst>
      <p:ext uri="{BB962C8B-B14F-4D97-AF65-F5344CB8AC3E}">
        <p14:creationId xmlns:p14="http://schemas.microsoft.com/office/powerpoint/2010/main" val="35350332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609600" y="1346200"/>
            <a:ext cx="8077200" cy="4495800"/>
          </a:xfrm>
        </p:spPr>
        <p:txBody>
          <a:bodyPr/>
          <a:lstStyle/>
          <a:p>
            <a:r>
              <a:rPr lang="en-US" sz="2000" dirty="0" smtClean="0"/>
              <a:t>Clock Induced Charge, especially serial.</a:t>
            </a:r>
          </a:p>
          <a:p>
            <a:r>
              <a:rPr lang="en-US" sz="2000" dirty="0" smtClean="0"/>
              <a:t>Traps in image area.</a:t>
            </a:r>
          </a:p>
          <a:p>
            <a:r>
              <a:rPr lang="en-US" sz="2000" dirty="0" smtClean="0"/>
              <a:t>Need high gain for good counting efficiency </a:t>
            </a:r>
            <a:r>
              <a:rPr lang="en-US" sz="2000" dirty="0" smtClean="0">
                <a:sym typeface="Wingdings"/>
              </a:rPr>
              <a:t> some complications when running very cold for low dark current.</a:t>
            </a:r>
          </a:p>
          <a:p>
            <a:r>
              <a:rPr lang="en-US" sz="2000" dirty="0" smtClean="0">
                <a:sym typeface="Wingdings"/>
              </a:rPr>
              <a:t>Mysterious dark current floor at low temperature.</a:t>
            </a:r>
            <a:endParaRPr lang="en-US" sz="2000" dirty="0" smtClean="0"/>
          </a:p>
          <a:p>
            <a:pPr marL="0" indent="0">
              <a:buNone/>
            </a:pPr>
            <a:endParaRPr lang="en-US" sz="2000" b="1" dirty="0" smtClean="0"/>
          </a:p>
          <a:p>
            <a:pPr marL="0" indent="0">
              <a:buNone/>
            </a:pPr>
            <a:r>
              <a:rPr lang="en-US" sz="2000" b="1" dirty="0" smtClean="0"/>
              <a:t>For UV:</a:t>
            </a:r>
          </a:p>
          <a:p>
            <a:r>
              <a:rPr lang="en-US" sz="2000" dirty="0" smtClean="0"/>
              <a:t>Lower bandgap of silicon compared to UV photocathode requires lower temperature to achieve similarly low dark current. </a:t>
            </a:r>
          </a:p>
          <a:p>
            <a:r>
              <a:rPr lang="en-US" sz="2000" dirty="0" smtClean="0"/>
              <a:t>Wide wavelength response problematic in applications which need to be “solar blind” </a:t>
            </a:r>
            <a:endParaRPr lang="en-US" sz="2000" dirty="0"/>
          </a:p>
        </p:txBody>
      </p:sp>
    </p:spTree>
    <p:extLst>
      <p:ext uri="{BB962C8B-B14F-4D97-AF65-F5344CB8AC3E}">
        <p14:creationId xmlns:p14="http://schemas.microsoft.com/office/powerpoint/2010/main" val="38129685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idea</a:t>
            </a:r>
            <a:endParaRPr lang="en-US" dirty="0"/>
          </a:p>
        </p:txBody>
      </p:sp>
      <p:sp>
        <p:nvSpPr>
          <p:cNvPr id="3" name="Content Placeholder 2"/>
          <p:cNvSpPr>
            <a:spLocks noGrp="1"/>
          </p:cNvSpPr>
          <p:nvPr>
            <p:ph idx="1"/>
          </p:nvPr>
        </p:nvSpPr>
        <p:spPr/>
        <p:txBody>
          <a:bodyPr/>
          <a:lstStyle/>
          <a:p>
            <a:r>
              <a:rPr lang="en-US" dirty="0"/>
              <a:t>In the optical we get one electron (or none) per photon.</a:t>
            </a:r>
          </a:p>
          <a:p>
            <a:r>
              <a:rPr lang="en-US" dirty="0"/>
              <a:t>We can never totally eliminate the noise floor in the measurement of this charge. </a:t>
            </a:r>
          </a:p>
          <a:p>
            <a:pPr lvl="1"/>
            <a:r>
              <a:rPr lang="en-US" dirty="0"/>
              <a:t>Best median ~ 1 e-, but broad </a:t>
            </a:r>
            <a:r>
              <a:rPr lang="en-US" dirty="0" err="1"/>
              <a:t>distrbution</a:t>
            </a:r>
            <a:r>
              <a:rPr lang="en-US" dirty="0"/>
              <a:t>.</a:t>
            </a:r>
          </a:p>
          <a:p>
            <a:pPr marL="0" indent="0">
              <a:buNone/>
            </a:pPr>
            <a:r>
              <a:rPr lang="en-US" sz="3200" dirty="0" smtClean="0">
                <a:solidFill>
                  <a:srgbClr val="0000FF"/>
                </a:solidFill>
              </a:rPr>
              <a:t>So….</a:t>
            </a:r>
          </a:p>
          <a:p>
            <a:r>
              <a:rPr lang="en-US" dirty="0" smtClean="0"/>
              <a:t>(Somehow) endow each electron with energy and use this to dislodge many electrons.</a:t>
            </a:r>
          </a:p>
          <a:p>
            <a:pPr marL="0" indent="0">
              <a:buNone/>
            </a:pPr>
            <a:r>
              <a:rPr lang="en-US" sz="3200" dirty="0" smtClean="0">
                <a:solidFill>
                  <a:srgbClr val="0000FF"/>
                </a:solidFill>
                <a:sym typeface="Wingdings"/>
              </a:rPr>
              <a:t> raise signal above noise floor</a:t>
            </a:r>
            <a:endParaRPr lang="en-US" sz="3200" dirty="0">
              <a:solidFill>
                <a:srgbClr val="0000FF"/>
              </a:solidFill>
            </a:endParaRPr>
          </a:p>
        </p:txBody>
      </p:sp>
    </p:spTree>
    <p:extLst>
      <p:ext uri="{BB962C8B-B14F-4D97-AF65-F5344CB8AC3E}">
        <p14:creationId xmlns:p14="http://schemas.microsoft.com/office/powerpoint/2010/main" val="41917616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Signal Histograms</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2249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47955" y="1997385"/>
            <a:ext cx="1883178" cy="1508313"/>
            <a:chOff x="291965" y="1997385"/>
            <a:chExt cx="3693368" cy="1508313"/>
          </a:xfrm>
        </p:grpSpPr>
        <p:sp>
          <p:nvSpPr>
            <p:cNvPr id="14" name="Freeform 13"/>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17" name="Straight Connector 16"/>
          <p:cNvCxnSpPr/>
          <p:nvPr/>
        </p:nvCxnSpPr>
        <p:spPr bwMode="auto">
          <a:xfrm flipH="1" flipV="1">
            <a:off x="2408718" y="1997386"/>
            <a:ext cx="35188" cy="1506435"/>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9" name="TextBox 18"/>
          <p:cNvSpPr txBox="1"/>
          <p:nvPr/>
        </p:nvSpPr>
        <p:spPr>
          <a:xfrm>
            <a:off x="2175143" y="3518420"/>
            <a:ext cx="759112" cy="369332"/>
          </a:xfrm>
          <a:prstGeom prst="rect">
            <a:avLst/>
          </a:prstGeom>
          <a:noFill/>
        </p:spPr>
        <p:txBody>
          <a:bodyPr wrap="square" rtlCol="0">
            <a:spAutoFit/>
          </a:bodyPr>
          <a:lstStyle/>
          <a:p>
            <a:r>
              <a:rPr lang="en-US" dirty="0" smtClean="0">
                <a:solidFill>
                  <a:srgbClr val="0000FF"/>
                </a:solidFill>
              </a:rPr>
              <a:t>1 e-</a:t>
            </a:r>
            <a:endParaRPr lang="en-US" dirty="0">
              <a:solidFill>
                <a:srgbClr val="0000FF"/>
              </a:solidFill>
            </a:endParaRPr>
          </a:p>
        </p:txBody>
      </p:sp>
      <p:grpSp>
        <p:nvGrpSpPr>
          <p:cNvPr id="21" name="Group 20"/>
          <p:cNvGrpSpPr/>
          <p:nvPr/>
        </p:nvGrpSpPr>
        <p:grpSpPr>
          <a:xfrm>
            <a:off x="1483709" y="2003795"/>
            <a:ext cx="1883178" cy="1508313"/>
            <a:chOff x="291965" y="1997385"/>
            <a:chExt cx="3693368" cy="1508313"/>
          </a:xfrm>
        </p:grpSpPr>
        <p:sp>
          <p:nvSpPr>
            <p:cNvPr id="22" name="Freeform 21"/>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Freeform 22"/>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6" name="TextBox 25"/>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sp>
        <p:nvSpPr>
          <p:cNvPr id="28" name="TextBox 27"/>
          <p:cNvSpPr txBox="1"/>
          <p:nvPr/>
        </p:nvSpPr>
        <p:spPr>
          <a:xfrm>
            <a:off x="457200" y="1576720"/>
            <a:ext cx="1026509" cy="646331"/>
          </a:xfrm>
          <a:prstGeom prst="rect">
            <a:avLst/>
          </a:prstGeom>
          <a:noFill/>
        </p:spPr>
        <p:txBody>
          <a:bodyPr wrap="square" rtlCol="0">
            <a:spAutoFit/>
          </a:bodyPr>
          <a:lstStyle/>
          <a:p>
            <a:r>
              <a:rPr lang="en-US" dirty="0" smtClean="0">
                <a:solidFill>
                  <a:srgbClr val="FF0000"/>
                </a:solidFill>
              </a:rPr>
              <a:t>Read noise </a:t>
            </a:r>
            <a:endParaRPr lang="en-US" dirty="0">
              <a:solidFill>
                <a:srgbClr val="FF0000"/>
              </a:solidFill>
            </a:endParaRPr>
          </a:p>
        </p:txBody>
      </p:sp>
      <p:cxnSp>
        <p:nvCxnSpPr>
          <p:cNvPr id="30" name="Straight Connector 29"/>
          <p:cNvCxnSpPr>
            <a:stCxn id="28" idx="2"/>
            <a:endCxn id="14" idx="2"/>
          </p:cNvCxnSpPr>
          <p:nvPr/>
        </p:nvCxnSpPr>
        <p:spPr bwMode="auto">
          <a:xfrm>
            <a:off x="970455" y="2223051"/>
            <a:ext cx="701243" cy="5362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3529257" y="1739492"/>
            <a:ext cx="1390365" cy="646331"/>
          </a:xfrm>
          <a:prstGeom prst="rect">
            <a:avLst/>
          </a:prstGeom>
          <a:noFill/>
        </p:spPr>
        <p:txBody>
          <a:bodyPr wrap="square" rtlCol="0">
            <a:spAutoFit/>
          </a:bodyPr>
          <a:lstStyle/>
          <a:p>
            <a:r>
              <a:rPr lang="en-US" dirty="0" smtClean="0">
                <a:solidFill>
                  <a:srgbClr val="0000FF"/>
                </a:solidFill>
              </a:rPr>
              <a:t>Read noise +1 e- </a:t>
            </a:r>
            <a:endParaRPr lang="en-US" dirty="0">
              <a:solidFill>
                <a:srgbClr val="0000FF"/>
              </a:solidFill>
            </a:endParaRPr>
          </a:p>
        </p:txBody>
      </p:sp>
      <p:cxnSp>
        <p:nvCxnSpPr>
          <p:cNvPr id="34" name="Straight Connector 33"/>
          <p:cNvCxnSpPr>
            <a:endCxn id="33" idx="1"/>
          </p:cNvCxnSpPr>
          <p:nvPr/>
        </p:nvCxnSpPr>
        <p:spPr bwMode="auto">
          <a:xfrm flipV="1">
            <a:off x="2715281" y="2062658"/>
            <a:ext cx="813976" cy="3231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 name="TextBox 36"/>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7033774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a:t>
            </a:r>
            <a:r>
              <a:rPr lang="en-US" dirty="0" smtClean="0"/>
              <a:t>mplify the signal </a:t>
            </a:r>
            <a:r>
              <a:rPr lang="en-US" dirty="0" smtClean="0">
                <a:sym typeface="Wingdings"/>
              </a:rPr>
              <a:t> exceeds noise</a:t>
            </a:r>
            <a:r>
              <a:rPr lang="en-US" dirty="0" smtClean="0"/>
              <a:t> </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47955" y="1997385"/>
            <a:ext cx="1883178" cy="1508313"/>
            <a:chOff x="291965" y="1997385"/>
            <a:chExt cx="3693368" cy="1508313"/>
          </a:xfrm>
        </p:grpSpPr>
        <p:sp>
          <p:nvSpPr>
            <p:cNvPr id="14" name="Freeform 13"/>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9" name="TextBox 18"/>
          <p:cNvSpPr txBox="1"/>
          <p:nvPr/>
        </p:nvSpPr>
        <p:spPr>
          <a:xfrm>
            <a:off x="4364885" y="3575267"/>
            <a:ext cx="2084901" cy="369332"/>
          </a:xfrm>
          <a:prstGeom prst="rect">
            <a:avLst/>
          </a:prstGeom>
          <a:noFill/>
        </p:spPr>
        <p:txBody>
          <a:bodyPr wrap="square" rtlCol="0">
            <a:spAutoFit/>
          </a:bodyPr>
          <a:lstStyle/>
          <a:p>
            <a:r>
              <a:rPr lang="en-US" dirty="0" smtClean="0"/>
              <a:t>1 e- amplified</a:t>
            </a:r>
            <a:endParaRPr lang="en-US" dirty="0"/>
          </a:p>
        </p:txBody>
      </p: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9" name="Straight Arrow Connector 8"/>
          <p:cNvCxnSpPr/>
          <p:nvPr/>
        </p:nvCxnSpPr>
        <p:spPr bwMode="auto">
          <a:xfrm>
            <a:off x="3671470" y="2374553"/>
            <a:ext cx="1481724"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5" name="TextBox 4"/>
          <p:cNvSpPr txBox="1"/>
          <p:nvPr/>
        </p:nvSpPr>
        <p:spPr>
          <a:xfrm>
            <a:off x="3544728" y="1814596"/>
            <a:ext cx="2905058" cy="369332"/>
          </a:xfrm>
          <a:prstGeom prst="rect">
            <a:avLst/>
          </a:prstGeom>
          <a:solidFill>
            <a:schemeClr val="bg1"/>
          </a:solidFill>
        </p:spPr>
        <p:txBody>
          <a:bodyPr wrap="square" rtlCol="0">
            <a:spAutoFit/>
          </a:bodyPr>
          <a:lstStyle/>
          <a:p>
            <a:r>
              <a:rPr lang="en-US" dirty="0" smtClean="0">
                <a:solidFill>
                  <a:srgbClr val="0000FF"/>
                </a:solidFill>
              </a:rPr>
              <a:t>Gain variation </a:t>
            </a:r>
            <a:r>
              <a:rPr lang="en-US" dirty="0" smtClean="0"/>
              <a:t>plus noise </a:t>
            </a:r>
            <a:endParaRPr lang="en-US" dirty="0"/>
          </a:p>
        </p:txBody>
      </p:sp>
      <p:sp>
        <p:nvSpPr>
          <p:cNvPr id="43" name="TextBox 42"/>
          <p:cNvSpPr txBox="1"/>
          <p:nvPr/>
        </p:nvSpPr>
        <p:spPr>
          <a:xfrm>
            <a:off x="303246" y="4208942"/>
            <a:ext cx="8123278" cy="3293210"/>
          </a:xfrm>
          <a:prstGeom prst="rect">
            <a:avLst/>
          </a:prstGeom>
          <a:noFill/>
        </p:spPr>
        <p:txBody>
          <a:bodyPr wrap="square" rtlCol="0">
            <a:spAutoFit/>
          </a:bodyPr>
          <a:lstStyle/>
          <a:p>
            <a:pPr marL="285750" indent="-285750">
              <a:buFont typeface="Arial"/>
              <a:buChar char="•"/>
            </a:pPr>
            <a:r>
              <a:rPr lang="en-US" dirty="0" smtClean="0">
                <a:solidFill>
                  <a:srgbClr val="0000FF"/>
                </a:solidFill>
              </a:rPr>
              <a:t>BUT, gain variation from photon to photon is another kind of noise.</a:t>
            </a:r>
          </a:p>
          <a:p>
            <a:pPr marL="285750" indent="-285750">
              <a:buFont typeface="Arial"/>
              <a:buChar char="•"/>
            </a:pPr>
            <a:endParaRPr lang="en-US" dirty="0" smtClean="0"/>
          </a:p>
          <a:p>
            <a:pPr marL="285750" indent="-285750">
              <a:buFont typeface="Arial"/>
              <a:buChar char="•"/>
            </a:pPr>
            <a:r>
              <a:rPr lang="en-US" dirty="0" smtClean="0"/>
              <a:t>In fact it</a:t>
            </a:r>
            <a:r>
              <a:rPr lang="fr-FR" dirty="0" smtClean="0"/>
              <a:t>’</a:t>
            </a:r>
            <a:r>
              <a:rPr lang="en-US" dirty="0" smtClean="0"/>
              <a:t>s a worse kind of noise since it applies to bright signals not just faint ones.   </a:t>
            </a:r>
          </a:p>
          <a:p>
            <a:pPr marL="285750" indent="-285750">
              <a:buFont typeface="Arial"/>
              <a:buChar char="•"/>
            </a:pPr>
            <a:endParaRPr lang="en-US" dirty="0"/>
          </a:p>
          <a:p>
            <a:pPr marL="285750" indent="-285750">
              <a:buFont typeface="Arial"/>
              <a:buChar char="•"/>
            </a:pPr>
            <a:r>
              <a:rPr lang="en-US" dirty="0" smtClean="0"/>
              <a:t>THIS IS VERY BAD.</a:t>
            </a:r>
          </a:p>
          <a:p>
            <a:pPr marL="285750" indent="-285750">
              <a:buFont typeface="Arial"/>
              <a:buChar char="•"/>
            </a:pPr>
            <a:endParaRPr lang="en-US" dirty="0"/>
          </a:p>
          <a:p>
            <a:pPr marL="457200" indent="-457200">
              <a:buFont typeface="Arial"/>
              <a:buChar char="•"/>
            </a:pPr>
            <a:r>
              <a:rPr lang="en-US" sz="2800" dirty="0" smtClean="0"/>
              <a:t>WHAT TO DO ????</a:t>
            </a:r>
          </a:p>
          <a:p>
            <a:endParaRPr lang="en-US" dirty="0"/>
          </a:p>
          <a:p>
            <a:r>
              <a:rPr lang="en-US" dirty="0" smtClean="0"/>
              <a:t> </a:t>
            </a:r>
          </a:p>
          <a:p>
            <a:pPr marL="285750" indent="-285750">
              <a:buFont typeface="Arial"/>
              <a:buChar char="•"/>
            </a:pPr>
            <a:endParaRPr lang="en-US" dirty="0"/>
          </a:p>
        </p:txBody>
      </p:sp>
      <p:sp>
        <p:nvSpPr>
          <p:cNvPr id="44" name="TextBox 43"/>
          <p:cNvSpPr txBox="1"/>
          <p:nvPr/>
        </p:nvSpPr>
        <p:spPr>
          <a:xfrm>
            <a:off x="7620304" y="11668"/>
            <a:ext cx="1523695" cy="369332"/>
          </a:xfrm>
          <a:prstGeom prst="rect">
            <a:avLst/>
          </a:prstGeom>
          <a:solidFill>
            <a:srgbClr val="CCFFCC"/>
          </a:solidFill>
        </p:spPr>
        <p:txBody>
          <a:bodyPr wrap="square" rtlCol="0">
            <a:spAutoFit/>
          </a:bodyPr>
          <a:lstStyle/>
          <a:p>
            <a:r>
              <a:rPr lang="en-US" dirty="0" smtClean="0"/>
              <a:t>Ideal case</a:t>
            </a:r>
            <a:endParaRPr lang="en-US" dirty="0"/>
          </a:p>
        </p:txBody>
      </p:sp>
      <p:grpSp>
        <p:nvGrpSpPr>
          <p:cNvPr id="45" name="Group 44"/>
          <p:cNvGrpSpPr/>
          <p:nvPr/>
        </p:nvGrpSpPr>
        <p:grpSpPr>
          <a:xfrm>
            <a:off x="3007253" y="2524063"/>
            <a:ext cx="2861257" cy="979758"/>
            <a:chOff x="291965" y="1997385"/>
            <a:chExt cx="3693368" cy="1508313"/>
          </a:xfrm>
        </p:grpSpPr>
        <p:sp>
          <p:nvSpPr>
            <p:cNvPr id="46" name="Freeform 45"/>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Freeform 46"/>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08802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checkerboard(across)">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xEl>
                                              <p:pRg st="2" end="2"/>
                                            </p:txEl>
                                          </p:spTgt>
                                        </p:tgtEl>
                                        <p:attrNameLst>
                                          <p:attrName>style.visibility</p:attrName>
                                        </p:attrNameLst>
                                      </p:cBhvr>
                                      <p:to>
                                        <p:strVal val="visible"/>
                                      </p:to>
                                    </p:set>
                                    <p:animEffect transition="in" filter="checkerboard(across)">
                                      <p:cBhvr>
                                        <p:cTn id="12" dur="500"/>
                                        <p:tgtEl>
                                          <p:spTgt spid="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
                                            <p:txEl>
                                              <p:pRg st="4" end="4"/>
                                            </p:txEl>
                                          </p:spTgt>
                                        </p:tgtEl>
                                        <p:attrNameLst>
                                          <p:attrName>style.visibility</p:attrName>
                                        </p:attrNameLst>
                                      </p:cBhvr>
                                      <p:to>
                                        <p:strVal val="visible"/>
                                      </p:to>
                                    </p:set>
                                    <p:animEffect transition="in" filter="checkerboard(across)">
                                      <p:cBhvr>
                                        <p:cTn id="17" dur="500"/>
                                        <p:tgtEl>
                                          <p:spTgt spid="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3">
                                            <p:txEl>
                                              <p:pRg st="6" end="6"/>
                                            </p:txEl>
                                          </p:spTgt>
                                        </p:tgtEl>
                                        <p:attrNameLst>
                                          <p:attrName>style.visibility</p:attrName>
                                        </p:attrNameLst>
                                      </p:cBhvr>
                                      <p:to>
                                        <p:strVal val="visible"/>
                                      </p:to>
                                    </p:set>
                                    <p:animEffect transition="in" filter="checkerboard(across)">
                                      <p:cBhvr>
                                        <p:cTn id="22" dur="500"/>
                                        <p:tgtEl>
                                          <p:spTgt spid="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Apply threshold </a:t>
            </a:r>
            <a:r>
              <a:rPr lang="en-US" dirty="0" smtClean="0">
                <a:sym typeface="Wingdings"/>
              </a:rPr>
              <a:t> count photons</a:t>
            </a:r>
            <a:endParaRPr lang="en-US" dirty="0"/>
          </a:p>
        </p:txBody>
      </p:sp>
      <p:cxnSp>
        <p:nvCxnSpPr>
          <p:cNvPr id="6" name="Straight Connector 5"/>
          <p:cNvCxnSpPr/>
          <p:nvPr/>
        </p:nvCxnSpPr>
        <p:spPr bwMode="auto">
          <a:xfrm>
            <a:off x="2072956" y="1576720"/>
            <a:ext cx="0" cy="19417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875897" y="3518420"/>
            <a:ext cx="770789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47955" y="1997385"/>
            <a:ext cx="1883178" cy="1508313"/>
            <a:chOff x="291965" y="1997385"/>
            <a:chExt cx="3693368" cy="1508313"/>
          </a:xfrm>
        </p:grpSpPr>
        <p:sp>
          <p:nvSpPr>
            <p:cNvPr id="14" name="Freeform 13"/>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9" name="TextBox 18"/>
          <p:cNvSpPr txBox="1"/>
          <p:nvPr/>
        </p:nvSpPr>
        <p:spPr>
          <a:xfrm>
            <a:off x="4364885" y="3575267"/>
            <a:ext cx="2084901" cy="369332"/>
          </a:xfrm>
          <a:prstGeom prst="rect">
            <a:avLst/>
          </a:prstGeom>
          <a:noFill/>
        </p:spPr>
        <p:txBody>
          <a:bodyPr wrap="square" rtlCol="0">
            <a:spAutoFit/>
          </a:bodyPr>
          <a:lstStyle/>
          <a:p>
            <a:r>
              <a:rPr lang="en-US" dirty="0" smtClean="0"/>
              <a:t>1 e- amplified</a:t>
            </a:r>
            <a:endParaRPr lang="en-US" dirty="0"/>
          </a:p>
        </p:txBody>
      </p:sp>
      <p:sp>
        <p:nvSpPr>
          <p:cNvPr id="24" name="TextBox 23"/>
          <p:cNvSpPr txBox="1"/>
          <p:nvPr/>
        </p:nvSpPr>
        <p:spPr>
          <a:xfrm>
            <a:off x="7790390" y="3703086"/>
            <a:ext cx="1016405" cy="923330"/>
          </a:xfrm>
          <a:prstGeom prst="rect">
            <a:avLst/>
          </a:prstGeom>
          <a:noFill/>
        </p:spPr>
        <p:txBody>
          <a:bodyPr wrap="square" rtlCol="0">
            <a:spAutoFit/>
          </a:bodyPr>
          <a:lstStyle/>
          <a:p>
            <a:r>
              <a:rPr lang="en-US" dirty="0" smtClean="0"/>
              <a:t>Output signal (volts)</a:t>
            </a:r>
            <a:endParaRPr lang="en-US" dirty="0"/>
          </a:p>
        </p:txBody>
      </p:sp>
      <p:cxnSp>
        <p:nvCxnSpPr>
          <p:cNvPr id="9" name="Straight Arrow Connector 8"/>
          <p:cNvCxnSpPr/>
          <p:nvPr/>
        </p:nvCxnSpPr>
        <p:spPr bwMode="auto">
          <a:xfrm>
            <a:off x="3671470" y="2374553"/>
            <a:ext cx="1481724"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5" name="TextBox 4"/>
          <p:cNvSpPr txBox="1"/>
          <p:nvPr/>
        </p:nvSpPr>
        <p:spPr>
          <a:xfrm>
            <a:off x="3544728" y="1814596"/>
            <a:ext cx="2905058" cy="369332"/>
          </a:xfrm>
          <a:prstGeom prst="rect">
            <a:avLst/>
          </a:prstGeom>
          <a:solidFill>
            <a:schemeClr val="bg1"/>
          </a:solidFill>
        </p:spPr>
        <p:txBody>
          <a:bodyPr wrap="square" rtlCol="0">
            <a:spAutoFit/>
          </a:bodyPr>
          <a:lstStyle/>
          <a:p>
            <a:r>
              <a:rPr lang="en-US" dirty="0" smtClean="0"/>
              <a:t>Gain variation plus noise </a:t>
            </a:r>
            <a:endParaRPr lang="en-US" dirty="0"/>
          </a:p>
        </p:txBody>
      </p:sp>
      <p:cxnSp>
        <p:nvCxnSpPr>
          <p:cNvPr id="13" name="Straight Connector 12"/>
          <p:cNvCxnSpPr/>
          <p:nvPr/>
        </p:nvCxnSpPr>
        <p:spPr bwMode="auto">
          <a:xfrm flipV="1">
            <a:off x="3138634" y="3551968"/>
            <a:ext cx="0" cy="612424"/>
          </a:xfrm>
          <a:prstGeom prst="line">
            <a:avLst/>
          </a:prstGeom>
          <a:solidFill>
            <a:schemeClr val="accent1"/>
          </a:solidFill>
          <a:ln w="57150" cap="flat" cmpd="sng" algn="ctr">
            <a:solidFill>
              <a:schemeClr val="tx1"/>
            </a:solidFill>
            <a:prstDash val="solid"/>
            <a:round/>
            <a:headEnd type="none" w="med" len="med"/>
            <a:tailEnd type="arrow" w="med" len="med"/>
          </a:ln>
          <a:effectLst/>
        </p:spPr>
      </p:cxnSp>
      <p:sp>
        <p:nvSpPr>
          <p:cNvPr id="37" name="TextBox 36"/>
          <p:cNvSpPr txBox="1"/>
          <p:nvPr/>
        </p:nvSpPr>
        <p:spPr>
          <a:xfrm>
            <a:off x="2386819" y="4165915"/>
            <a:ext cx="1956170" cy="369332"/>
          </a:xfrm>
          <a:prstGeom prst="rect">
            <a:avLst/>
          </a:prstGeom>
          <a:solidFill>
            <a:srgbClr val="FFFF00"/>
          </a:solidFill>
        </p:spPr>
        <p:txBody>
          <a:bodyPr wrap="square" rtlCol="0">
            <a:spAutoFit/>
          </a:bodyPr>
          <a:lstStyle/>
          <a:p>
            <a:r>
              <a:rPr lang="en-US" dirty="0" smtClean="0"/>
              <a:t>Signal Threshold</a:t>
            </a:r>
            <a:endParaRPr lang="en-US" dirty="0"/>
          </a:p>
        </p:txBody>
      </p:sp>
      <p:sp>
        <p:nvSpPr>
          <p:cNvPr id="43" name="TextBox 42"/>
          <p:cNvSpPr txBox="1"/>
          <p:nvPr/>
        </p:nvSpPr>
        <p:spPr>
          <a:xfrm>
            <a:off x="719966" y="4500927"/>
            <a:ext cx="8123278" cy="2862323"/>
          </a:xfrm>
          <a:prstGeom prst="rect">
            <a:avLst/>
          </a:prstGeom>
          <a:noFill/>
        </p:spPr>
        <p:txBody>
          <a:bodyPr wrap="square" rtlCol="0">
            <a:spAutoFit/>
          </a:bodyPr>
          <a:lstStyle/>
          <a:p>
            <a:r>
              <a:rPr lang="en-US" dirty="0" smtClean="0"/>
              <a:t>Single photon events unambiguously identified.</a:t>
            </a:r>
          </a:p>
          <a:p>
            <a:endParaRPr lang="en-US" dirty="0"/>
          </a:p>
          <a:p>
            <a:pPr marL="285750" indent="-285750">
              <a:buFont typeface="Arial"/>
              <a:buChar char="•"/>
            </a:pPr>
            <a:r>
              <a:rPr lang="en-US" dirty="0" smtClean="0"/>
              <a:t>No read noise.</a:t>
            </a:r>
          </a:p>
          <a:p>
            <a:pPr marL="285750" indent="-285750">
              <a:buFont typeface="Arial"/>
              <a:buChar char="•"/>
            </a:pPr>
            <a:r>
              <a:rPr lang="en-US" dirty="0" smtClean="0"/>
              <a:t>Signal-to-noise ratio is given by Poisson statistics   (variance=mean).</a:t>
            </a:r>
          </a:p>
          <a:p>
            <a:pPr marL="285750" indent="-285750">
              <a:buFont typeface="Arial"/>
              <a:buChar char="•"/>
            </a:pPr>
            <a:r>
              <a:rPr lang="en-US" dirty="0" smtClean="0"/>
              <a:t>High frame rate </a:t>
            </a:r>
            <a:r>
              <a:rPr lang="en-US" dirty="0" smtClean="0"/>
              <a:t>with no penalty (at least in theory)</a:t>
            </a:r>
            <a:endParaRPr lang="en-US" dirty="0" smtClean="0"/>
          </a:p>
          <a:p>
            <a:pPr marL="285750" indent="-285750">
              <a:buFont typeface="Arial"/>
              <a:buChar char="•"/>
            </a:pPr>
            <a:r>
              <a:rPr lang="en-US" dirty="0" smtClean="0"/>
              <a:t>Photon arrivals can be time tagged.</a:t>
            </a:r>
            <a:endParaRPr lang="en-US" dirty="0" smtClean="0"/>
          </a:p>
          <a:p>
            <a:pPr marL="285750" indent="-285750">
              <a:buFont typeface="Arial"/>
              <a:buChar char="•"/>
            </a:pPr>
            <a:r>
              <a:rPr lang="en-US" dirty="0" smtClean="0"/>
              <a:t>Read-modify-write to memory in sync with sensor readout to count photons. </a:t>
            </a:r>
            <a:r>
              <a:rPr lang="en-US" dirty="0" smtClean="0">
                <a:sym typeface="Wingdings"/>
              </a:rPr>
              <a:t> </a:t>
            </a:r>
            <a:r>
              <a:rPr lang="en-US" dirty="0" smtClean="0"/>
              <a:t>Image available for inspection during exposure.</a:t>
            </a:r>
          </a:p>
          <a:p>
            <a:r>
              <a:rPr lang="en-US" dirty="0" smtClean="0"/>
              <a:t> </a:t>
            </a:r>
          </a:p>
          <a:p>
            <a:pPr marL="285750" indent="-285750">
              <a:buFont typeface="Arial"/>
              <a:buChar char="•"/>
            </a:pPr>
            <a:endParaRPr lang="en-US" dirty="0"/>
          </a:p>
        </p:txBody>
      </p:sp>
      <p:sp>
        <p:nvSpPr>
          <p:cNvPr id="44" name="TextBox 43"/>
          <p:cNvSpPr txBox="1"/>
          <p:nvPr/>
        </p:nvSpPr>
        <p:spPr>
          <a:xfrm>
            <a:off x="7620304" y="11668"/>
            <a:ext cx="1523695" cy="369332"/>
          </a:xfrm>
          <a:prstGeom prst="rect">
            <a:avLst/>
          </a:prstGeom>
          <a:solidFill>
            <a:srgbClr val="CCFFCC"/>
          </a:solidFill>
        </p:spPr>
        <p:txBody>
          <a:bodyPr wrap="square" rtlCol="0">
            <a:spAutoFit/>
          </a:bodyPr>
          <a:lstStyle/>
          <a:p>
            <a:r>
              <a:rPr lang="en-US" dirty="0" smtClean="0"/>
              <a:t>Ideal case</a:t>
            </a:r>
            <a:endParaRPr lang="en-US" dirty="0"/>
          </a:p>
        </p:txBody>
      </p:sp>
      <p:grpSp>
        <p:nvGrpSpPr>
          <p:cNvPr id="45" name="Group 44"/>
          <p:cNvGrpSpPr/>
          <p:nvPr/>
        </p:nvGrpSpPr>
        <p:grpSpPr>
          <a:xfrm>
            <a:off x="3007253" y="2524063"/>
            <a:ext cx="2861257" cy="979758"/>
            <a:chOff x="291965" y="1997385"/>
            <a:chExt cx="3693368" cy="1508313"/>
          </a:xfrm>
        </p:grpSpPr>
        <p:sp>
          <p:nvSpPr>
            <p:cNvPr id="46" name="Freeform 45"/>
            <p:cNvSpPr/>
            <p:nvPr/>
          </p:nvSpPr>
          <p:spPr>
            <a:xfrm>
              <a:off x="291965" y="1999262"/>
              <a:ext cx="1883178"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Freeform 46"/>
            <p:cNvSpPr/>
            <p:nvPr/>
          </p:nvSpPr>
          <p:spPr>
            <a:xfrm flipH="1">
              <a:off x="1970769" y="1997385"/>
              <a:ext cx="2014564" cy="1506436"/>
            </a:xfrm>
            <a:custGeom>
              <a:avLst/>
              <a:gdLst>
                <a:gd name="connsiteX0" fmla="*/ 963487 w 963487"/>
                <a:gd name="connsiteY0" fmla="*/ 0 h 1507568"/>
                <a:gd name="connsiteX1" fmla="*/ 686120 w 963487"/>
                <a:gd name="connsiteY1" fmla="*/ 72996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467145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7568"/>
                <a:gd name="connsiteX1" fmla="*/ 744513 w 963487"/>
                <a:gd name="connsiteY1" fmla="*/ 102194 h 1507568"/>
                <a:gd name="connsiteX2" fmla="*/ 525538 w 963487"/>
                <a:gd name="connsiteY2" fmla="*/ 759161 h 1507568"/>
                <a:gd name="connsiteX3" fmla="*/ 394154 w 963487"/>
                <a:gd name="connsiteY3" fmla="*/ 1211738 h 1507568"/>
                <a:gd name="connsiteX4" fmla="*/ 306564 w 963487"/>
                <a:gd name="connsiteY4" fmla="*/ 1474525 h 1507568"/>
                <a:gd name="connsiteX5" fmla="*/ 0 w 963487"/>
                <a:gd name="connsiteY5" fmla="*/ 1503723 h 1507568"/>
                <a:gd name="connsiteX6" fmla="*/ 0 w 963487"/>
                <a:gd name="connsiteY6" fmla="*/ 1503723 h 1507568"/>
                <a:gd name="connsiteX0" fmla="*/ 963487 w 963487"/>
                <a:gd name="connsiteY0" fmla="*/ 0 h 1505601"/>
                <a:gd name="connsiteX1" fmla="*/ 744513 w 963487"/>
                <a:gd name="connsiteY1" fmla="*/ 102194 h 1505601"/>
                <a:gd name="connsiteX2" fmla="*/ 525538 w 963487"/>
                <a:gd name="connsiteY2" fmla="*/ 759161 h 1505601"/>
                <a:gd name="connsiteX3" fmla="*/ 394154 w 963487"/>
                <a:gd name="connsiteY3" fmla="*/ 1211738 h 1505601"/>
                <a:gd name="connsiteX4" fmla="*/ 218974 w 963487"/>
                <a:gd name="connsiteY4" fmla="*/ 1474525 h 1505601"/>
                <a:gd name="connsiteX5" fmla="*/ 0 w 963487"/>
                <a:gd name="connsiteY5" fmla="*/ 1503723 h 1505601"/>
                <a:gd name="connsiteX6" fmla="*/ 0 w 963487"/>
                <a:gd name="connsiteY6" fmla="*/ 1503723 h 1505601"/>
                <a:gd name="connsiteX0" fmla="*/ 963487 w 963487"/>
                <a:gd name="connsiteY0" fmla="*/ 835 h 1506436"/>
                <a:gd name="connsiteX1" fmla="*/ 744513 w 963487"/>
                <a:gd name="connsiteY1" fmla="*/ 103029 h 1506436"/>
                <a:gd name="connsiteX2" fmla="*/ 525538 w 963487"/>
                <a:gd name="connsiteY2" fmla="*/ 759996 h 1506436"/>
                <a:gd name="connsiteX3" fmla="*/ 394154 w 963487"/>
                <a:gd name="connsiteY3" fmla="*/ 1212573 h 1506436"/>
                <a:gd name="connsiteX4" fmla="*/ 218974 w 963487"/>
                <a:gd name="connsiteY4" fmla="*/ 1475360 h 1506436"/>
                <a:gd name="connsiteX5" fmla="*/ 0 w 963487"/>
                <a:gd name="connsiteY5" fmla="*/ 1504558 h 1506436"/>
                <a:gd name="connsiteX6" fmla="*/ 0 w 963487"/>
                <a:gd name="connsiteY6" fmla="*/ 1504558 h 150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487" h="1506436">
                  <a:moveTo>
                    <a:pt x="963487" y="835"/>
                  </a:moveTo>
                  <a:cubicBezTo>
                    <a:pt x="729914" y="-8898"/>
                    <a:pt x="817504" y="68964"/>
                    <a:pt x="744513" y="103029"/>
                  </a:cubicBezTo>
                  <a:cubicBezTo>
                    <a:pt x="671522" y="229556"/>
                    <a:pt x="583931" y="575072"/>
                    <a:pt x="525538" y="759996"/>
                  </a:cubicBezTo>
                  <a:cubicBezTo>
                    <a:pt x="467145" y="944920"/>
                    <a:pt x="445248" y="1093346"/>
                    <a:pt x="394154" y="1212573"/>
                  </a:cubicBezTo>
                  <a:cubicBezTo>
                    <a:pt x="343060" y="1331800"/>
                    <a:pt x="284666" y="1426696"/>
                    <a:pt x="218974" y="1475360"/>
                  </a:cubicBezTo>
                  <a:cubicBezTo>
                    <a:pt x="153282" y="1524024"/>
                    <a:pt x="36496" y="1499692"/>
                    <a:pt x="0" y="1504558"/>
                  </a:cubicBezTo>
                  <a:lnTo>
                    <a:pt x="0" y="1504558"/>
                  </a:lnTo>
                </a:path>
              </a:pathLst>
            </a:custGeom>
            <a:ln w="38100"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51" name="TextBox 50"/>
          <p:cNvSpPr txBox="1"/>
          <p:nvPr/>
        </p:nvSpPr>
        <p:spPr>
          <a:xfrm>
            <a:off x="1759286" y="1430730"/>
            <a:ext cx="401258"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398028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icity">
  <a:themeElements>
    <a:clrScheme name="simplicity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mplicity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implicity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mplicity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mplicity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mplicity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mplicity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mplicity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mplicity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mplicity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mplicity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mplicity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mplicity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mplicity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simplicity.thmx</Template>
  <TotalTime>6790</TotalTime>
  <Words>2039</Words>
  <Application>Microsoft Macintosh PowerPoint</Application>
  <PresentationFormat>On-screen Show (4:3)</PresentationFormat>
  <Paragraphs>307</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simplicity</vt:lpstr>
      <vt:lpstr>Photon counting with  Electron Multiplication CCDs</vt:lpstr>
      <vt:lpstr>A tutorial </vt:lpstr>
      <vt:lpstr>What’s photon counting   </vt:lpstr>
      <vt:lpstr>The Problem</vt:lpstr>
      <vt:lpstr>Current performance</vt:lpstr>
      <vt:lpstr>The big idea</vt:lpstr>
      <vt:lpstr>Signal Histograms</vt:lpstr>
      <vt:lpstr>Amplify the signal  exceeds noise </vt:lpstr>
      <vt:lpstr>Apply threshold  count photons</vt:lpstr>
      <vt:lpstr>Multiple events per pixel</vt:lpstr>
      <vt:lpstr>Multiple events per pixel</vt:lpstr>
      <vt:lpstr>Higher noise at high frame rate</vt:lpstr>
      <vt:lpstr>Histograms overlap</vt:lpstr>
      <vt:lpstr>Increase gain to compensate</vt:lpstr>
      <vt:lpstr>EMCCD gain histogram</vt:lpstr>
      <vt:lpstr>EMCCD at lower frame rate</vt:lpstr>
      <vt:lpstr>Early photon counting imagers</vt:lpstr>
      <vt:lpstr>Photo-multiplier tubes 1934-today</vt:lpstr>
      <vt:lpstr>Magnetically focused image intensifier</vt:lpstr>
      <vt:lpstr>IPCS comes to Palomar in 1973</vt:lpstr>
      <vt:lpstr>PowerPoint Presentation</vt:lpstr>
      <vt:lpstr>Image Photon Counting System</vt:lpstr>
      <vt:lpstr>Schematic</vt:lpstr>
      <vt:lpstr>Pros                            Cons</vt:lpstr>
      <vt:lpstr>AAO control room, 1980</vt:lpstr>
      <vt:lpstr>Now in science museum</vt:lpstr>
      <vt:lpstr>Intensifier + CCD, or strip line</vt:lpstr>
      <vt:lpstr>EMCCDs deliver high QE</vt:lpstr>
      <vt:lpstr>Typical QE for scientific CCD</vt:lpstr>
      <vt:lpstr>CCD was invented in 1969</vt:lpstr>
      <vt:lpstr>How CCDs work….</vt:lpstr>
      <vt:lpstr>PowerPoint Presentation</vt:lpstr>
      <vt:lpstr>PowerPoint Presentation</vt:lpstr>
      <vt:lpstr>CCD basics</vt:lpstr>
      <vt:lpstr>CCD storage in silicon  under oxide-isolated electrodes</vt:lpstr>
      <vt:lpstr>Charge transport</vt:lpstr>
      <vt:lpstr>Charge transport</vt:lpstr>
      <vt:lpstr>Problem:  surface traps capture charge</vt:lpstr>
      <vt:lpstr>Solution: “buried channel”</vt:lpstr>
      <vt:lpstr>Solution: “buried channel”</vt:lpstr>
      <vt:lpstr>Gain register patented in 1973</vt:lpstr>
      <vt:lpstr>Avalanche mechanism</vt:lpstr>
      <vt:lpstr>Gain distribution</vt:lpstr>
      <vt:lpstr>Exponential output distribution for 1e- input</vt:lpstr>
      <vt:lpstr>Intensified CCD mode</vt:lpstr>
      <vt:lpstr>Revisit potential diagram</vt:lpstr>
      <vt:lpstr>Calibrations – major advantage of EMCCD</vt:lpstr>
      <vt:lpstr>Clock Induced Charge (CIC)</vt:lpstr>
      <vt:lpstr>Charge trapping in image area</vt:lpstr>
      <vt:lpstr>Summary of Advantages</vt:lpstr>
      <vt:lpstr>Challenges</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 counting with  Electron Multiplication CCDs</dc:title>
  <dc:creator>Roger Smith</dc:creator>
  <cp:lastModifiedBy>Roger Smith</cp:lastModifiedBy>
  <cp:revision>75</cp:revision>
  <dcterms:created xsi:type="dcterms:W3CDTF">2015-07-25T05:07:13Z</dcterms:created>
  <dcterms:modified xsi:type="dcterms:W3CDTF">2015-07-29T22:17:58Z</dcterms:modified>
</cp:coreProperties>
</file>