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59" r:id="rId6"/>
    <p:sldId id="273" r:id="rId7"/>
    <p:sldId id="260" r:id="rId8"/>
    <p:sldId id="263" r:id="rId9"/>
    <p:sldId id="265" r:id="rId10"/>
    <p:sldId id="266" r:id="rId11"/>
    <p:sldId id="275" r:id="rId12"/>
    <p:sldId id="268" r:id="rId13"/>
    <p:sldId id="267" r:id="rId14"/>
    <p:sldId id="269" r:id="rId15"/>
    <p:sldId id="270" r:id="rId16"/>
    <p:sldId id="271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2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907AA-D581-4A68-A0F0-7A22D6729CC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6870-A53A-4081-BBB7-5F465B20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</a:t>
            </a:r>
            <a:r>
              <a:rPr lang="en-US" baseline="0" dirty="0" smtClean="0"/>
              <a:t>Neil Murray from the Open university in the UK proposed that </a:t>
            </a:r>
            <a:r>
              <a:rPr lang="en-US" dirty="0" smtClean="0"/>
              <a:t>if</a:t>
            </a:r>
            <a:r>
              <a:rPr lang="en-US" baseline="0" dirty="0" smtClean="0"/>
              <a:t> we just add a third clocking level in the readout and also add a delay in the shift of a pixel you can encourage the charge to  be released into its original charge packet.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can see on the right, because of the potential gradient created by the third level it’s unlikely that trapped charge gets separated from its packet.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that’s how it works in a nutshell.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94A17-2850-47ED-894C-38E6153684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0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5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0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76B1-ED5F-44CC-92FB-68FB7A312D3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DD20-AF16-4C69-B6E7-DCB807AA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6080" y="2387064"/>
            <a:ext cx="6150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Concurrent Vertical and Horizontal CCD Clocking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</a:t>
            </a:r>
            <a:r>
              <a:rPr lang="en-US" sz="1600" b="1" dirty="0" smtClean="0"/>
              <a:t>Method part 2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73" y="522506"/>
            <a:ext cx="6563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Step 2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897772" y="1762299"/>
            <a:ext cx="845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add serial clocking and slow the parallel clock edges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63" y="2413446"/>
            <a:ext cx="5345597" cy="40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</a:t>
            </a:r>
            <a:r>
              <a:rPr lang="en-US" sz="1600" b="1" dirty="0" smtClean="0"/>
              <a:t>Method part 2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7772" y="1762299"/>
            <a:ext cx="935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Image subtraction shows that only parallel cross talk is added.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21" y="2664284"/>
            <a:ext cx="3384024" cy="3278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760" y="2664284"/>
            <a:ext cx="3352861" cy="3278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137" y="2664286"/>
            <a:ext cx="3509616" cy="3278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0809" y="3703395"/>
            <a:ext cx="553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-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38203" y="3703394"/>
            <a:ext cx="553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=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172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</a:t>
            </a:r>
            <a:r>
              <a:rPr lang="en-US" sz="1600" b="1" dirty="0" smtClean="0"/>
              <a:t>Method part 2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00" y="1202548"/>
            <a:ext cx="9860946" cy="50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</a:t>
            </a:r>
            <a:r>
              <a:rPr lang="en-US" sz="1600" b="1" dirty="0" smtClean="0"/>
              <a:t>Method part 2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10969" y="813057"/>
            <a:ext cx="8454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Bands in the image are caused by ‘ground bounce’ (variations in the reference level of the sense node) </a:t>
            </a:r>
            <a:endParaRPr lang="en-US" sz="2800" dirty="0"/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24113" r="8688" b="21560"/>
          <a:stretch/>
        </p:blipFill>
        <p:spPr>
          <a:xfrm>
            <a:off x="1177047" y="1789889"/>
            <a:ext cx="9669293" cy="47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Method part 1	        </a:t>
            </a:r>
            <a:r>
              <a:rPr lang="en-US" sz="1600" b="1" dirty="0" smtClean="0"/>
              <a:t>Method part 3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73" y="522506"/>
            <a:ext cx="6563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Step </a:t>
            </a:r>
            <a:r>
              <a:rPr lang="en-US" sz="60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325" y="1762299"/>
            <a:ext cx="1129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Make parallel clock edges concurrent to create </a:t>
            </a:r>
            <a:r>
              <a:rPr lang="en-US" sz="2800" dirty="0" smtClean="0"/>
              <a:t>equal and opposing </a:t>
            </a:r>
            <a:r>
              <a:rPr lang="en-US" sz="2800" dirty="0" smtClean="0"/>
              <a:t>currents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71" y="2716406"/>
            <a:ext cx="4013054" cy="39241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97" y="2716406"/>
            <a:ext cx="5232142" cy="39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Method part 1	        </a:t>
            </a:r>
            <a:r>
              <a:rPr lang="en-US" sz="1600" b="1" dirty="0" smtClean="0"/>
              <a:t>Method part 3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7772" y="1762299"/>
            <a:ext cx="9526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However, the clock swings must all be the same to correctly set up equal and opposing currents: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033315" y="4280170"/>
            <a:ext cx="671208" cy="1945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386515" y="4839511"/>
            <a:ext cx="1343683" cy="1940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SERIAL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053112" y="4275367"/>
            <a:ext cx="671208" cy="1947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A3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359529" y="3151754"/>
            <a:ext cx="671208" cy="1947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A4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376719" y="4275603"/>
            <a:ext cx="671208" cy="1940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A3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695096" y="4280170"/>
            <a:ext cx="671208" cy="1945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dirty="0" smtClean="0"/>
              <a:t>A2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039488" y="3151754"/>
            <a:ext cx="671208" cy="1945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A4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710696" y="4283814"/>
            <a:ext cx="671208" cy="194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A1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381904" y="4278346"/>
            <a:ext cx="671208" cy="1947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A2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724320" y="3151754"/>
            <a:ext cx="671208" cy="1947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TG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51154" y="3893270"/>
            <a:ext cx="1875934" cy="688157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40400" y="3173093"/>
            <a:ext cx="2602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LINE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DUMP (~ 3 us)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6033" y="4930219"/>
            <a:ext cx="7852527" cy="1927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1770611" y="3167149"/>
            <a:ext cx="374073" cy="107411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4128" y="3278221"/>
            <a:ext cx="83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clock swing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0013 -0.1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00013 -0.16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2.29167E-6 0.1655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16551 L -0.00026 0.2185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6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00052 0.0236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1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00052 0.0236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21852 L 2.29167E-6 1.11111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09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00013 0.165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26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00039 0.1629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14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361 L 4.16667E-7 2.22222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8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362 L 3.75E-6 -2.22222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0013 -0.166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33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1.04167E-6 -0.163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Method part 1	        </a:t>
            </a:r>
            <a:r>
              <a:rPr lang="en-US" sz="1600" b="1" dirty="0" smtClean="0"/>
              <a:t>Method part 3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0152" y="802179"/>
            <a:ext cx="845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However this isn’t perfected yet: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61636" y="5355482"/>
            <a:ext cx="8454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Further tweaking required to correctly cancel currents or ensure that it’s a removable fixed </a:t>
            </a:r>
            <a:r>
              <a:rPr lang="en-US" sz="2800" dirty="0" smtClean="0"/>
              <a:t>pattern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4" y="1501140"/>
            <a:ext cx="7392126" cy="38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Method part 1	        Method part 3	              </a:t>
            </a:r>
            <a:r>
              <a:rPr lang="en-US" sz="1600" b="1" dirty="0" smtClean="0"/>
              <a:t>Further steps</a:t>
            </a:r>
            <a:endParaRPr lang="en-US" sz="1600" b="1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73" y="522506"/>
            <a:ext cx="7283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Longer term benefits</a:t>
            </a:r>
            <a:endParaRPr lang="en-US" sz="6000" dirty="0"/>
          </a:p>
        </p:txBody>
      </p:sp>
      <p:sp>
        <p:nvSpPr>
          <p:cNvPr id="7" name="TextBox 1"/>
          <p:cNvSpPr txBox="1"/>
          <p:nvPr/>
        </p:nvSpPr>
        <p:spPr>
          <a:xfrm>
            <a:off x="783076" y="2305615"/>
            <a:ext cx="10625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Can expand line transfer to occupy the whole line read time</a:t>
            </a:r>
            <a:r>
              <a:rPr lang="en-US" sz="2800" dirty="0" smtClean="0"/>
              <a:t>:</a:t>
            </a: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61534" y="3120272"/>
            <a:ext cx="7899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Reduction in CIC due to slow clock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61534" y="3959257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achieve higher CTE by allowing more time for charge de-trapping and boosting the effectiveness of tri-level clocking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46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03" y="1792219"/>
            <a:ext cx="5289662" cy="3979658"/>
            <a:chOff x="1476053" y="634819"/>
            <a:chExt cx="6933289" cy="52162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5426" y="1730847"/>
              <a:ext cx="5673916" cy="4120206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2362200" y="2070100"/>
              <a:ext cx="12700" cy="3441700"/>
            </a:xfrm>
            <a:prstGeom prst="straightConnector1">
              <a:avLst/>
            </a:prstGeom>
            <a:ln w="793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-69626" y="2180498"/>
              <a:ext cx="3860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Time</a:t>
              </a:r>
              <a:endParaRPr lang="en-US" sz="44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60357"/>
          <a:stretch/>
        </p:blipFill>
        <p:spPr>
          <a:xfrm>
            <a:off x="6999344" y="2738790"/>
            <a:ext cx="4449341" cy="3843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78870" y="1643759"/>
            <a:ext cx="4262782" cy="67710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Tri-level clocking*:  </a:t>
            </a:r>
          </a:p>
          <a:p>
            <a:r>
              <a:rPr lang="en-US" dirty="0" smtClean="0"/>
              <a:t>Trapped charge returned to original pixel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925" y="5884454"/>
            <a:ext cx="540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*Murray</a:t>
            </a:r>
            <a:r>
              <a:rPr lang="en-US" sz="1400" dirty="0"/>
              <a:t>, Neil </a:t>
            </a:r>
            <a:r>
              <a:rPr lang="en-US" sz="1400" dirty="0" smtClean="0"/>
              <a:t>J (2014). UV/Optical/IR Space Telescopes and Instruments: Innovative Technologies and Concepts VI, SPIE, article no. 8860-20 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26355" y="2652156"/>
            <a:ext cx="1130538" cy="15994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3011" y="2467490"/>
            <a:ext cx="657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617035" y="2649100"/>
            <a:ext cx="1130538" cy="15994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53691" y="2464434"/>
            <a:ext cx="657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978940" y="2628919"/>
            <a:ext cx="1130538" cy="15994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15596" y="2444253"/>
            <a:ext cx="657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8512330" y="2551050"/>
            <a:ext cx="24279" cy="4030739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883960" y="2517920"/>
            <a:ext cx="33083" cy="4065462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Method part 2	        Method part 3	              </a:t>
            </a:r>
            <a:r>
              <a:rPr lang="en-US" sz="1600" b="1" dirty="0" smtClean="0"/>
              <a:t>Further steps</a:t>
            </a:r>
            <a:endParaRPr lang="en-US" sz="16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0782" y="559424"/>
            <a:ext cx="10557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Recovery of trapped charge requires clocking to be slower than emission time constant.  </a:t>
            </a:r>
          </a:p>
          <a:p>
            <a:r>
              <a:rPr lang="en-US" dirty="0" smtClean="0"/>
              <a:t>Concurrent clocking makes this possible, especially for slow pixel rates, typical of low background applications where charge trapping is most troubling.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8957" y="1645485"/>
            <a:ext cx="46382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Bi-level clocks:</a:t>
            </a:r>
          </a:p>
          <a:p>
            <a:r>
              <a:rPr lang="en-US" dirty="0" smtClean="0"/>
              <a:t>trapped charge is released into trailing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4" grpId="0" animBg="1"/>
      <p:bldP spid="16" grpId="0" animBg="1"/>
      <p:bldP spid="18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1897653"/>
            <a:ext cx="5167929" cy="4354081"/>
            <a:chOff x="221922" y="1415082"/>
            <a:chExt cx="6534150" cy="5505148"/>
          </a:xfrm>
        </p:grpSpPr>
        <p:grpSp>
          <p:nvGrpSpPr>
            <p:cNvPr id="10" name="Group 9"/>
            <p:cNvGrpSpPr/>
            <p:nvPr/>
          </p:nvGrpSpPr>
          <p:grpSpPr>
            <a:xfrm>
              <a:off x="221922" y="1415082"/>
              <a:ext cx="6534150" cy="5505148"/>
              <a:chOff x="2041097" y="1270702"/>
              <a:chExt cx="6534150" cy="550514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41097" y="1367887"/>
                <a:ext cx="6534150" cy="4905375"/>
              </a:xfrm>
              <a:prstGeom prst="rect">
                <a:avLst/>
              </a:prstGeom>
            </p:spPr>
          </p:pic>
          <p:cxnSp>
            <p:nvCxnSpPr>
              <p:cNvPr id="5" name="Straight Arrow Connector 4"/>
              <p:cNvCxnSpPr/>
              <p:nvPr/>
            </p:nvCxnSpPr>
            <p:spPr>
              <a:xfrm flipV="1">
                <a:off x="3235532" y="1473177"/>
                <a:ext cx="1566581" cy="574788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>
                <a:off x="5375228" y="1515105"/>
                <a:ext cx="2300185" cy="1370472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518793" y="6308880"/>
                <a:ext cx="3076819" cy="466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CCD</a:t>
                </a:r>
                <a:r>
                  <a:rPr lang="en-US" dirty="0" smtClean="0"/>
                  <a:t> [ </a:t>
                </a:r>
                <a:r>
                  <a:rPr lang="en-US" dirty="0" err="1" smtClean="0"/>
                  <a:t>Janesick</a:t>
                </a:r>
                <a:r>
                  <a:rPr lang="en-US" dirty="0" smtClean="0"/>
                  <a:t>, 2001]*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20379169">
                <a:off x="2975865" y="1270702"/>
                <a:ext cx="2231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Line transfer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797569">
                <a:off x="5740310" y="2015871"/>
                <a:ext cx="2560054" cy="466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Serial register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2589144">
              <a:off x="3916560" y="5936013"/>
              <a:ext cx="1510928" cy="46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Electrodes</a:t>
              </a:r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>
              <a:off x="3149605" y="5652805"/>
              <a:ext cx="971280" cy="36796"/>
            </a:xfrm>
            <a:prstGeom prst="straightConnector1">
              <a:avLst/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H="1" flipV="1">
              <a:off x="3308354" y="5518087"/>
              <a:ext cx="812532" cy="134718"/>
            </a:xfrm>
            <a:prstGeom prst="straightConnector1">
              <a:avLst/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1"/>
            </p:cNvCxnSpPr>
            <p:nvPr/>
          </p:nvCxnSpPr>
          <p:spPr>
            <a:xfrm flipH="1" flipV="1">
              <a:off x="3431988" y="5413931"/>
              <a:ext cx="688897" cy="238874"/>
            </a:xfrm>
            <a:prstGeom prst="straightConnector1">
              <a:avLst/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1"/>
            </p:cNvCxnSpPr>
            <p:nvPr/>
          </p:nvCxnSpPr>
          <p:spPr>
            <a:xfrm flipH="1" flipV="1">
              <a:off x="3556058" y="5279208"/>
              <a:ext cx="564827" cy="373597"/>
            </a:xfrm>
            <a:prstGeom prst="straightConnector1">
              <a:avLst/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1"/>
            </p:cNvCxnSpPr>
            <p:nvPr/>
          </p:nvCxnSpPr>
          <p:spPr>
            <a:xfrm flipH="1" flipV="1">
              <a:off x="3714622" y="5142878"/>
              <a:ext cx="406263" cy="509927"/>
            </a:xfrm>
            <a:prstGeom prst="straightConnector1">
              <a:avLst/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1"/>
            </p:cNvCxnSpPr>
            <p:nvPr/>
          </p:nvCxnSpPr>
          <p:spPr>
            <a:xfrm flipH="1" flipV="1">
              <a:off x="3838257" y="4965481"/>
              <a:ext cx="282629" cy="687324"/>
            </a:xfrm>
            <a:prstGeom prst="straightConnector1">
              <a:avLst/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19809" y="2079417"/>
            <a:ext cx="6105573" cy="399739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Method part 1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428648" y="2285096"/>
            <a:ext cx="0" cy="39666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28648" y="6251734"/>
            <a:ext cx="61967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200000">
            <a:off x="4821643" y="5236601"/>
            <a:ext cx="8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847997" y="6251734"/>
            <a:ext cx="8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736134" y="1732547"/>
            <a:ext cx="373615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468478" y="1516886"/>
            <a:ext cx="24262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 transfer (~ 0.2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167929" y="1730427"/>
            <a:ext cx="15682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0472286" y="1730427"/>
            <a:ext cx="153041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75580" y="1516886"/>
            <a:ext cx="7379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887394" y="1516886"/>
            <a:ext cx="8995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Pixels</a:t>
            </a:r>
            <a:br>
              <a:rPr lang="en-US" dirty="0" smtClean="0"/>
            </a:br>
            <a:r>
              <a:rPr lang="en-US" dirty="0" smtClean="0"/>
              <a:t>(~ 1ms)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08009" y="2762319"/>
            <a:ext cx="2289068" cy="2698106"/>
          </a:xfrm>
          <a:custGeom>
            <a:avLst/>
            <a:gdLst>
              <a:gd name="connsiteX0" fmla="*/ 0 w 1875709"/>
              <a:gd name="connsiteY0" fmla="*/ 0 h 2560320"/>
              <a:gd name="connsiteX1" fmla="*/ 1875709 w 1875709"/>
              <a:gd name="connsiteY1" fmla="*/ 0 h 2560320"/>
              <a:gd name="connsiteX2" fmla="*/ 1875709 w 1875709"/>
              <a:gd name="connsiteY2" fmla="*/ 2560320 h 2560320"/>
              <a:gd name="connsiteX3" fmla="*/ 0 w 1875709"/>
              <a:gd name="connsiteY3" fmla="*/ 2560320 h 2560320"/>
              <a:gd name="connsiteX4" fmla="*/ 0 w 1875709"/>
              <a:gd name="connsiteY4" fmla="*/ 0 h 2560320"/>
              <a:gd name="connsiteX0" fmla="*/ 0 w 2289068"/>
              <a:gd name="connsiteY0" fmla="*/ 0 h 2560320"/>
              <a:gd name="connsiteX1" fmla="*/ 1875709 w 2289068"/>
              <a:gd name="connsiteY1" fmla="*/ 0 h 2560320"/>
              <a:gd name="connsiteX2" fmla="*/ 2289068 w 2289068"/>
              <a:gd name="connsiteY2" fmla="*/ 2121909 h 2560320"/>
              <a:gd name="connsiteX3" fmla="*/ 0 w 2289068"/>
              <a:gd name="connsiteY3" fmla="*/ 2560320 h 2560320"/>
              <a:gd name="connsiteX4" fmla="*/ 0 w 2289068"/>
              <a:gd name="connsiteY4" fmla="*/ 0 h 2560320"/>
              <a:gd name="connsiteX0" fmla="*/ 0 w 2289068"/>
              <a:gd name="connsiteY0" fmla="*/ 0 h 2572846"/>
              <a:gd name="connsiteX1" fmla="*/ 1875709 w 2289068"/>
              <a:gd name="connsiteY1" fmla="*/ 0 h 2572846"/>
              <a:gd name="connsiteX2" fmla="*/ 2289068 w 2289068"/>
              <a:gd name="connsiteY2" fmla="*/ 2121909 h 2572846"/>
              <a:gd name="connsiteX3" fmla="*/ 1853852 w 2289068"/>
              <a:gd name="connsiteY3" fmla="*/ 2572846 h 2572846"/>
              <a:gd name="connsiteX4" fmla="*/ 0 w 2289068"/>
              <a:gd name="connsiteY4" fmla="*/ 0 h 2572846"/>
              <a:gd name="connsiteX0" fmla="*/ 0 w 2289068"/>
              <a:gd name="connsiteY0" fmla="*/ 125260 h 2698106"/>
              <a:gd name="connsiteX1" fmla="*/ 335007 w 2289068"/>
              <a:gd name="connsiteY1" fmla="*/ 0 h 2698106"/>
              <a:gd name="connsiteX2" fmla="*/ 2289068 w 2289068"/>
              <a:gd name="connsiteY2" fmla="*/ 2247169 h 2698106"/>
              <a:gd name="connsiteX3" fmla="*/ 1853852 w 2289068"/>
              <a:gd name="connsiteY3" fmla="*/ 2698106 h 2698106"/>
              <a:gd name="connsiteX4" fmla="*/ 0 w 2289068"/>
              <a:gd name="connsiteY4" fmla="*/ 125260 h 269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068" h="2698106">
                <a:moveTo>
                  <a:pt x="0" y="125260"/>
                </a:moveTo>
                <a:lnTo>
                  <a:pt x="335007" y="0"/>
                </a:lnTo>
                <a:lnTo>
                  <a:pt x="2289068" y="2247169"/>
                </a:lnTo>
                <a:lnTo>
                  <a:pt x="1853852" y="2698106"/>
                </a:lnTo>
                <a:lnTo>
                  <a:pt x="0" y="125260"/>
                </a:lnTo>
                <a:close/>
              </a:path>
            </a:pathLst>
          </a:custGeom>
          <a:solidFill>
            <a:schemeClr val="accent5">
              <a:alpha val="21000"/>
            </a:scheme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6"/>
          <p:cNvSpPr/>
          <p:nvPr/>
        </p:nvSpPr>
        <p:spPr>
          <a:xfrm>
            <a:off x="686374" y="2628835"/>
            <a:ext cx="2400193" cy="2367906"/>
          </a:xfrm>
          <a:custGeom>
            <a:avLst/>
            <a:gdLst>
              <a:gd name="connsiteX0" fmla="*/ 0 w 1875709"/>
              <a:gd name="connsiteY0" fmla="*/ 0 h 2560320"/>
              <a:gd name="connsiteX1" fmla="*/ 1875709 w 1875709"/>
              <a:gd name="connsiteY1" fmla="*/ 0 h 2560320"/>
              <a:gd name="connsiteX2" fmla="*/ 1875709 w 1875709"/>
              <a:gd name="connsiteY2" fmla="*/ 2560320 h 2560320"/>
              <a:gd name="connsiteX3" fmla="*/ 0 w 1875709"/>
              <a:gd name="connsiteY3" fmla="*/ 2560320 h 2560320"/>
              <a:gd name="connsiteX4" fmla="*/ 0 w 1875709"/>
              <a:gd name="connsiteY4" fmla="*/ 0 h 2560320"/>
              <a:gd name="connsiteX0" fmla="*/ 0 w 2289068"/>
              <a:gd name="connsiteY0" fmla="*/ 0 h 2560320"/>
              <a:gd name="connsiteX1" fmla="*/ 1875709 w 2289068"/>
              <a:gd name="connsiteY1" fmla="*/ 0 h 2560320"/>
              <a:gd name="connsiteX2" fmla="*/ 2289068 w 2289068"/>
              <a:gd name="connsiteY2" fmla="*/ 2121909 h 2560320"/>
              <a:gd name="connsiteX3" fmla="*/ 0 w 2289068"/>
              <a:gd name="connsiteY3" fmla="*/ 2560320 h 2560320"/>
              <a:gd name="connsiteX4" fmla="*/ 0 w 2289068"/>
              <a:gd name="connsiteY4" fmla="*/ 0 h 2560320"/>
              <a:gd name="connsiteX0" fmla="*/ 0 w 2289068"/>
              <a:gd name="connsiteY0" fmla="*/ 0 h 2572846"/>
              <a:gd name="connsiteX1" fmla="*/ 1875709 w 2289068"/>
              <a:gd name="connsiteY1" fmla="*/ 0 h 2572846"/>
              <a:gd name="connsiteX2" fmla="*/ 2289068 w 2289068"/>
              <a:gd name="connsiteY2" fmla="*/ 2121909 h 2572846"/>
              <a:gd name="connsiteX3" fmla="*/ 1853852 w 2289068"/>
              <a:gd name="connsiteY3" fmla="*/ 2572846 h 2572846"/>
              <a:gd name="connsiteX4" fmla="*/ 0 w 2289068"/>
              <a:gd name="connsiteY4" fmla="*/ 0 h 2572846"/>
              <a:gd name="connsiteX0" fmla="*/ 0 w 2289068"/>
              <a:gd name="connsiteY0" fmla="*/ 125260 h 2698106"/>
              <a:gd name="connsiteX1" fmla="*/ 335007 w 2289068"/>
              <a:gd name="connsiteY1" fmla="*/ 0 h 2698106"/>
              <a:gd name="connsiteX2" fmla="*/ 2289068 w 2289068"/>
              <a:gd name="connsiteY2" fmla="*/ 2247169 h 2698106"/>
              <a:gd name="connsiteX3" fmla="*/ 1853852 w 2289068"/>
              <a:gd name="connsiteY3" fmla="*/ 2698106 h 2698106"/>
              <a:gd name="connsiteX4" fmla="*/ 0 w 2289068"/>
              <a:gd name="connsiteY4" fmla="*/ 125260 h 2698106"/>
              <a:gd name="connsiteX0" fmla="*/ 0 w 2289068"/>
              <a:gd name="connsiteY0" fmla="*/ 125260 h 2367906"/>
              <a:gd name="connsiteX1" fmla="*/ 335007 w 2289068"/>
              <a:gd name="connsiteY1" fmla="*/ 0 h 2367906"/>
              <a:gd name="connsiteX2" fmla="*/ 2289068 w 2289068"/>
              <a:gd name="connsiteY2" fmla="*/ 2247169 h 2367906"/>
              <a:gd name="connsiteX3" fmla="*/ 1920527 w 2289068"/>
              <a:gd name="connsiteY3" fmla="*/ 2367906 h 2367906"/>
              <a:gd name="connsiteX4" fmla="*/ 0 w 2289068"/>
              <a:gd name="connsiteY4" fmla="*/ 125260 h 2367906"/>
              <a:gd name="connsiteX0" fmla="*/ 0 w 2400193"/>
              <a:gd name="connsiteY0" fmla="*/ 125260 h 2367906"/>
              <a:gd name="connsiteX1" fmla="*/ 335007 w 2400193"/>
              <a:gd name="connsiteY1" fmla="*/ 0 h 2367906"/>
              <a:gd name="connsiteX2" fmla="*/ 2400193 w 2400193"/>
              <a:gd name="connsiteY2" fmla="*/ 1926494 h 2367906"/>
              <a:gd name="connsiteX3" fmla="*/ 1920527 w 2400193"/>
              <a:gd name="connsiteY3" fmla="*/ 2367906 h 2367906"/>
              <a:gd name="connsiteX4" fmla="*/ 0 w 2400193"/>
              <a:gd name="connsiteY4" fmla="*/ 125260 h 236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193" h="2367906">
                <a:moveTo>
                  <a:pt x="0" y="125260"/>
                </a:moveTo>
                <a:lnTo>
                  <a:pt x="335007" y="0"/>
                </a:lnTo>
                <a:lnTo>
                  <a:pt x="2400193" y="1926494"/>
                </a:lnTo>
                <a:lnTo>
                  <a:pt x="1920527" y="2367906"/>
                </a:lnTo>
                <a:lnTo>
                  <a:pt x="0" y="125260"/>
                </a:lnTo>
                <a:close/>
              </a:path>
            </a:pathLst>
          </a:custGeom>
          <a:solidFill>
            <a:schemeClr val="accent5">
              <a:alpha val="21000"/>
            </a:scheme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82873" y="522506"/>
            <a:ext cx="6563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Typical CCD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7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Method part 1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493808" y="1089660"/>
            <a:ext cx="21730" cy="51925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493808" y="6282214"/>
            <a:ext cx="38829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200000">
            <a:off x="6885305" y="5724725"/>
            <a:ext cx="8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476735" y="6240650"/>
            <a:ext cx="8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8" y="2251266"/>
            <a:ext cx="6557604" cy="398938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670845" y="2973843"/>
            <a:ext cx="3602000" cy="323850"/>
            <a:chOff x="6769100" y="2562225"/>
            <a:chExt cx="3602000" cy="3238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769100" y="2562225"/>
              <a:ext cx="76385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532955" y="2562225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620000" y="2882900"/>
              <a:ext cx="1123950" cy="31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743950" y="2562225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26500" y="2565400"/>
              <a:ext cx="1544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702595" y="4170136"/>
            <a:ext cx="3570250" cy="324995"/>
            <a:chOff x="6795350" y="2155722"/>
            <a:chExt cx="3570250" cy="32499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7943850" y="2155722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6400" y="2160042"/>
              <a:ext cx="1930400" cy="31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953650" y="2160042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0037545" y="2474391"/>
              <a:ext cx="328055" cy="4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795350" y="2476397"/>
              <a:ext cx="1146893" cy="15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702595" y="3782394"/>
            <a:ext cx="3570250" cy="321427"/>
            <a:chOff x="6800850" y="3370776"/>
            <a:chExt cx="3570250" cy="321427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7136637" y="3370776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145855" y="3371528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800850" y="3687758"/>
              <a:ext cx="337748" cy="10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212940" y="3372312"/>
              <a:ext cx="1930400" cy="31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9226550" y="3688811"/>
              <a:ext cx="1144550" cy="19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679234" y="3377820"/>
            <a:ext cx="3593611" cy="321427"/>
            <a:chOff x="6777489" y="2966202"/>
            <a:chExt cx="3593611" cy="321427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550382" y="2966202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339057" y="2966954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426102" y="3286844"/>
              <a:ext cx="11314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9629032" y="2966202"/>
              <a:ext cx="742068" cy="36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777489" y="2972167"/>
              <a:ext cx="1562252" cy="6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7089229" y="2934112"/>
            <a:ext cx="5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094377" y="3347549"/>
            <a:ext cx="5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086477" y="3752735"/>
            <a:ext cx="5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960251" y="4159575"/>
            <a:ext cx="66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TGA</a:t>
            </a:r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7661650" y="2554791"/>
            <a:ext cx="3570250" cy="324995"/>
            <a:chOff x="6795350" y="2155722"/>
            <a:chExt cx="3570250" cy="324995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7943850" y="2155722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026400" y="2160042"/>
              <a:ext cx="1930400" cy="31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9953650" y="2160042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10037545" y="2474391"/>
              <a:ext cx="328055" cy="4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95350" y="2476397"/>
              <a:ext cx="1146893" cy="15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7661650" y="2167049"/>
            <a:ext cx="3570250" cy="321427"/>
            <a:chOff x="6800850" y="3370776"/>
            <a:chExt cx="3570250" cy="321427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7136637" y="3370776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145855" y="3371528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6800850" y="3687758"/>
              <a:ext cx="337748" cy="10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212940" y="3372312"/>
              <a:ext cx="1930400" cy="31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9226550" y="3688811"/>
              <a:ext cx="1144550" cy="19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638289" y="1762475"/>
            <a:ext cx="3593611" cy="321427"/>
            <a:chOff x="6777489" y="2966202"/>
            <a:chExt cx="3593611" cy="321427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9550382" y="2966202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8339057" y="2966954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426102" y="3286844"/>
              <a:ext cx="11314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9629032" y="2966202"/>
              <a:ext cx="742068" cy="36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777489" y="2972167"/>
              <a:ext cx="1562252" cy="6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7074214" y="1732204"/>
            <a:ext cx="5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7076705" y="2137390"/>
            <a:ext cx="5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085562" y="2544230"/>
            <a:ext cx="45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7638290" y="1619075"/>
            <a:ext cx="1210290" cy="453005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0946595" y="1619075"/>
            <a:ext cx="321805" cy="453005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839501" y="1619074"/>
            <a:ext cx="2108002" cy="453005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82873" y="522506"/>
            <a:ext cx="7182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Standard Parallel shift</a:t>
            </a:r>
            <a:endParaRPr lang="en-US" sz="6000" dirty="0"/>
          </a:p>
        </p:txBody>
      </p:sp>
      <p:sp>
        <p:nvSpPr>
          <p:cNvPr id="121" name="Rectangle 120"/>
          <p:cNvSpPr/>
          <p:nvPr/>
        </p:nvSpPr>
        <p:spPr>
          <a:xfrm>
            <a:off x="342578" y="3056709"/>
            <a:ext cx="3689491" cy="11939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3481820" y="3493701"/>
            <a:ext cx="160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LAST LINE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</a:t>
            </a:r>
            <a:r>
              <a:rPr lang="en-US" sz="1600" b="1" dirty="0" smtClean="0"/>
              <a:t>Method part 1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	Method part 1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67802" y="4280170"/>
            <a:ext cx="671208" cy="1945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A1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921002" y="4839511"/>
            <a:ext cx="1343683" cy="1940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SERIAL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599" y="4275366"/>
            <a:ext cx="671208" cy="1947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A3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894016" y="3151754"/>
            <a:ext cx="671208" cy="1947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A4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902767" y="4275369"/>
            <a:ext cx="671208" cy="1940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A3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229583" y="4280170"/>
            <a:ext cx="671208" cy="1945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dirty="0" smtClean="0"/>
              <a:t>A2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573975" y="3151754"/>
            <a:ext cx="671208" cy="1945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A4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245183" y="4283814"/>
            <a:ext cx="671208" cy="194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A1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916391" y="4278346"/>
            <a:ext cx="671208" cy="1947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A2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258807" y="3151754"/>
            <a:ext cx="671208" cy="1947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TG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96726" y="4062953"/>
            <a:ext cx="2460396" cy="358219"/>
          </a:xfrm>
          <a:prstGeom prst="bentConnector3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98713" y="2777167"/>
            <a:ext cx="298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LINE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DUMP (~ </a:t>
            </a:r>
            <a:r>
              <a:rPr lang="en-US" sz="3200" dirty="0" smtClean="0">
                <a:solidFill>
                  <a:srgbClr val="FF0000"/>
                </a:solidFill>
              </a:rPr>
              <a:t>25 </a:t>
            </a:r>
            <a:r>
              <a:rPr lang="en-US" sz="3200" dirty="0" smtClean="0">
                <a:solidFill>
                  <a:srgbClr val="FF0000"/>
                </a:solidFill>
              </a:rPr>
              <a:t>us)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0520" y="4930219"/>
            <a:ext cx="7852527" cy="1927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2873" y="522506"/>
            <a:ext cx="7182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Standard Parallel shift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637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0013 -0.1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00013 -0.16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00039 0.162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0013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2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039 0.162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0013 -0.166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3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-0.1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6458 L -2.29167E-6 -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2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16481 L -2.29167E-6 -3.703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4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00039 -0.164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21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00026 -0.164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16643 L -4.16667E-7 -7.40741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16389 L 1.04167E-6 -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16296 L 4.16667E-6 -4.44444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81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6528 L -4.16667E-6 1.1111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6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16296 L -2.5E-6 1.1111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Method part 1		Method part 1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493808" y="1089660"/>
            <a:ext cx="21730" cy="51925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493808" y="6282214"/>
            <a:ext cx="38829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200000">
            <a:off x="6885305" y="5724725"/>
            <a:ext cx="8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476735" y="6240650"/>
            <a:ext cx="8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670845" y="2973843"/>
            <a:ext cx="3602000" cy="323850"/>
            <a:chOff x="6769100" y="2562225"/>
            <a:chExt cx="3602000" cy="3238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769100" y="2562225"/>
              <a:ext cx="76385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532955" y="2562225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620000" y="2882900"/>
              <a:ext cx="1123950" cy="31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743950" y="2562225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26500" y="2565400"/>
              <a:ext cx="1544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702595" y="4413033"/>
            <a:ext cx="3570250" cy="324995"/>
            <a:chOff x="6795350" y="2155722"/>
            <a:chExt cx="3570250" cy="32499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7943850" y="2155722"/>
              <a:ext cx="82550" cy="320675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6400" y="2160042"/>
              <a:ext cx="1930400" cy="3175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953650" y="2160042"/>
              <a:ext cx="87045" cy="320675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0037545" y="2474391"/>
              <a:ext cx="328055" cy="4636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795350" y="2476397"/>
              <a:ext cx="1146893" cy="1540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702595" y="3910994"/>
            <a:ext cx="3570250" cy="321427"/>
            <a:chOff x="6800850" y="3370776"/>
            <a:chExt cx="3570250" cy="321427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7136637" y="3370776"/>
              <a:ext cx="82550" cy="320675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145855" y="3371528"/>
              <a:ext cx="87045" cy="320675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800850" y="3687758"/>
              <a:ext cx="337748" cy="1053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212940" y="3372312"/>
              <a:ext cx="1930400" cy="3175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9226550" y="3688811"/>
              <a:ext cx="1144550" cy="1978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679234" y="3377820"/>
            <a:ext cx="3593611" cy="321427"/>
            <a:chOff x="6777489" y="2966202"/>
            <a:chExt cx="3593611" cy="321427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550382" y="2966202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339057" y="2966954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426102" y="3286844"/>
              <a:ext cx="11314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9629032" y="2966202"/>
              <a:ext cx="742068" cy="36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777489" y="2972167"/>
              <a:ext cx="1562252" cy="6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7089229" y="2934112"/>
            <a:ext cx="5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094377" y="3347549"/>
            <a:ext cx="5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086477" y="3881335"/>
            <a:ext cx="5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60251" y="4402472"/>
            <a:ext cx="66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TGA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7661650" y="2554791"/>
            <a:ext cx="3570250" cy="324995"/>
            <a:chOff x="6795350" y="2155722"/>
            <a:chExt cx="3570250" cy="324995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7943850" y="2155722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026400" y="2160042"/>
              <a:ext cx="1930400" cy="31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9953650" y="2160042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10037545" y="2474391"/>
              <a:ext cx="328055" cy="4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95350" y="2476397"/>
              <a:ext cx="1146893" cy="15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7661650" y="2167049"/>
            <a:ext cx="3570250" cy="321427"/>
            <a:chOff x="6800850" y="3370776"/>
            <a:chExt cx="3570250" cy="321427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7136637" y="3370776"/>
              <a:ext cx="82550" cy="320675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145855" y="3371528"/>
              <a:ext cx="87045" cy="320675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6800850" y="3687758"/>
              <a:ext cx="337748" cy="1053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212940" y="3372312"/>
              <a:ext cx="1930400" cy="3175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9226550" y="3688811"/>
              <a:ext cx="1144550" cy="1978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638289" y="1662453"/>
            <a:ext cx="3593611" cy="321427"/>
            <a:chOff x="6777489" y="2966202"/>
            <a:chExt cx="3593611" cy="321427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9550382" y="2966202"/>
              <a:ext cx="8255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8339057" y="2966954"/>
              <a:ext cx="87045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426102" y="3286844"/>
              <a:ext cx="11314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9629032" y="2966202"/>
              <a:ext cx="742068" cy="36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777489" y="2972167"/>
              <a:ext cx="1562252" cy="6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7074214" y="1632182"/>
            <a:ext cx="5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7076705" y="2137390"/>
            <a:ext cx="5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85562" y="2544230"/>
            <a:ext cx="45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A4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7702595" y="4194875"/>
            <a:ext cx="3570250" cy="538885"/>
            <a:chOff x="6795350" y="2066054"/>
            <a:chExt cx="3570250" cy="410344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7681899" y="2066054"/>
              <a:ext cx="64667" cy="410344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41071" y="2071750"/>
              <a:ext cx="89329" cy="127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830400" y="2067154"/>
              <a:ext cx="70898" cy="407688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901298" y="2474842"/>
              <a:ext cx="2464302" cy="1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795350" y="2475628"/>
              <a:ext cx="888955" cy="769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702585" y="3806294"/>
            <a:ext cx="3570250" cy="430891"/>
            <a:chOff x="6800850" y="3370776"/>
            <a:chExt cx="3570250" cy="321427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7136637" y="3370776"/>
              <a:ext cx="82550" cy="320675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9145855" y="3371528"/>
              <a:ext cx="87045" cy="320675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800850" y="3687758"/>
              <a:ext cx="337748" cy="1053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212940" y="3372312"/>
              <a:ext cx="1930400" cy="3175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9226550" y="3688811"/>
              <a:ext cx="1144550" cy="1978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7661650" y="2062800"/>
            <a:ext cx="3570250" cy="430891"/>
            <a:chOff x="6800850" y="3370776"/>
            <a:chExt cx="3570250" cy="321427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7136637" y="3370776"/>
              <a:ext cx="82550" cy="320675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9145855" y="3371528"/>
              <a:ext cx="87045" cy="320675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800850" y="3687758"/>
              <a:ext cx="337748" cy="1053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212940" y="3372312"/>
              <a:ext cx="1930400" cy="3175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9226550" y="3688811"/>
              <a:ext cx="1144550" cy="1978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7689014" y="1619075"/>
            <a:ext cx="907768" cy="453005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8808533" y="1619075"/>
            <a:ext cx="2392917" cy="453005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589144" y="1619074"/>
            <a:ext cx="224873" cy="453005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578" y="3056709"/>
            <a:ext cx="3689491" cy="11939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8" y="2251266"/>
            <a:ext cx="6557604" cy="3989384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82873" y="522506"/>
            <a:ext cx="6563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Concurrent clocking</a:t>
            </a:r>
            <a:endParaRPr lang="en-US" sz="6000" dirty="0"/>
          </a:p>
        </p:txBody>
      </p:sp>
      <p:sp>
        <p:nvSpPr>
          <p:cNvPr id="116" name="Rectangle 115"/>
          <p:cNvSpPr/>
          <p:nvPr/>
        </p:nvSpPr>
        <p:spPr>
          <a:xfrm>
            <a:off x="342578" y="3056709"/>
            <a:ext cx="3689491" cy="11939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 rot="5400000">
            <a:off x="3481820" y="3493701"/>
            <a:ext cx="160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LAST LINE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</a:t>
            </a:r>
            <a:r>
              <a:rPr lang="en-US" sz="1600" b="1" dirty="0" smtClean="0"/>
              <a:t>Method part 1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	Method part 1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1753" y="1643974"/>
            <a:ext cx="10739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a short pulse for Transfer 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a staircase potential slide for line dump into serial register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567802" y="4280170"/>
            <a:ext cx="671208" cy="1945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A1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921002" y="4839511"/>
            <a:ext cx="1343683" cy="1940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SERIAL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599" y="4445052"/>
            <a:ext cx="671208" cy="1947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A3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894016" y="3151754"/>
            <a:ext cx="671208" cy="1947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A4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902767" y="4445052"/>
            <a:ext cx="671208" cy="1940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A3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229583" y="4280170"/>
            <a:ext cx="671208" cy="1945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dirty="0" smtClean="0"/>
              <a:t>A2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573975" y="3151754"/>
            <a:ext cx="671208" cy="1945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A4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245183" y="4283814"/>
            <a:ext cx="671208" cy="194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A1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916391" y="4278346"/>
            <a:ext cx="671208" cy="1947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A2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258807" y="3151754"/>
            <a:ext cx="671208" cy="1947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TG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85641" y="3893270"/>
            <a:ext cx="1875934" cy="688157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74887" y="3173093"/>
            <a:ext cx="2602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LINE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DUMP (~ 3 us)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0520" y="4930219"/>
            <a:ext cx="7852527" cy="1927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2873" y="522506"/>
            <a:ext cx="6563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Concurrent clocking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352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0013 -0.1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00013 -0.16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00026 0.2185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21852 L 2.08333E-6 -4.81481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0013 0.1652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2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039 0.162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0013 -0.166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33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-0.163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6458 L -1.04167E-6 -7.40741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21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16481 L -2.29167E-6 -3.703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0039 -0.188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94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00026 -0.1893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16643 L -4.16667E-7 -7.40741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1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16389 L 2.29167E-6 -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6528 L -4.16667E-6 1.1111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3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16296 L -2.5E-6 1.1111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18889 L 3.95833E-6 -3.33333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94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8936 L 6.25E-7 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0013 -0.164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4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00013 -0.1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dirty="0" smtClean="0"/>
              <a:t>Motivation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      Method part 1		Method part 1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82873" y="522506"/>
            <a:ext cx="6563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Immediate benefits</a:t>
            </a:r>
            <a:endParaRPr lang="en-US" sz="6000" dirty="0"/>
          </a:p>
        </p:txBody>
      </p:sp>
      <p:sp>
        <p:nvSpPr>
          <p:cNvPr id="6" name="TextBox 1"/>
          <p:cNvSpPr txBox="1"/>
          <p:nvPr/>
        </p:nvSpPr>
        <p:spPr>
          <a:xfrm>
            <a:off x="873232" y="1416536"/>
            <a:ext cx="998002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6</a:t>
            </a:r>
            <a:r>
              <a:rPr lang="en-US" sz="2800" dirty="0" smtClean="0"/>
              <a:t>% reduction in ZTF CCD readout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Average 10 hours/night with 25s exposure 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10s readout  </a:t>
            </a:r>
            <a:r>
              <a:rPr lang="en-US" sz="2800" dirty="0" smtClean="0">
                <a:sym typeface="Wingdings"/>
              </a:rPr>
              <a:t> 10*3600/(25+10)  = 1029 exposures/night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/>
              </a:rPr>
              <a:t>9.4s readout </a:t>
            </a:r>
            <a:r>
              <a:rPr lang="en-US" sz="2800" dirty="0">
                <a:sym typeface="Wingdings"/>
              </a:rPr>
              <a:t> 10*3600/(25</a:t>
            </a:r>
            <a:r>
              <a:rPr lang="en-US" sz="2800" dirty="0" smtClean="0">
                <a:sym typeface="Wingdings"/>
              </a:rPr>
              <a:t>+9.4) </a:t>
            </a:r>
            <a:r>
              <a:rPr lang="en-US" sz="2800" dirty="0">
                <a:sym typeface="Wingdings"/>
              </a:rPr>
              <a:t>= </a:t>
            </a:r>
            <a:r>
              <a:rPr lang="en-US" sz="2800" dirty="0" smtClean="0">
                <a:sym typeface="Wingdings"/>
              </a:rPr>
              <a:t>1047 </a:t>
            </a:r>
            <a:r>
              <a:rPr lang="en-US" sz="2800" dirty="0">
                <a:sym typeface="Wingdings"/>
              </a:rPr>
              <a:t>exposures/</a:t>
            </a:r>
            <a:r>
              <a:rPr lang="en-US" sz="2800" dirty="0" smtClean="0">
                <a:sym typeface="Wingdings"/>
              </a:rPr>
              <a:t>night</a:t>
            </a:r>
            <a:endParaRPr lang="en-US" sz="2800" dirty="0">
              <a:sym typeface="Wingdings"/>
            </a:endParaRPr>
          </a:p>
          <a:p>
            <a:pPr lvl="1"/>
            <a:r>
              <a:rPr lang="en-US" sz="3600" b="1" dirty="0" smtClean="0">
                <a:sym typeface="Wingdings"/>
              </a:rPr>
              <a:t>= 18 more frames per night</a:t>
            </a:r>
            <a:endParaRPr lang="en-US" sz="3600" b="1" dirty="0">
              <a:sym typeface="Wingding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10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</a:t>
            </a:r>
            <a:r>
              <a:rPr lang="en-US" sz="1600" b="1" dirty="0" smtClean="0"/>
              <a:t>Method part 1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	Method part 1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8312" y="2460481"/>
            <a:ext cx="10922923" cy="1828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9665">
                <a:schemeClr val="accent4">
                  <a:lumMod val="60000"/>
                  <a:lumOff val="40000"/>
                </a:schemeClr>
              </a:gs>
              <a:gs pos="18564">
                <a:schemeClr val="accent4">
                  <a:lumMod val="40000"/>
                  <a:lumOff val="60000"/>
                </a:schemeClr>
              </a:gs>
              <a:gs pos="51000">
                <a:schemeClr val="bg1">
                  <a:lumMod val="9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310" y="2878783"/>
            <a:ext cx="10922923" cy="1828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5000">
                <a:schemeClr val="accent4">
                  <a:lumMod val="60000"/>
                  <a:lumOff val="40000"/>
                </a:schemeClr>
              </a:gs>
              <a:gs pos="26000">
                <a:schemeClr val="accent4">
                  <a:lumMod val="40000"/>
                  <a:lumOff val="60000"/>
                </a:schemeClr>
              </a:gs>
              <a:gs pos="51000">
                <a:schemeClr val="bg1">
                  <a:lumMod val="9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8310" y="3310030"/>
            <a:ext cx="10922923" cy="1828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6000">
                <a:schemeClr val="accent4">
                  <a:lumMod val="60000"/>
                  <a:lumOff val="40000"/>
                </a:schemeClr>
              </a:gs>
              <a:gs pos="36000">
                <a:schemeClr val="accent4">
                  <a:lumMod val="40000"/>
                  <a:lumOff val="60000"/>
                </a:schemeClr>
              </a:gs>
              <a:gs pos="51000">
                <a:schemeClr val="bg1">
                  <a:lumMod val="9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08311" y="3721055"/>
            <a:ext cx="10922923" cy="1828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45000">
                <a:schemeClr val="accent4">
                  <a:lumMod val="40000"/>
                  <a:lumOff val="60000"/>
                </a:schemeClr>
              </a:gs>
              <a:gs pos="51000">
                <a:schemeClr val="bg1">
                  <a:lumMod val="9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309" y="4152302"/>
            <a:ext cx="10922923" cy="1828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74149" y="3093468"/>
                <a:ext cx="1428596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149" y="3093468"/>
                <a:ext cx="1428596" cy="555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65125" y="2325345"/>
            <a:ext cx="0" cy="224745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5125" y="2325346"/>
            <a:ext cx="11303540" cy="9727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12630" y="3209411"/>
            <a:ext cx="65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536196" y="2005584"/>
                <a:ext cx="3195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length along Transfer Gate</a:t>
                </a:r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96" y="2005584"/>
                <a:ext cx="3195485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188875" y="4261506"/>
                <a:ext cx="6254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, resistivity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, the capacitance per unit volume of electrode</a:t>
                </a:r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875" y="4261506"/>
                <a:ext cx="625487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59055" y="5170165"/>
            <a:ext cx="69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steep for last line potential staircase?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873" y="522506"/>
            <a:ext cx="7302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How fast to pulse TG?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608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3" grpId="0"/>
      <p:bldP spid="13" grpId="0"/>
      <p:bldP spid="18" grpId="0"/>
      <p:bldP spid="20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89" y="1709054"/>
            <a:ext cx="4133645" cy="4068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46" y="1709054"/>
            <a:ext cx="4157145" cy="40650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62572" y="1323095"/>
            <a:ext cx="279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TG pulse 1us, Step of 0.5V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17970" y="1323095"/>
            <a:ext cx="359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TG pulse 5us, Step of 2V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99911" y="1866507"/>
            <a:ext cx="695258" cy="7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/>
          <p:cNvSpPr/>
          <p:nvPr/>
        </p:nvSpPr>
        <p:spPr>
          <a:xfrm rot="16200000">
            <a:off x="867266" y="1706252"/>
            <a:ext cx="329938" cy="32993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802489" y="1883440"/>
            <a:ext cx="678324" cy="1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 rot="16200000">
            <a:off x="5952910" y="1723185"/>
            <a:ext cx="329938" cy="32993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5725" y="0"/>
            <a:ext cx="12030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Technique</a:t>
            </a:r>
            <a:r>
              <a:rPr lang="en-US" sz="1600" dirty="0" smtClean="0"/>
              <a:t>	  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Motivation	      </a:t>
            </a:r>
            <a:r>
              <a:rPr lang="en-US" sz="1600" b="1" dirty="0" smtClean="0"/>
              <a:t>Method part 1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	Method part 1	        Method part 3	               Further steps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5725" y="338554"/>
            <a:ext cx="12030075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51000">
                  <a:schemeClr val="accent4">
                    <a:lumMod val="60000"/>
                    <a:lumOff val="40000"/>
                  </a:schemeClr>
                </a:gs>
                <a:gs pos="67000">
                  <a:schemeClr val="accent4">
                    <a:lumMod val="75000"/>
                  </a:schemeClr>
                </a:gs>
                <a:gs pos="82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556</Words>
  <Application>Microsoft Office PowerPoint</Application>
  <PresentationFormat>Widescreen</PresentationFormat>
  <Paragraphs>139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Pavan Bilgi</dc:creator>
  <cp:lastModifiedBy>pavan</cp:lastModifiedBy>
  <cp:revision>73</cp:revision>
  <dcterms:created xsi:type="dcterms:W3CDTF">2017-07-16T23:54:42Z</dcterms:created>
  <dcterms:modified xsi:type="dcterms:W3CDTF">2017-07-19T18:20:04Z</dcterms:modified>
</cp:coreProperties>
</file>