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257" r:id="rId3"/>
    <p:sldId id="258" r:id="rId4"/>
    <p:sldId id="259" r:id="rId5"/>
    <p:sldId id="276" r:id="rId6"/>
    <p:sldId id="260" r:id="rId7"/>
    <p:sldId id="261" r:id="rId8"/>
    <p:sldId id="262" r:id="rId9"/>
    <p:sldId id="263" r:id="rId10"/>
    <p:sldId id="264" r:id="rId11"/>
    <p:sldId id="265" r:id="rId12"/>
    <p:sldId id="266" r:id="rId13"/>
    <p:sldId id="267" r:id="rId14"/>
    <p:sldId id="270" r:id="rId15"/>
    <p:sldId id="268" r:id="rId16"/>
    <p:sldId id="269" r:id="rId17"/>
    <p:sldId id="271" r:id="rId18"/>
    <p:sldId id="272" r:id="rId19"/>
    <p:sldId id="273" r:id="rId20"/>
    <p:sldId id="274" r:id="rId21"/>
    <p:sldId id="27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73" autoAdjust="0"/>
  </p:normalViewPr>
  <p:slideViewPr>
    <p:cSldViewPr snapToGrid="0" snapToObjects="1">
      <p:cViewPr varScale="1">
        <p:scale>
          <a:sx n="85" d="100"/>
          <a:sy n="85" d="100"/>
        </p:scale>
        <p:origin x="-96" y="-6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4E2ECD-D7FF-B44B-987D-03D0445FB4C2}" type="datetimeFigureOut">
              <a:rPr lang="en-US" smtClean="0"/>
              <a:t>10/19/11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A821429-6075-E442-BDA7-E90533E4A8B1}" type="slidenum">
              <a:rPr lang="en-US" smtClean="0"/>
              <a:t>‹#›</a:t>
            </a:fld>
            <a:endParaRPr lang="en-US"/>
          </a:p>
        </p:txBody>
      </p:sp>
    </p:spTree>
    <p:extLst>
      <p:ext uri="{BB962C8B-B14F-4D97-AF65-F5344CB8AC3E}">
        <p14:creationId xmlns:p14="http://schemas.microsoft.com/office/powerpoint/2010/main" val="3993771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981796-9435-0B4E-9BA4-B079457E5D8E}" type="datetimeFigureOut">
              <a:rPr lang="en-US" smtClean="0"/>
              <a:t>10/19/11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FDD77F-8AC1-2247-BD04-E2960F1D7C03}" type="slidenum">
              <a:rPr lang="en-US" smtClean="0"/>
              <a:t>‹#›</a:t>
            </a:fld>
            <a:endParaRPr lang="en-US"/>
          </a:p>
        </p:txBody>
      </p:sp>
    </p:spTree>
    <p:extLst>
      <p:ext uri="{BB962C8B-B14F-4D97-AF65-F5344CB8AC3E}">
        <p14:creationId xmlns:p14="http://schemas.microsoft.com/office/powerpoint/2010/main" val="23127278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FDD77F-8AC1-2247-BD04-E2960F1D7C03}" type="slidenum">
              <a:rPr lang="en-US" smtClean="0"/>
              <a:t>1</a:t>
            </a:fld>
            <a:endParaRPr lang="en-US"/>
          </a:p>
        </p:txBody>
      </p:sp>
    </p:spTree>
    <p:extLst>
      <p:ext uri="{BB962C8B-B14F-4D97-AF65-F5344CB8AC3E}">
        <p14:creationId xmlns:p14="http://schemas.microsoft.com/office/powerpoint/2010/main" val="2288927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FDD77F-8AC1-2247-BD04-E2960F1D7C03}" type="slidenum">
              <a:rPr lang="en-US" smtClean="0"/>
              <a:t>10</a:t>
            </a:fld>
            <a:endParaRPr lang="en-US"/>
          </a:p>
        </p:txBody>
      </p:sp>
    </p:spTree>
    <p:extLst>
      <p:ext uri="{BB962C8B-B14F-4D97-AF65-F5344CB8AC3E}">
        <p14:creationId xmlns:p14="http://schemas.microsoft.com/office/powerpoint/2010/main" val="2524158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FDD77F-8AC1-2247-BD04-E2960F1D7C03}" type="slidenum">
              <a:rPr lang="en-US" smtClean="0"/>
              <a:t>11</a:t>
            </a:fld>
            <a:endParaRPr lang="en-US"/>
          </a:p>
        </p:txBody>
      </p:sp>
    </p:spTree>
    <p:extLst>
      <p:ext uri="{BB962C8B-B14F-4D97-AF65-F5344CB8AC3E}">
        <p14:creationId xmlns:p14="http://schemas.microsoft.com/office/powerpoint/2010/main" val="1059539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FDD77F-8AC1-2247-BD04-E2960F1D7C03}" type="slidenum">
              <a:rPr lang="en-US" smtClean="0"/>
              <a:t>12</a:t>
            </a:fld>
            <a:endParaRPr lang="en-US"/>
          </a:p>
        </p:txBody>
      </p:sp>
    </p:spTree>
    <p:extLst>
      <p:ext uri="{BB962C8B-B14F-4D97-AF65-F5344CB8AC3E}">
        <p14:creationId xmlns:p14="http://schemas.microsoft.com/office/powerpoint/2010/main" val="874919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FDD77F-8AC1-2247-BD04-E2960F1D7C03}" type="slidenum">
              <a:rPr lang="en-US" smtClean="0"/>
              <a:t>13</a:t>
            </a:fld>
            <a:endParaRPr lang="en-US"/>
          </a:p>
        </p:txBody>
      </p:sp>
    </p:spTree>
    <p:extLst>
      <p:ext uri="{BB962C8B-B14F-4D97-AF65-F5344CB8AC3E}">
        <p14:creationId xmlns:p14="http://schemas.microsoft.com/office/powerpoint/2010/main" val="1914968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FDD77F-8AC1-2247-BD04-E2960F1D7C03}" type="slidenum">
              <a:rPr lang="en-US" smtClean="0"/>
              <a:t>14</a:t>
            </a:fld>
            <a:endParaRPr lang="en-US"/>
          </a:p>
        </p:txBody>
      </p:sp>
    </p:spTree>
    <p:extLst>
      <p:ext uri="{BB962C8B-B14F-4D97-AF65-F5344CB8AC3E}">
        <p14:creationId xmlns:p14="http://schemas.microsoft.com/office/powerpoint/2010/main" val="2474656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FDD77F-8AC1-2247-BD04-E2960F1D7C03}" type="slidenum">
              <a:rPr lang="en-US" smtClean="0"/>
              <a:t>15</a:t>
            </a:fld>
            <a:endParaRPr lang="en-US"/>
          </a:p>
        </p:txBody>
      </p:sp>
    </p:spTree>
    <p:extLst>
      <p:ext uri="{BB962C8B-B14F-4D97-AF65-F5344CB8AC3E}">
        <p14:creationId xmlns:p14="http://schemas.microsoft.com/office/powerpoint/2010/main" val="1778506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FDD77F-8AC1-2247-BD04-E2960F1D7C03}" type="slidenum">
              <a:rPr lang="en-US" smtClean="0"/>
              <a:t>16</a:t>
            </a:fld>
            <a:endParaRPr lang="en-US"/>
          </a:p>
        </p:txBody>
      </p:sp>
    </p:spTree>
    <p:extLst>
      <p:ext uri="{BB962C8B-B14F-4D97-AF65-F5344CB8AC3E}">
        <p14:creationId xmlns:p14="http://schemas.microsoft.com/office/powerpoint/2010/main" val="1281119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FDD77F-8AC1-2247-BD04-E2960F1D7C03}" type="slidenum">
              <a:rPr lang="en-US" smtClean="0"/>
              <a:t>17</a:t>
            </a:fld>
            <a:endParaRPr lang="en-US"/>
          </a:p>
        </p:txBody>
      </p:sp>
    </p:spTree>
    <p:extLst>
      <p:ext uri="{BB962C8B-B14F-4D97-AF65-F5344CB8AC3E}">
        <p14:creationId xmlns:p14="http://schemas.microsoft.com/office/powerpoint/2010/main" val="1850185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FDD77F-8AC1-2247-BD04-E2960F1D7C03}" type="slidenum">
              <a:rPr lang="en-US" smtClean="0"/>
              <a:t>18</a:t>
            </a:fld>
            <a:endParaRPr lang="en-US"/>
          </a:p>
        </p:txBody>
      </p:sp>
    </p:spTree>
    <p:extLst>
      <p:ext uri="{BB962C8B-B14F-4D97-AF65-F5344CB8AC3E}">
        <p14:creationId xmlns:p14="http://schemas.microsoft.com/office/powerpoint/2010/main" val="2000938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FDD77F-8AC1-2247-BD04-E2960F1D7C03}" type="slidenum">
              <a:rPr lang="en-US" smtClean="0"/>
              <a:t>19</a:t>
            </a:fld>
            <a:endParaRPr lang="en-US"/>
          </a:p>
        </p:txBody>
      </p:sp>
    </p:spTree>
    <p:extLst>
      <p:ext uri="{BB962C8B-B14F-4D97-AF65-F5344CB8AC3E}">
        <p14:creationId xmlns:p14="http://schemas.microsoft.com/office/powerpoint/2010/main" val="1015810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FDD77F-8AC1-2247-BD04-E2960F1D7C03}" type="slidenum">
              <a:rPr lang="en-US" smtClean="0"/>
              <a:t>2</a:t>
            </a:fld>
            <a:endParaRPr lang="en-US"/>
          </a:p>
        </p:txBody>
      </p:sp>
    </p:spTree>
    <p:extLst>
      <p:ext uri="{BB962C8B-B14F-4D97-AF65-F5344CB8AC3E}">
        <p14:creationId xmlns:p14="http://schemas.microsoft.com/office/powerpoint/2010/main" val="2533602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FDD77F-8AC1-2247-BD04-E2960F1D7C03}" type="slidenum">
              <a:rPr lang="en-US" smtClean="0"/>
              <a:t>20</a:t>
            </a:fld>
            <a:endParaRPr lang="en-US"/>
          </a:p>
        </p:txBody>
      </p:sp>
    </p:spTree>
    <p:extLst>
      <p:ext uri="{BB962C8B-B14F-4D97-AF65-F5344CB8AC3E}">
        <p14:creationId xmlns:p14="http://schemas.microsoft.com/office/powerpoint/2010/main" val="4203851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FDD77F-8AC1-2247-BD04-E2960F1D7C03}" type="slidenum">
              <a:rPr lang="en-US" smtClean="0"/>
              <a:t>21</a:t>
            </a:fld>
            <a:endParaRPr lang="en-US"/>
          </a:p>
        </p:txBody>
      </p:sp>
    </p:spTree>
    <p:extLst>
      <p:ext uri="{BB962C8B-B14F-4D97-AF65-F5344CB8AC3E}">
        <p14:creationId xmlns:p14="http://schemas.microsoft.com/office/powerpoint/2010/main" val="1210708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FDD77F-8AC1-2247-BD04-E2960F1D7C03}" type="slidenum">
              <a:rPr lang="en-US" smtClean="0"/>
              <a:t>3</a:t>
            </a:fld>
            <a:endParaRPr lang="en-US"/>
          </a:p>
        </p:txBody>
      </p:sp>
    </p:spTree>
    <p:extLst>
      <p:ext uri="{BB962C8B-B14F-4D97-AF65-F5344CB8AC3E}">
        <p14:creationId xmlns:p14="http://schemas.microsoft.com/office/powerpoint/2010/main" val="2934582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FDD77F-8AC1-2247-BD04-E2960F1D7C03}" type="slidenum">
              <a:rPr lang="en-US" smtClean="0"/>
              <a:t>4</a:t>
            </a:fld>
            <a:endParaRPr lang="en-US"/>
          </a:p>
        </p:txBody>
      </p:sp>
    </p:spTree>
    <p:extLst>
      <p:ext uri="{BB962C8B-B14F-4D97-AF65-F5344CB8AC3E}">
        <p14:creationId xmlns:p14="http://schemas.microsoft.com/office/powerpoint/2010/main" val="3767778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FDD77F-8AC1-2247-BD04-E2960F1D7C03}" type="slidenum">
              <a:rPr lang="en-US" smtClean="0"/>
              <a:t>5</a:t>
            </a:fld>
            <a:endParaRPr lang="en-US"/>
          </a:p>
        </p:txBody>
      </p:sp>
    </p:spTree>
    <p:extLst>
      <p:ext uri="{BB962C8B-B14F-4D97-AF65-F5344CB8AC3E}">
        <p14:creationId xmlns:p14="http://schemas.microsoft.com/office/powerpoint/2010/main" val="1653397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FDD77F-8AC1-2247-BD04-E2960F1D7C03}" type="slidenum">
              <a:rPr lang="en-US" smtClean="0"/>
              <a:t>6</a:t>
            </a:fld>
            <a:endParaRPr lang="en-US"/>
          </a:p>
        </p:txBody>
      </p:sp>
    </p:spTree>
    <p:extLst>
      <p:ext uri="{BB962C8B-B14F-4D97-AF65-F5344CB8AC3E}">
        <p14:creationId xmlns:p14="http://schemas.microsoft.com/office/powerpoint/2010/main" val="811462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FDD77F-8AC1-2247-BD04-E2960F1D7C03}" type="slidenum">
              <a:rPr lang="en-US" smtClean="0"/>
              <a:t>7</a:t>
            </a:fld>
            <a:endParaRPr lang="en-US"/>
          </a:p>
        </p:txBody>
      </p:sp>
    </p:spTree>
    <p:extLst>
      <p:ext uri="{BB962C8B-B14F-4D97-AF65-F5344CB8AC3E}">
        <p14:creationId xmlns:p14="http://schemas.microsoft.com/office/powerpoint/2010/main" val="3925190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FDD77F-8AC1-2247-BD04-E2960F1D7C03}" type="slidenum">
              <a:rPr lang="en-US" smtClean="0"/>
              <a:t>8</a:t>
            </a:fld>
            <a:endParaRPr lang="en-US"/>
          </a:p>
        </p:txBody>
      </p:sp>
    </p:spTree>
    <p:extLst>
      <p:ext uri="{BB962C8B-B14F-4D97-AF65-F5344CB8AC3E}">
        <p14:creationId xmlns:p14="http://schemas.microsoft.com/office/powerpoint/2010/main" val="475688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FDD77F-8AC1-2247-BD04-E2960F1D7C03}" type="slidenum">
              <a:rPr lang="en-US" smtClean="0"/>
              <a:t>9</a:t>
            </a:fld>
            <a:endParaRPr lang="en-US"/>
          </a:p>
        </p:txBody>
      </p:sp>
    </p:spTree>
    <p:extLst>
      <p:ext uri="{BB962C8B-B14F-4D97-AF65-F5344CB8AC3E}">
        <p14:creationId xmlns:p14="http://schemas.microsoft.com/office/powerpoint/2010/main" val="3189064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D36577-D6D4-584D-979B-4244E11E4301}" type="datetimeFigureOut">
              <a:rPr lang="en-US" smtClean="0"/>
              <a:t>10/19/11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5EDFC-6D24-1949-9C6B-D5294D3F8AF1}" type="slidenum">
              <a:rPr lang="en-US" smtClean="0"/>
              <a:t>‹#›</a:t>
            </a:fld>
            <a:endParaRPr lang="en-US"/>
          </a:p>
        </p:txBody>
      </p:sp>
    </p:spTree>
    <p:extLst>
      <p:ext uri="{BB962C8B-B14F-4D97-AF65-F5344CB8AC3E}">
        <p14:creationId xmlns:p14="http://schemas.microsoft.com/office/powerpoint/2010/main" val="958583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D36577-D6D4-584D-979B-4244E11E4301}" type="datetimeFigureOut">
              <a:rPr lang="en-US" smtClean="0"/>
              <a:t>10/19/11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5EDFC-6D24-1949-9C6B-D5294D3F8AF1}" type="slidenum">
              <a:rPr lang="en-US" smtClean="0"/>
              <a:t>‹#›</a:t>
            </a:fld>
            <a:endParaRPr lang="en-US"/>
          </a:p>
        </p:txBody>
      </p:sp>
    </p:spTree>
    <p:extLst>
      <p:ext uri="{BB962C8B-B14F-4D97-AF65-F5344CB8AC3E}">
        <p14:creationId xmlns:p14="http://schemas.microsoft.com/office/powerpoint/2010/main" val="326482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D36577-D6D4-584D-979B-4244E11E4301}" type="datetimeFigureOut">
              <a:rPr lang="en-US" smtClean="0"/>
              <a:t>10/19/11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5EDFC-6D24-1949-9C6B-D5294D3F8AF1}" type="slidenum">
              <a:rPr lang="en-US" smtClean="0"/>
              <a:t>‹#›</a:t>
            </a:fld>
            <a:endParaRPr lang="en-US"/>
          </a:p>
        </p:txBody>
      </p:sp>
    </p:spTree>
    <p:extLst>
      <p:ext uri="{BB962C8B-B14F-4D97-AF65-F5344CB8AC3E}">
        <p14:creationId xmlns:p14="http://schemas.microsoft.com/office/powerpoint/2010/main" val="3654627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D36577-D6D4-584D-979B-4244E11E4301}" type="datetimeFigureOut">
              <a:rPr lang="en-US" smtClean="0"/>
              <a:t>10/19/11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5EDFC-6D24-1949-9C6B-D5294D3F8AF1}" type="slidenum">
              <a:rPr lang="en-US" smtClean="0"/>
              <a:t>‹#›</a:t>
            </a:fld>
            <a:endParaRPr lang="en-US"/>
          </a:p>
        </p:txBody>
      </p:sp>
    </p:spTree>
    <p:extLst>
      <p:ext uri="{BB962C8B-B14F-4D97-AF65-F5344CB8AC3E}">
        <p14:creationId xmlns:p14="http://schemas.microsoft.com/office/powerpoint/2010/main" val="1963936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D36577-D6D4-584D-979B-4244E11E4301}" type="datetimeFigureOut">
              <a:rPr lang="en-US" smtClean="0"/>
              <a:t>10/19/11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5EDFC-6D24-1949-9C6B-D5294D3F8AF1}" type="slidenum">
              <a:rPr lang="en-US" smtClean="0"/>
              <a:t>‹#›</a:t>
            </a:fld>
            <a:endParaRPr lang="en-US"/>
          </a:p>
        </p:txBody>
      </p:sp>
    </p:spTree>
    <p:extLst>
      <p:ext uri="{BB962C8B-B14F-4D97-AF65-F5344CB8AC3E}">
        <p14:creationId xmlns:p14="http://schemas.microsoft.com/office/powerpoint/2010/main" val="674646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D36577-D6D4-584D-979B-4244E11E4301}" type="datetimeFigureOut">
              <a:rPr lang="en-US" smtClean="0"/>
              <a:t>10/19/11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F5EDFC-6D24-1949-9C6B-D5294D3F8AF1}" type="slidenum">
              <a:rPr lang="en-US" smtClean="0"/>
              <a:t>‹#›</a:t>
            </a:fld>
            <a:endParaRPr lang="en-US"/>
          </a:p>
        </p:txBody>
      </p:sp>
    </p:spTree>
    <p:extLst>
      <p:ext uri="{BB962C8B-B14F-4D97-AF65-F5344CB8AC3E}">
        <p14:creationId xmlns:p14="http://schemas.microsoft.com/office/powerpoint/2010/main" val="685839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D36577-D6D4-584D-979B-4244E11E4301}" type="datetimeFigureOut">
              <a:rPr lang="en-US" smtClean="0"/>
              <a:t>10/19/11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F5EDFC-6D24-1949-9C6B-D5294D3F8AF1}" type="slidenum">
              <a:rPr lang="en-US" smtClean="0"/>
              <a:t>‹#›</a:t>
            </a:fld>
            <a:endParaRPr lang="en-US"/>
          </a:p>
        </p:txBody>
      </p:sp>
    </p:spTree>
    <p:extLst>
      <p:ext uri="{BB962C8B-B14F-4D97-AF65-F5344CB8AC3E}">
        <p14:creationId xmlns:p14="http://schemas.microsoft.com/office/powerpoint/2010/main" val="3639138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D36577-D6D4-584D-979B-4244E11E4301}" type="datetimeFigureOut">
              <a:rPr lang="en-US" smtClean="0"/>
              <a:t>10/19/11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F5EDFC-6D24-1949-9C6B-D5294D3F8AF1}" type="slidenum">
              <a:rPr lang="en-US" smtClean="0"/>
              <a:t>‹#›</a:t>
            </a:fld>
            <a:endParaRPr lang="en-US"/>
          </a:p>
        </p:txBody>
      </p:sp>
    </p:spTree>
    <p:extLst>
      <p:ext uri="{BB962C8B-B14F-4D97-AF65-F5344CB8AC3E}">
        <p14:creationId xmlns:p14="http://schemas.microsoft.com/office/powerpoint/2010/main" val="2971046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36577-D6D4-584D-979B-4244E11E4301}" type="datetimeFigureOut">
              <a:rPr lang="en-US" smtClean="0"/>
              <a:t>10/19/11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F5EDFC-6D24-1949-9C6B-D5294D3F8AF1}" type="slidenum">
              <a:rPr lang="en-US" smtClean="0"/>
              <a:t>‹#›</a:t>
            </a:fld>
            <a:endParaRPr lang="en-US"/>
          </a:p>
        </p:txBody>
      </p:sp>
    </p:spTree>
    <p:extLst>
      <p:ext uri="{BB962C8B-B14F-4D97-AF65-F5344CB8AC3E}">
        <p14:creationId xmlns:p14="http://schemas.microsoft.com/office/powerpoint/2010/main" val="151995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D36577-D6D4-584D-979B-4244E11E4301}" type="datetimeFigureOut">
              <a:rPr lang="en-US" smtClean="0"/>
              <a:t>10/19/11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F5EDFC-6D24-1949-9C6B-D5294D3F8AF1}" type="slidenum">
              <a:rPr lang="en-US" smtClean="0"/>
              <a:t>‹#›</a:t>
            </a:fld>
            <a:endParaRPr lang="en-US"/>
          </a:p>
        </p:txBody>
      </p:sp>
    </p:spTree>
    <p:extLst>
      <p:ext uri="{BB962C8B-B14F-4D97-AF65-F5344CB8AC3E}">
        <p14:creationId xmlns:p14="http://schemas.microsoft.com/office/powerpoint/2010/main" val="2373545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D36577-D6D4-584D-979B-4244E11E4301}" type="datetimeFigureOut">
              <a:rPr lang="en-US" smtClean="0"/>
              <a:t>10/19/11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F5EDFC-6D24-1949-9C6B-D5294D3F8AF1}" type="slidenum">
              <a:rPr lang="en-US" smtClean="0"/>
              <a:t>‹#›</a:t>
            </a:fld>
            <a:endParaRPr lang="en-US"/>
          </a:p>
        </p:txBody>
      </p:sp>
    </p:spTree>
    <p:extLst>
      <p:ext uri="{BB962C8B-B14F-4D97-AF65-F5344CB8AC3E}">
        <p14:creationId xmlns:p14="http://schemas.microsoft.com/office/powerpoint/2010/main" val="35343113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Geneva"/>
                <a:cs typeface="Geneva"/>
              </a:defRPr>
            </a:lvl1pPr>
          </a:lstStyle>
          <a:p>
            <a:fld id="{BCD36577-D6D4-584D-979B-4244E11E4301}" type="datetimeFigureOut">
              <a:rPr lang="en-US" smtClean="0"/>
              <a:pPr/>
              <a:t>10/19/11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Geneva"/>
                <a:cs typeface="Geneva"/>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Geneva"/>
                <a:cs typeface="Geneva"/>
              </a:defRPr>
            </a:lvl1pPr>
          </a:lstStyle>
          <a:p>
            <a:fld id="{4AF5EDFC-6D24-1949-9C6B-D5294D3F8AF1}" type="slidenum">
              <a:rPr lang="en-US" smtClean="0"/>
              <a:pPr/>
              <a:t>‹#›</a:t>
            </a:fld>
            <a:endParaRPr lang="en-US"/>
          </a:p>
        </p:txBody>
      </p:sp>
    </p:spTree>
    <p:extLst>
      <p:ext uri="{BB962C8B-B14F-4D97-AF65-F5344CB8AC3E}">
        <p14:creationId xmlns:p14="http://schemas.microsoft.com/office/powerpoint/2010/main" val="1612082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Geneva"/>
          <a:ea typeface="+mj-ea"/>
          <a:cs typeface="Genev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eneva"/>
          <a:ea typeface="+mn-ea"/>
          <a:cs typeface="Geneva"/>
        </a:defRPr>
      </a:lvl1pPr>
      <a:lvl2pPr marL="742950" indent="-285750" algn="l" defTabSz="457200" rtl="0" eaLnBrk="1" latinLnBrk="0" hangingPunct="1">
        <a:spcBef>
          <a:spcPct val="20000"/>
        </a:spcBef>
        <a:buFont typeface="Arial"/>
        <a:buChar char="–"/>
        <a:defRPr sz="2800" kern="1200">
          <a:solidFill>
            <a:schemeClr val="tx1"/>
          </a:solidFill>
          <a:latin typeface="Geneva"/>
          <a:ea typeface="+mn-ea"/>
          <a:cs typeface="Geneva"/>
        </a:defRPr>
      </a:lvl2pPr>
      <a:lvl3pPr marL="1143000" indent="-228600" algn="l" defTabSz="457200" rtl="0" eaLnBrk="1" latinLnBrk="0" hangingPunct="1">
        <a:spcBef>
          <a:spcPct val="20000"/>
        </a:spcBef>
        <a:buFont typeface="Arial"/>
        <a:buChar char="•"/>
        <a:defRPr sz="2400" kern="1200">
          <a:solidFill>
            <a:schemeClr val="tx1"/>
          </a:solidFill>
          <a:latin typeface="Geneva"/>
          <a:ea typeface="+mn-ea"/>
          <a:cs typeface="Geneva"/>
        </a:defRPr>
      </a:lvl3pPr>
      <a:lvl4pPr marL="1600200" indent="-228600" algn="l" defTabSz="457200" rtl="0" eaLnBrk="1" latinLnBrk="0" hangingPunct="1">
        <a:spcBef>
          <a:spcPct val="20000"/>
        </a:spcBef>
        <a:buFont typeface="Arial"/>
        <a:buChar char="–"/>
        <a:defRPr sz="2000" kern="1200">
          <a:solidFill>
            <a:schemeClr val="tx1"/>
          </a:solidFill>
          <a:latin typeface="Geneva"/>
          <a:ea typeface="+mn-ea"/>
          <a:cs typeface="Geneva"/>
        </a:defRPr>
      </a:lvl4pPr>
      <a:lvl5pPr marL="2057400" indent="-228600" algn="l" defTabSz="457200" rtl="0" eaLnBrk="1" latinLnBrk="0" hangingPunct="1">
        <a:spcBef>
          <a:spcPct val="20000"/>
        </a:spcBef>
        <a:buFont typeface="Arial"/>
        <a:buChar char="»"/>
        <a:defRPr sz="2000" kern="1200">
          <a:solidFill>
            <a:schemeClr val="tx1"/>
          </a:solidFill>
          <a:latin typeface="Geneva"/>
          <a:ea typeface="+mn-ea"/>
          <a:cs typeface="Genev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emf"/><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IRMS Optical Subsystem Review</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41570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MOSFIRE Rx</a:t>
            </a:r>
            <a:endParaRPr lang="en-US" b="1" dirty="0"/>
          </a:p>
        </p:txBody>
      </p:sp>
      <p:sp>
        <p:nvSpPr>
          <p:cNvPr id="3" name="Content Placeholder 2"/>
          <p:cNvSpPr>
            <a:spLocks noGrp="1"/>
          </p:cNvSpPr>
          <p:nvPr>
            <p:ph idx="1"/>
          </p:nvPr>
        </p:nvSpPr>
        <p:spPr>
          <a:xfrm>
            <a:off x="457200" y="1600200"/>
            <a:ext cx="8229600" cy="4958976"/>
          </a:xfrm>
        </p:spPr>
        <p:txBody>
          <a:bodyPr>
            <a:normAutofit/>
          </a:bodyPr>
          <a:lstStyle/>
          <a:p>
            <a:r>
              <a:rPr lang="en-US" dirty="0" smtClean="0"/>
              <a:t>f/15 collimator that delivers 125.0-mm diameter pupil (f=1875 mm)</a:t>
            </a:r>
          </a:p>
          <a:p>
            <a:r>
              <a:rPr lang="en-US" dirty="0" smtClean="0"/>
              <a:t>f/2 camera that delivers 0.18 </a:t>
            </a:r>
            <a:r>
              <a:rPr lang="en-US" dirty="0" err="1" smtClean="0"/>
              <a:t>arcsec</a:t>
            </a:r>
            <a:r>
              <a:rPr lang="en-US" dirty="0" smtClean="0"/>
              <a:t>/pixel (f=250 mm)</a:t>
            </a:r>
          </a:p>
          <a:p>
            <a:r>
              <a:rPr lang="en-US" dirty="0" smtClean="0"/>
              <a:t>Camera has a a large pupil relief of about one focal length and operates at an amazing f/0.93</a:t>
            </a:r>
          </a:p>
          <a:p>
            <a:r>
              <a:rPr lang="en-US" dirty="0" smtClean="0"/>
              <a:t>13 lenses + 1200 l/mm grating </a:t>
            </a:r>
            <a:r>
              <a:rPr lang="en-US" dirty="0" smtClean="0">
                <a:sym typeface="Wingdings"/>
              </a:rPr>
              <a:t> grating magnification of ~ 1.3</a:t>
            </a:r>
            <a:endParaRPr lang="en-US" dirty="0" smtClean="0"/>
          </a:p>
        </p:txBody>
      </p:sp>
    </p:spTree>
    <p:extLst>
      <p:ext uri="{BB962C8B-B14F-4D97-AF65-F5344CB8AC3E}">
        <p14:creationId xmlns:p14="http://schemas.microsoft.com/office/powerpoint/2010/main" val="11977915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Charter</a:t>
            </a:r>
            <a:endParaRPr lang="en-US" b="1" dirty="0"/>
          </a:p>
        </p:txBody>
      </p:sp>
      <p:sp>
        <p:nvSpPr>
          <p:cNvPr id="3" name="Content Placeholder 2"/>
          <p:cNvSpPr>
            <a:spLocks noGrp="1"/>
          </p:cNvSpPr>
          <p:nvPr>
            <p:ph idx="1"/>
          </p:nvPr>
        </p:nvSpPr>
        <p:spPr/>
        <p:txBody>
          <a:bodyPr>
            <a:normAutofit fontScale="55000" lnSpcReduction="20000"/>
          </a:bodyPr>
          <a:lstStyle/>
          <a:p>
            <a:r>
              <a:rPr lang="en-US" b="1" dirty="0"/>
              <a:t>Scope as defined by TMT Statement of Work</a:t>
            </a:r>
          </a:p>
          <a:p>
            <a:r>
              <a:rPr lang="en-US" dirty="0"/>
              <a:t> </a:t>
            </a:r>
          </a:p>
          <a:p>
            <a:r>
              <a:rPr lang="en-US" dirty="0"/>
              <a:t>The TMT statement of work “TMT.INS.CON.11.XXX.DRF02” (Section 2.1) is quoted below:</a:t>
            </a:r>
          </a:p>
          <a:p>
            <a:r>
              <a:rPr lang="en-US" dirty="0"/>
              <a:t> </a:t>
            </a:r>
          </a:p>
          <a:p>
            <a:pPr lvl="0"/>
            <a:r>
              <a:rPr lang="en-US" dirty="0"/>
              <a:t>Verify that the results of RD2 are still valid for the </a:t>
            </a:r>
            <a:r>
              <a:rPr lang="en-US" i="1" dirty="0"/>
              <a:t>as-built</a:t>
            </a:r>
            <a:r>
              <a:rPr lang="en-US" dirty="0"/>
              <a:t> prescription for MOSFIRE. Confirm that, apart from modifications to the field lens and “front-end”, the remainder of the MOSFIRE design can be copied to meet the requirements of TMT/IRMS.  In the event more spectrograph optics changes are needed than a small change of the field lens, the team should work with the IRMS Project Scientist to propose a design, along with ROM estimate of cost and impact, that </a:t>
            </a:r>
            <a:r>
              <a:rPr lang="en-US" u="sng" dirty="0"/>
              <a:t>approaches</a:t>
            </a:r>
            <a:r>
              <a:rPr lang="en-US" dirty="0"/>
              <a:t> the science requirements with least perturbation of the MOSFIRE instrument.</a:t>
            </a:r>
          </a:p>
          <a:p>
            <a:pPr lvl="0"/>
            <a:r>
              <a:rPr lang="en-US" dirty="0"/>
              <a:t>Document and present the results of the above study to TMT Project Office, to reach agreement on any changes to the scope of the subsequent work prior to beginning that work.</a:t>
            </a:r>
          </a:p>
          <a:p>
            <a:pPr marL="0" indent="0">
              <a:buNone/>
            </a:pPr>
            <a:endParaRPr lang="en-US" dirty="0"/>
          </a:p>
        </p:txBody>
      </p:sp>
    </p:spTree>
    <p:extLst>
      <p:ext uri="{BB962C8B-B14F-4D97-AF65-F5344CB8AC3E}">
        <p14:creationId xmlns:p14="http://schemas.microsoft.com/office/powerpoint/2010/main" val="39088126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Requirements (from Appendix of </a:t>
            </a:r>
            <a:r>
              <a:rPr lang="en-US" b="1" dirty="0" err="1" smtClean="0"/>
              <a:t>SoW</a:t>
            </a:r>
            <a:r>
              <a:rPr lang="en-US" b="1" dirty="0" smtClean="0"/>
              <a:t>)</a:t>
            </a:r>
            <a:endParaRPr lang="en-US" b="1" dirty="0"/>
          </a:p>
        </p:txBody>
      </p:sp>
      <p:sp>
        <p:nvSpPr>
          <p:cNvPr id="3" name="Content Placeholder 2"/>
          <p:cNvSpPr>
            <a:spLocks noGrp="1"/>
          </p:cNvSpPr>
          <p:nvPr>
            <p:ph idx="1"/>
          </p:nvPr>
        </p:nvSpPr>
        <p:spPr/>
        <p:txBody>
          <a:bodyPr>
            <a:normAutofit fontScale="85000" lnSpcReduction="10000"/>
          </a:bodyPr>
          <a:lstStyle/>
          <a:p>
            <a:r>
              <a:rPr lang="en-US" dirty="0" smtClean="0"/>
              <a:t>Wavelength Range 0.95 – 2.49 µ</a:t>
            </a:r>
          </a:p>
          <a:p>
            <a:r>
              <a:rPr lang="en-US" dirty="0" smtClean="0"/>
              <a:t>Covers a single band at a time</a:t>
            </a:r>
          </a:p>
          <a:p>
            <a:r>
              <a:rPr lang="en-US" dirty="0" smtClean="0"/>
              <a:t>80% </a:t>
            </a:r>
            <a:r>
              <a:rPr lang="en-US" dirty="0" err="1" smtClean="0"/>
              <a:t>EqE</a:t>
            </a:r>
            <a:r>
              <a:rPr lang="en-US" dirty="0" smtClean="0"/>
              <a:t> in two pixels in spectroscopy mode</a:t>
            </a:r>
          </a:p>
          <a:p>
            <a:r>
              <a:rPr lang="en-US" dirty="0" smtClean="0"/>
              <a:t>0.07” diameter images in imaging mode (allow refocus)</a:t>
            </a:r>
          </a:p>
          <a:p>
            <a:r>
              <a:rPr lang="en-US" dirty="0" smtClean="0"/>
              <a:t>FOV of 2’</a:t>
            </a:r>
          </a:p>
          <a:p>
            <a:r>
              <a:rPr lang="en-US" dirty="0" smtClean="0"/>
              <a:t>Spectral and imaging sampling of 0.06” per pixel</a:t>
            </a:r>
          </a:p>
          <a:p>
            <a:r>
              <a:rPr lang="en-US" dirty="0" smtClean="0"/>
              <a:t>R = 3270 with 3” slit (</a:t>
            </a:r>
            <a:r>
              <a:rPr lang="en-US" dirty="0" err="1" smtClean="0"/>
              <a:t>Rθ</a:t>
            </a:r>
            <a:r>
              <a:rPr lang="en-US" dirty="0" smtClean="0"/>
              <a:t> ~ 700 as)</a:t>
            </a:r>
          </a:p>
          <a:p>
            <a:r>
              <a:rPr lang="en-US" dirty="0" smtClean="0"/>
              <a:t>YJHK produced in 6-3 order</a:t>
            </a:r>
          </a:p>
        </p:txBody>
      </p:sp>
    </p:spTree>
    <p:extLst>
      <p:ext uri="{BB962C8B-B14F-4D97-AF65-F5344CB8AC3E}">
        <p14:creationId xmlns:p14="http://schemas.microsoft.com/office/powerpoint/2010/main" val="32310891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Additional Requirements / Changes in Scope</a:t>
            </a:r>
            <a:endParaRPr lang="en-US" b="1" dirty="0"/>
          </a:p>
        </p:txBody>
      </p:sp>
      <p:sp>
        <p:nvSpPr>
          <p:cNvPr id="3" name="Content Placeholder 2"/>
          <p:cNvSpPr>
            <a:spLocks noGrp="1"/>
          </p:cNvSpPr>
          <p:nvPr>
            <p:ph idx="1"/>
          </p:nvPr>
        </p:nvSpPr>
        <p:spPr/>
        <p:txBody>
          <a:bodyPr/>
          <a:lstStyle/>
          <a:p>
            <a:r>
              <a:rPr lang="en-US" dirty="0" smtClean="0"/>
              <a:t>Preconstruction design rather than as-built design</a:t>
            </a:r>
          </a:p>
          <a:p>
            <a:r>
              <a:rPr lang="en-US" dirty="0" smtClean="0"/>
              <a:t>More than just changes to field lens curvature (but no major changes)</a:t>
            </a:r>
          </a:p>
          <a:p>
            <a:r>
              <a:rPr lang="en-US" dirty="0"/>
              <a:t>A</a:t>
            </a:r>
            <a:r>
              <a:rPr lang="en-US" dirty="0" smtClean="0"/>
              <a:t>ssume that the CSU’s bars can be curved to follow the TMT focal plane</a:t>
            </a:r>
          </a:p>
          <a:p>
            <a:r>
              <a:rPr lang="en-US" dirty="0" smtClean="0"/>
              <a:t>Add a pupil quality + walk requirement</a:t>
            </a:r>
            <a:endParaRPr lang="en-US" dirty="0"/>
          </a:p>
        </p:txBody>
      </p:sp>
    </p:spTree>
    <p:extLst>
      <p:ext uri="{BB962C8B-B14F-4D97-AF65-F5344CB8AC3E}">
        <p14:creationId xmlns:p14="http://schemas.microsoft.com/office/powerpoint/2010/main" val="35837346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Collimator</a:t>
            </a:r>
            <a:endParaRPr lang="en-US" b="1" dirty="0"/>
          </a:p>
        </p:txBody>
      </p:sp>
      <p:sp>
        <p:nvSpPr>
          <p:cNvPr id="3" name="Content Placeholder 2"/>
          <p:cNvSpPr>
            <a:spLocks noGrp="1"/>
          </p:cNvSpPr>
          <p:nvPr>
            <p:ph idx="1"/>
          </p:nvPr>
        </p:nvSpPr>
        <p:spPr/>
        <p:txBody>
          <a:bodyPr>
            <a:normAutofit fontScale="92500"/>
          </a:bodyPr>
          <a:lstStyle/>
          <a:p>
            <a:r>
              <a:rPr lang="en-US" dirty="0" smtClean="0"/>
              <a:t>Keck delivers a 2.1-m ROC focal plane with an exit pupil 20-m away from MOSFIRE’s focal plane.</a:t>
            </a:r>
          </a:p>
          <a:p>
            <a:r>
              <a:rPr lang="en-US" dirty="0" smtClean="0"/>
              <a:t>TMT</a:t>
            </a:r>
            <a:r>
              <a:rPr lang="en-US" dirty="0" smtClean="0"/>
              <a:t>/NFIRAOS Delivers </a:t>
            </a:r>
            <a:r>
              <a:rPr lang="en-US" dirty="0" smtClean="0"/>
              <a:t>a </a:t>
            </a:r>
            <a:r>
              <a:rPr lang="en-US" dirty="0" smtClean="0"/>
              <a:t>-1.3</a:t>
            </a:r>
            <a:r>
              <a:rPr lang="en-US" dirty="0" smtClean="0"/>
              <a:t>-m ROC focal plane (curved in opposite direction) and the pupil sits roughly 188-m away from IRMS’s focal plane</a:t>
            </a:r>
            <a:r>
              <a:rPr lang="en-US" dirty="0" smtClean="0"/>
              <a:t>.</a:t>
            </a:r>
          </a:p>
          <a:p>
            <a:r>
              <a:rPr lang="en-US" b="1" u="sng" dirty="0" smtClean="0"/>
              <a:t>Collimator focused on a 2.1-m ROC focal plane oriented in the negative direction.</a:t>
            </a:r>
            <a:endParaRPr lang="en-US" b="1" u="sng" dirty="0"/>
          </a:p>
        </p:txBody>
      </p:sp>
    </p:spTree>
    <p:extLst>
      <p:ext uri="{BB962C8B-B14F-4D97-AF65-F5344CB8AC3E}">
        <p14:creationId xmlns:p14="http://schemas.microsoft.com/office/powerpoint/2010/main" val="13654839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Collimator</a:t>
            </a:r>
            <a:endParaRPr lang="en-US" b="1"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91730" y="3360418"/>
            <a:ext cx="8495070" cy="1522906"/>
          </a:xfrm>
          <a:prstGeom prst="rect">
            <a:avLst/>
          </a:prstGeom>
          <a:noFill/>
          <a:ln>
            <a:noFill/>
          </a:ln>
        </p:spPr>
      </p:pic>
      <p:pic>
        <p:nvPicPr>
          <p:cNvPr id="5" name="Picture 4"/>
          <p:cNvPicPr>
            <a:picLocks noChangeAspect="1"/>
          </p:cNvPicPr>
          <p:nvPr/>
        </p:nvPicPr>
        <p:blipFill>
          <a:blip r:embed="rId4"/>
          <a:stretch>
            <a:fillRect/>
          </a:stretch>
        </p:blipFill>
        <p:spPr>
          <a:xfrm>
            <a:off x="301812" y="1321552"/>
            <a:ext cx="5791200" cy="1854200"/>
          </a:xfrm>
          <a:prstGeom prst="rect">
            <a:avLst/>
          </a:prstGeom>
        </p:spPr>
      </p:pic>
      <p:sp>
        <p:nvSpPr>
          <p:cNvPr id="6" name="TextBox 5"/>
          <p:cNvSpPr txBox="1"/>
          <p:nvPr/>
        </p:nvSpPr>
        <p:spPr>
          <a:xfrm>
            <a:off x="191730" y="3175752"/>
            <a:ext cx="1901595" cy="369332"/>
          </a:xfrm>
          <a:prstGeom prst="rect">
            <a:avLst/>
          </a:prstGeom>
          <a:noFill/>
        </p:spPr>
        <p:txBody>
          <a:bodyPr wrap="none" rtlCol="0">
            <a:spAutoFit/>
          </a:bodyPr>
          <a:lstStyle/>
          <a:p>
            <a:r>
              <a:rPr lang="en-US" dirty="0" smtClean="0"/>
              <a:t>TMT Focal Surface</a:t>
            </a:r>
            <a:endParaRPr lang="en-US" dirty="0"/>
          </a:p>
        </p:txBody>
      </p:sp>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271930" y="5407350"/>
            <a:ext cx="8214658" cy="1227344"/>
          </a:xfrm>
          <a:prstGeom prst="rect">
            <a:avLst/>
          </a:prstGeom>
          <a:noFill/>
          <a:ln>
            <a:noFill/>
          </a:ln>
        </p:spPr>
      </p:pic>
      <p:sp>
        <p:nvSpPr>
          <p:cNvPr id="8" name="TextBox 7"/>
          <p:cNvSpPr txBox="1"/>
          <p:nvPr/>
        </p:nvSpPr>
        <p:spPr>
          <a:xfrm>
            <a:off x="4557058" y="5265156"/>
            <a:ext cx="2130398" cy="369332"/>
          </a:xfrm>
          <a:prstGeom prst="rect">
            <a:avLst/>
          </a:prstGeom>
          <a:noFill/>
        </p:spPr>
        <p:txBody>
          <a:bodyPr wrap="none" rtlCol="0">
            <a:spAutoFit/>
          </a:bodyPr>
          <a:lstStyle/>
          <a:p>
            <a:r>
              <a:rPr lang="en-US" dirty="0" smtClean="0"/>
              <a:t>After </a:t>
            </a:r>
            <a:r>
              <a:rPr lang="en-US" dirty="0" err="1" smtClean="0"/>
              <a:t>Reoptimization</a:t>
            </a:r>
            <a:endParaRPr lang="en-US" dirty="0"/>
          </a:p>
        </p:txBody>
      </p:sp>
    </p:spTree>
    <p:extLst>
      <p:ext uri="{BB962C8B-B14F-4D97-AF65-F5344CB8AC3E}">
        <p14:creationId xmlns:p14="http://schemas.microsoft.com/office/powerpoint/2010/main" val="36267440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Collimator Performance</a:t>
            </a:r>
            <a:endParaRPr lang="en-US" b="1" dirty="0"/>
          </a:p>
        </p:txBody>
      </p:sp>
      <p:pic>
        <p:nvPicPr>
          <p:cNvPr id="5" name="Picture 4"/>
          <p:cNvPicPr>
            <a:picLocks noChangeAspect="1"/>
          </p:cNvPicPr>
          <p:nvPr/>
        </p:nvPicPr>
        <p:blipFill>
          <a:blip r:embed="rId3"/>
          <a:stretch>
            <a:fillRect/>
          </a:stretch>
        </p:blipFill>
        <p:spPr>
          <a:xfrm>
            <a:off x="0" y="1257300"/>
            <a:ext cx="9144000" cy="3313607"/>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6125881" y="4217912"/>
            <a:ext cx="2399553" cy="2483149"/>
          </a:xfrm>
          <a:prstGeom prst="rect">
            <a:avLst/>
          </a:prstGeom>
          <a:noFill/>
          <a:ln>
            <a:noFill/>
          </a:ln>
        </p:spPr>
      </p:pic>
      <p:sp>
        <p:nvSpPr>
          <p:cNvPr id="8" name="TextBox 7"/>
          <p:cNvSpPr txBox="1"/>
          <p:nvPr/>
        </p:nvSpPr>
        <p:spPr>
          <a:xfrm>
            <a:off x="7312919" y="3743993"/>
            <a:ext cx="1373881" cy="369332"/>
          </a:xfrm>
          <a:prstGeom prst="rect">
            <a:avLst/>
          </a:prstGeom>
          <a:noFill/>
        </p:spPr>
        <p:txBody>
          <a:bodyPr wrap="none" rtlCol="0">
            <a:spAutoFit/>
          </a:bodyPr>
          <a:lstStyle/>
          <a:p>
            <a:r>
              <a:rPr lang="en-US" dirty="0" smtClean="0">
                <a:solidFill>
                  <a:srgbClr val="FF0000"/>
                </a:solidFill>
              </a:rPr>
              <a:t>Spec is 0.07”</a:t>
            </a:r>
            <a:endParaRPr lang="en-US" dirty="0">
              <a:solidFill>
                <a:srgbClr val="FF0000"/>
              </a:solidFill>
            </a:endParaRPr>
          </a:p>
        </p:txBody>
      </p:sp>
    </p:spTree>
    <p:extLst>
      <p:ext uri="{BB962C8B-B14F-4D97-AF65-F5344CB8AC3E}">
        <p14:creationId xmlns:p14="http://schemas.microsoft.com/office/powerpoint/2010/main" val="4862356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Camera</a:t>
            </a:r>
            <a:endParaRPr lang="en-US" b="1" dirty="0"/>
          </a:p>
        </p:txBody>
      </p:sp>
      <p:sp>
        <p:nvSpPr>
          <p:cNvPr id="3" name="Content Placeholder 2"/>
          <p:cNvSpPr>
            <a:spLocks noGrp="1"/>
          </p:cNvSpPr>
          <p:nvPr>
            <p:ph idx="1"/>
          </p:nvPr>
        </p:nvSpPr>
        <p:spPr/>
        <p:txBody>
          <a:bodyPr>
            <a:normAutofit fontScale="85000" lnSpcReduction="10000"/>
          </a:bodyPr>
          <a:lstStyle/>
          <a:p>
            <a:r>
              <a:rPr lang="en-US" dirty="0" err="1" smtClean="0"/>
              <a:t>Raytrace</a:t>
            </a:r>
            <a:r>
              <a:rPr lang="en-US" dirty="0" smtClean="0"/>
              <a:t> analysis in all bands with several wavelengths across a variety of spectroscopic positions. (No tracing outside of the spectroscopic field).</a:t>
            </a:r>
          </a:p>
          <a:p>
            <a:r>
              <a:rPr lang="en-US" dirty="0" smtClean="0"/>
              <a:t>Using the unmodified MOSFIRE camera performance is such that the worst 1% of field/wavelength combos fall below 80% </a:t>
            </a:r>
            <a:r>
              <a:rPr lang="en-US" dirty="0" err="1" smtClean="0"/>
              <a:t>EqE</a:t>
            </a:r>
            <a:r>
              <a:rPr lang="en-US" dirty="0" smtClean="0"/>
              <a:t>. Almost all </a:t>
            </a:r>
            <a:r>
              <a:rPr lang="en-US" dirty="0" err="1" smtClean="0"/>
              <a:t>ensquared</a:t>
            </a:r>
            <a:r>
              <a:rPr lang="en-US" dirty="0" smtClean="0"/>
              <a:t> energies are above 85%</a:t>
            </a:r>
          </a:p>
          <a:p>
            <a:r>
              <a:rPr lang="en-US" dirty="0" err="1" smtClean="0"/>
              <a:t>Reoptimizing</a:t>
            </a:r>
            <a:r>
              <a:rPr lang="en-US" dirty="0" smtClean="0"/>
              <a:t> the camera slightly yields 85% </a:t>
            </a:r>
            <a:r>
              <a:rPr lang="en-US" dirty="0" err="1" smtClean="0"/>
              <a:t>EqE</a:t>
            </a:r>
            <a:r>
              <a:rPr lang="en-US" dirty="0" smtClean="0"/>
              <a:t> in all fields and bands with almost all above 90%.</a:t>
            </a:r>
            <a:endParaRPr lang="en-US" dirty="0"/>
          </a:p>
        </p:txBody>
      </p:sp>
    </p:spTree>
    <p:extLst>
      <p:ext uri="{BB962C8B-B14F-4D97-AF65-F5344CB8AC3E}">
        <p14:creationId xmlns:p14="http://schemas.microsoft.com/office/powerpoint/2010/main" val="100465555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IRMS as an Imager</a:t>
            </a:r>
            <a:endParaRPr lang="en-US" b="1"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457200" y="1417638"/>
            <a:ext cx="8229600" cy="4971097"/>
          </a:xfrm>
          <a:prstGeom prst="rect">
            <a:avLst/>
          </a:prstGeom>
        </p:spPr>
      </p:pic>
    </p:spTree>
    <p:extLst>
      <p:ext uri="{BB962C8B-B14F-4D97-AF65-F5344CB8AC3E}">
        <p14:creationId xmlns:p14="http://schemas.microsoft.com/office/powerpoint/2010/main" val="231853109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IRMS as an imager (2)</a:t>
            </a:r>
            <a:endParaRPr lang="en-US" b="1"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457200" y="1556040"/>
            <a:ext cx="8208436" cy="4958313"/>
          </a:xfrm>
          <a:prstGeom prst="rect">
            <a:avLst/>
          </a:prstGeom>
        </p:spPr>
      </p:pic>
    </p:spTree>
    <p:extLst>
      <p:ext uri="{BB962C8B-B14F-4D97-AF65-F5344CB8AC3E}">
        <p14:creationId xmlns:p14="http://schemas.microsoft.com/office/powerpoint/2010/main" val="21688446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Charter</a:t>
            </a:r>
            <a:endParaRPr lang="en-US" b="1" dirty="0"/>
          </a:p>
        </p:txBody>
      </p:sp>
      <p:sp>
        <p:nvSpPr>
          <p:cNvPr id="3" name="Content Placeholder 2"/>
          <p:cNvSpPr>
            <a:spLocks noGrp="1"/>
          </p:cNvSpPr>
          <p:nvPr>
            <p:ph idx="1"/>
          </p:nvPr>
        </p:nvSpPr>
        <p:spPr/>
        <p:txBody>
          <a:bodyPr/>
          <a:lstStyle/>
          <a:p>
            <a:r>
              <a:rPr lang="en-US" dirty="0" smtClean="0"/>
              <a:t>Confirm that the MOSFIRE design is a feasible baseline for IRMS (yes)</a:t>
            </a:r>
          </a:p>
          <a:p>
            <a:r>
              <a:rPr lang="en-US" dirty="0" smtClean="0"/>
              <a:t>Verify that the MOSFIRE design can achieve or approach the requirements of IRMS (achieves)</a:t>
            </a:r>
          </a:p>
          <a:p>
            <a:r>
              <a:rPr lang="en-US" dirty="0" smtClean="0"/>
              <a:t>This optical mini-study is a gateway to the next phase of the design study</a:t>
            </a:r>
            <a:endParaRPr lang="en-US" dirty="0"/>
          </a:p>
        </p:txBody>
      </p:sp>
    </p:spTree>
    <p:extLst>
      <p:ext uri="{BB962C8B-B14F-4D97-AF65-F5344CB8AC3E}">
        <p14:creationId xmlns:p14="http://schemas.microsoft.com/office/powerpoint/2010/main" val="121904155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Work</a:t>
            </a:r>
            <a:endParaRPr lang="en-US" dirty="0"/>
          </a:p>
        </p:txBody>
      </p:sp>
      <p:sp>
        <p:nvSpPr>
          <p:cNvPr id="3" name="Content Placeholder 2"/>
          <p:cNvSpPr>
            <a:spLocks noGrp="1"/>
          </p:cNvSpPr>
          <p:nvPr>
            <p:ph idx="1"/>
          </p:nvPr>
        </p:nvSpPr>
        <p:spPr/>
        <p:txBody>
          <a:bodyPr/>
          <a:lstStyle/>
          <a:p>
            <a:r>
              <a:rPr lang="en-US" dirty="0" smtClean="0"/>
              <a:t>Ghost Analysis</a:t>
            </a:r>
          </a:p>
          <a:p>
            <a:pPr lvl="1"/>
            <a:r>
              <a:rPr lang="en-US" dirty="0" smtClean="0"/>
              <a:t>Based on a </a:t>
            </a:r>
            <a:r>
              <a:rPr lang="en-US" dirty="0" err="1" smtClean="0"/>
              <a:t>Zemax</a:t>
            </a:r>
            <a:r>
              <a:rPr lang="en-US" dirty="0" smtClean="0"/>
              <a:t> single pass analysis</a:t>
            </a:r>
          </a:p>
          <a:p>
            <a:pPr lvl="2"/>
            <a:r>
              <a:rPr lang="en-US" dirty="0" smtClean="0"/>
              <a:t>Bright detector </a:t>
            </a:r>
            <a:r>
              <a:rPr lang="en-US" dirty="0" smtClean="0">
                <a:sym typeface="Wingdings"/>
              </a:rPr>
              <a:t> back to instrument  reflects back to detector</a:t>
            </a:r>
          </a:p>
          <a:p>
            <a:pPr lvl="1"/>
            <a:r>
              <a:rPr lang="en-US" dirty="0" smtClean="0"/>
              <a:t>Only very weak ghosts, several hundred microns in diameter. </a:t>
            </a:r>
          </a:p>
          <a:p>
            <a:r>
              <a:rPr lang="en-US" dirty="0" smtClean="0"/>
              <a:t>Sensitivity Analysis</a:t>
            </a:r>
          </a:p>
          <a:p>
            <a:pPr lvl="1"/>
            <a:r>
              <a:rPr lang="en-US" dirty="0" smtClean="0"/>
              <a:t>Assuming MOSFIRE level misalignments the </a:t>
            </a:r>
            <a:endParaRPr lang="en-US" dirty="0"/>
          </a:p>
        </p:txBody>
      </p:sp>
    </p:spTree>
    <p:extLst>
      <p:ext uri="{BB962C8B-B14F-4D97-AF65-F5344CB8AC3E}">
        <p14:creationId xmlns:p14="http://schemas.microsoft.com/office/powerpoint/2010/main" val="138897778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Future Work</a:t>
            </a:r>
            <a:endParaRPr lang="en-US" b="1" dirty="0"/>
          </a:p>
        </p:txBody>
      </p:sp>
      <p:sp>
        <p:nvSpPr>
          <p:cNvPr id="3" name="Content Placeholder 2"/>
          <p:cNvSpPr>
            <a:spLocks noGrp="1"/>
          </p:cNvSpPr>
          <p:nvPr>
            <p:ph idx="1"/>
          </p:nvPr>
        </p:nvSpPr>
        <p:spPr/>
        <p:txBody>
          <a:bodyPr/>
          <a:lstStyle/>
          <a:p>
            <a:r>
              <a:rPr lang="en-US" dirty="0" smtClean="0"/>
              <a:t>Talk with CSEM</a:t>
            </a:r>
          </a:p>
          <a:p>
            <a:r>
              <a:rPr lang="en-US" dirty="0" smtClean="0"/>
              <a:t>Quotation on glass, polishing, and coating</a:t>
            </a:r>
            <a:endParaRPr lang="en-US" dirty="0"/>
          </a:p>
        </p:txBody>
      </p:sp>
    </p:spTree>
    <p:extLst>
      <p:ext uri="{BB962C8B-B14F-4D97-AF65-F5344CB8AC3E}">
        <p14:creationId xmlns:p14="http://schemas.microsoft.com/office/powerpoint/2010/main" val="42018773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p:txBody>
          <a:bodyPr/>
          <a:lstStyle/>
          <a:p>
            <a:r>
              <a:rPr lang="en-US" dirty="0" smtClean="0"/>
              <a:t>Present MOSFIRE and its components.</a:t>
            </a:r>
          </a:p>
          <a:p>
            <a:r>
              <a:rPr lang="en-US" dirty="0" smtClean="0"/>
              <a:t>Describe the IRMS requirements and study scope.</a:t>
            </a:r>
          </a:p>
          <a:p>
            <a:r>
              <a:rPr lang="en-US" dirty="0" smtClean="0"/>
              <a:t>Show that the MOSFIRE design is an excellent starting point, and that with tweaks can achieve IRMS requirements</a:t>
            </a:r>
          </a:p>
          <a:p>
            <a:pPr lvl="1"/>
            <a:r>
              <a:rPr lang="en-US" dirty="0" smtClean="0"/>
              <a:t>I’ll show the work performed along the way</a:t>
            </a:r>
            <a:endParaRPr lang="en-US" dirty="0"/>
          </a:p>
        </p:txBody>
      </p:sp>
    </p:spTree>
    <p:extLst>
      <p:ext uri="{BB962C8B-B14F-4D97-AF65-F5344CB8AC3E}">
        <p14:creationId xmlns:p14="http://schemas.microsoft.com/office/powerpoint/2010/main" val="42877423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MOSFIRE?</a:t>
            </a:r>
            <a:endParaRPr lang="en-US" b="1" dirty="0"/>
          </a:p>
        </p:txBody>
      </p:sp>
      <p:sp>
        <p:nvSpPr>
          <p:cNvPr id="3" name="Content Placeholder 2"/>
          <p:cNvSpPr>
            <a:spLocks noGrp="1"/>
          </p:cNvSpPr>
          <p:nvPr>
            <p:ph idx="1"/>
          </p:nvPr>
        </p:nvSpPr>
        <p:spPr>
          <a:xfrm>
            <a:off x="457200" y="1417638"/>
            <a:ext cx="8229600" cy="5186362"/>
          </a:xfrm>
        </p:spPr>
        <p:txBody>
          <a:bodyPr>
            <a:normAutofit/>
          </a:bodyPr>
          <a:lstStyle/>
          <a:p>
            <a:r>
              <a:rPr lang="en-US" dirty="0" smtClean="0"/>
              <a:t>Multi-Object Spectrometer for Infrared Exploration (0.97 – 2.45 µ)</a:t>
            </a:r>
          </a:p>
          <a:p>
            <a:r>
              <a:rPr lang="en-US" dirty="0" smtClean="0"/>
              <a:t>A large vacuum-cryogenic instrument</a:t>
            </a:r>
          </a:p>
          <a:p>
            <a:r>
              <a:rPr lang="en-US" dirty="0" smtClean="0"/>
              <a:t>At the Cass focus of Keck I:</a:t>
            </a:r>
          </a:p>
          <a:p>
            <a:pPr lvl="1"/>
            <a:r>
              <a:rPr lang="en-US" dirty="0" smtClean="0"/>
              <a:t>Spectroscopy:</a:t>
            </a:r>
          </a:p>
          <a:p>
            <a:pPr lvl="2"/>
            <a:r>
              <a:rPr lang="en-US" dirty="0" smtClean="0"/>
              <a:t>6.1’ slit</a:t>
            </a:r>
          </a:p>
          <a:p>
            <a:pPr lvl="2"/>
            <a:r>
              <a:rPr lang="en-US" dirty="0" err="1" smtClean="0"/>
              <a:t>Rθ</a:t>
            </a:r>
            <a:r>
              <a:rPr lang="en-US" dirty="0" smtClean="0"/>
              <a:t> ~ 2200</a:t>
            </a:r>
          </a:p>
          <a:p>
            <a:pPr lvl="2"/>
            <a:r>
              <a:rPr lang="en-US" dirty="0" smtClean="0"/>
              <a:t>Configurable slit</a:t>
            </a:r>
          </a:p>
          <a:p>
            <a:pPr lvl="1"/>
            <a:r>
              <a:rPr lang="en-US" dirty="0" smtClean="0"/>
              <a:t>Imaging over ~ 6’ x 6’ FOV</a:t>
            </a:r>
          </a:p>
          <a:p>
            <a:r>
              <a:rPr lang="en-US" dirty="0" smtClean="0"/>
              <a:t>~Works in the lab</a:t>
            </a:r>
            <a:endParaRPr lang="en-US" dirty="0"/>
          </a:p>
        </p:txBody>
      </p:sp>
    </p:spTree>
    <p:extLst>
      <p:ext uri="{BB962C8B-B14F-4D97-AF65-F5344CB8AC3E}">
        <p14:creationId xmlns:p14="http://schemas.microsoft.com/office/powerpoint/2010/main" val="28373744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09700" y="1308100"/>
            <a:ext cx="6311900" cy="4229100"/>
          </a:xfrm>
          <a:prstGeom prst="rect">
            <a:avLst/>
          </a:prstGeom>
        </p:spPr>
      </p:pic>
    </p:spTree>
    <p:extLst>
      <p:ext uri="{BB962C8B-B14F-4D97-AF65-F5344CB8AC3E}">
        <p14:creationId xmlns:p14="http://schemas.microsoft.com/office/powerpoint/2010/main" val="3098137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History of MOSFIRE</a:t>
            </a:r>
            <a:endParaRPr lang="en-US" b="1" dirty="0"/>
          </a:p>
        </p:txBody>
      </p:sp>
      <p:sp>
        <p:nvSpPr>
          <p:cNvPr id="3" name="Content Placeholder 2"/>
          <p:cNvSpPr>
            <a:spLocks noGrp="1"/>
          </p:cNvSpPr>
          <p:nvPr>
            <p:ph idx="1"/>
          </p:nvPr>
        </p:nvSpPr>
        <p:spPr/>
        <p:txBody>
          <a:bodyPr/>
          <a:lstStyle/>
          <a:p>
            <a:r>
              <a:rPr lang="en-US" dirty="0" smtClean="0"/>
              <a:t>MOSFIRE began in July 2005, passed PDR in April 2006 and DDR one year later.</a:t>
            </a:r>
          </a:p>
          <a:p>
            <a:r>
              <a:rPr lang="en-US" dirty="0" smtClean="0"/>
              <a:t>Designed to simplify as much as possible.</a:t>
            </a:r>
          </a:p>
          <a:p>
            <a:r>
              <a:rPr lang="en-US" dirty="0" smtClean="0"/>
              <a:t>First light in lab July 1, 2010</a:t>
            </a:r>
          </a:p>
          <a:p>
            <a:r>
              <a:rPr lang="en-US" dirty="0" smtClean="0"/>
              <a:t>First light on Keck March 2012?</a:t>
            </a:r>
          </a:p>
        </p:txBody>
      </p:sp>
    </p:spTree>
    <p:extLst>
      <p:ext uri="{BB962C8B-B14F-4D97-AF65-F5344CB8AC3E}">
        <p14:creationId xmlns:p14="http://schemas.microsoft.com/office/powerpoint/2010/main" val="9228733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39800" y="774700"/>
            <a:ext cx="7251700" cy="5295900"/>
          </a:xfrm>
          <a:prstGeom prst="rect">
            <a:avLst/>
          </a:prstGeom>
        </p:spPr>
      </p:pic>
    </p:spTree>
    <p:extLst>
      <p:ext uri="{BB962C8B-B14F-4D97-AF65-F5344CB8AC3E}">
        <p14:creationId xmlns:p14="http://schemas.microsoft.com/office/powerpoint/2010/main" val="35475299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Paraxial Description of Optics</a:t>
            </a:r>
            <a:endParaRPr lang="en-US" b="1"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039035" y="1023526"/>
            <a:ext cx="5486400" cy="5677535"/>
          </a:xfrm>
          <a:prstGeom prst="rect">
            <a:avLst/>
          </a:prstGeom>
          <a:noFill/>
          <a:ln>
            <a:noFill/>
          </a:ln>
        </p:spPr>
      </p:pic>
      <p:sp>
        <p:nvSpPr>
          <p:cNvPr id="7" name="TextBox 6"/>
          <p:cNvSpPr txBox="1"/>
          <p:nvPr/>
        </p:nvSpPr>
        <p:spPr>
          <a:xfrm>
            <a:off x="134471" y="2091764"/>
            <a:ext cx="2465294" cy="923330"/>
          </a:xfrm>
          <a:prstGeom prst="rect">
            <a:avLst/>
          </a:prstGeom>
          <a:noFill/>
        </p:spPr>
        <p:txBody>
          <a:bodyPr wrap="square" rtlCol="0">
            <a:spAutoFit/>
          </a:bodyPr>
          <a:lstStyle/>
          <a:p>
            <a:r>
              <a:rPr lang="en-US" dirty="0" smtClean="0"/>
              <a:t>Detector is 36.9 mm</a:t>
            </a:r>
          </a:p>
          <a:p>
            <a:r>
              <a:rPr lang="en-US" dirty="0" smtClean="0"/>
              <a:t>So the demagnification is 7.25 (f/2.00 camera)</a:t>
            </a:r>
            <a:endParaRPr lang="en-US" dirty="0"/>
          </a:p>
        </p:txBody>
      </p:sp>
    </p:spTree>
    <p:extLst>
      <p:ext uri="{BB962C8B-B14F-4D97-AF65-F5344CB8AC3E}">
        <p14:creationId xmlns:p14="http://schemas.microsoft.com/office/powerpoint/2010/main" val="27388698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Diameter &amp; f/#</a:t>
            </a:r>
            <a:endParaRPr lang="en-US" dirty="0"/>
          </a:p>
        </p:txBody>
      </p:sp>
      <p:sp>
        <p:nvSpPr>
          <p:cNvPr id="7" name="TextBox 6"/>
          <p:cNvSpPr txBox="1"/>
          <p:nvPr/>
        </p:nvSpPr>
        <p:spPr>
          <a:xfrm>
            <a:off x="5154706" y="5310198"/>
            <a:ext cx="3726651" cy="461665"/>
          </a:xfrm>
          <a:prstGeom prst="rect">
            <a:avLst/>
          </a:prstGeom>
          <a:noFill/>
        </p:spPr>
        <p:txBody>
          <a:bodyPr wrap="none" rtlCol="0">
            <a:spAutoFit/>
          </a:bodyPr>
          <a:lstStyle/>
          <a:p>
            <a:r>
              <a:rPr lang="en-US" sz="2400" dirty="0" smtClean="0"/>
              <a:t>Camera Field Angle [degree]</a:t>
            </a:r>
            <a:endParaRPr lang="en-US" sz="2400" dirty="0"/>
          </a:p>
        </p:txBody>
      </p:sp>
      <p:pic>
        <p:nvPicPr>
          <p:cNvPr id="8" name="Picture 7"/>
          <p:cNvPicPr>
            <a:picLocks noChangeAspect="1"/>
          </p:cNvPicPr>
          <p:nvPr/>
        </p:nvPicPr>
        <p:blipFill>
          <a:blip r:embed="rId3"/>
          <a:stretch>
            <a:fillRect/>
          </a:stretch>
        </p:blipFill>
        <p:spPr>
          <a:xfrm>
            <a:off x="4876800" y="2540070"/>
            <a:ext cx="4267200" cy="2770129"/>
          </a:xfrm>
          <a:prstGeom prst="rect">
            <a:avLst/>
          </a:prstGeom>
        </p:spPr>
      </p:pic>
      <p:pic>
        <p:nvPicPr>
          <p:cNvPr id="10" name="Picture 9"/>
          <p:cNvPicPr>
            <a:picLocks noChangeAspect="1"/>
          </p:cNvPicPr>
          <p:nvPr/>
        </p:nvPicPr>
        <p:blipFill>
          <a:blip r:embed="rId4"/>
          <a:stretch>
            <a:fillRect/>
          </a:stretch>
        </p:blipFill>
        <p:spPr>
          <a:xfrm>
            <a:off x="114736" y="2540069"/>
            <a:ext cx="4762063" cy="2850624"/>
          </a:xfrm>
          <a:prstGeom prst="rect">
            <a:avLst/>
          </a:prstGeom>
        </p:spPr>
      </p:pic>
      <p:sp>
        <p:nvSpPr>
          <p:cNvPr id="11" name="TextBox 10"/>
          <p:cNvSpPr txBox="1"/>
          <p:nvPr/>
        </p:nvSpPr>
        <p:spPr>
          <a:xfrm>
            <a:off x="1823736" y="5357167"/>
            <a:ext cx="1585590" cy="461665"/>
          </a:xfrm>
          <a:prstGeom prst="rect">
            <a:avLst/>
          </a:prstGeom>
          <a:noFill/>
        </p:spPr>
        <p:txBody>
          <a:bodyPr wrap="none" rtlCol="0">
            <a:spAutoFit/>
          </a:bodyPr>
          <a:lstStyle/>
          <a:p>
            <a:r>
              <a:rPr lang="en-US" sz="2400" dirty="0" smtClean="0"/>
              <a:t>Camera f/#</a:t>
            </a:r>
            <a:endParaRPr lang="en-US" sz="2400" dirty="0"/>
          </a:p>
        </p:txBody>
      </p:sp>
      <p:sp>
        <p:nvSpPr>
          <p:cNvPr id="12" name="TextBox 11"/>
          <p:cNvSpPr txBox="1"/>
          <p:nvPr/>
        </p:nvSpPr>
        <p:spPr>
          <a:xfrm>
            <a:off x="3710666" y="2008570"/>
            <a:ext cx="2888080" cy="461665"/>
          </a:xfrm>
          <a:prstGeom prst="rect">
            <a:avLst/>
          </a:prstGeom>
          <a:noFill/>
        </p:spPr>
        <p:txBody>
          <a:bodyPr wrap="none" rtlCol="0">
            <a:spAutoFit/>
          </a:bodyPr>
          <a:lstStyle/>
          <a:p>
            <a:r>
              <a:rPr lang="en-US" sz="2400" dirty="0" smtClean="0"/>
              <a:t>Beam Diameter [mm]</a:t>
            </a:r>
            <a:endParaRPr lang="en-US" sz="2400" dirty="0"/>
          </a:p>
        </p:txBody>
      </p:sp>
      <p:sp>
        <p:nvSpPr>
          <p:cNvPr id="13" name="TextBox 12"/>
          <p:cNvSpPr txBox="1"/>
          <p:nvPr/>
        </p:nvSpPr>
        <p:spPr>
          <a:xfrm>
            <a:off x="114737" y="2023511"/>
            <a:ext cx="2494343" cy="461665"/>
          </a:xfrm>
          <a:prstGeom prst="rect">
            <a:avLst/>
          </a:prstGeom>
          <a:noFill/>
        </p:spPr>
        <p:txBody>
          <a:bodyPr wrap="none" rtlCol="0">
            <a:spAutoFit/>
          </a:bodyPr>
          <a:lstStyle/>
          <a:p>
            <a:r>
              <a:rPr lang="en-US" sz="2400" dirty="0" smtClean="0"/>
              <a:t>Pixel Scale [as/pix]</a:t>
            </a:r>
            <a:endParaRPr lang="en-US" sz="2400" dirty="0"/>
          </a:p>
        </p:txBody>
      </p:sp>
    </p:spTree>
    <p:extLst>
      <p:ext uri="{BB962C8B-B14F-4D97-AF65-F5344CB8AC3E}">
        <p14:creationId xmlns:p14="http://schemas.microsoft.com/office/powerpoint/2010/main" val="96575441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765</TotalTime>
  <Words>687</Words>
  <Application>Microsoft Macintosh PowerPoint</Application>
  <PresentationFormat>On-screen Show (4:3)</PresentationFormat>
  <Paragraphs>105</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IRMS Optical Subsystem Review</vt:lpstr>
      <vt:lpstr>The Charter</vt:lpstr>
      <vt:lpstr>Outline</vt:lpstr>
      <vt:lpstr>What is MOSFIRE?</vt:lpstr>
      <vt:lpstr>PowerPoint Presentation</vt:lpstr>
      <vt:lpstr>History of MOSFIRE</vt:lpstr>
      <vt:lpstr>PowerPoint Presentation</vt:lpstr>
      <vt:lpstr>Paraxial Description of Optics</vt:lpstr>
      <vt:lpstr>Beam Diameter &amp; f/#</vt:lpstr>
      <vt:lpstr>MOSFIRE Rx</vt:lpstr>
      <vt:lpstr>Charter</vt:lpstr>
      <vt:lpstr>Requirements (from Appendix of SoW)</vt:lpstr>
      <vt:lpstr>Additional Requirements / Changes in Scope</vt:lpstr>
      <vt:lpstr>Collimator</vt:lpstr>
      <vt:lpstr>The Collimator</vt:lpstr>
      <vt:lpstr>Collimator Performance</vt:lpstr>
      <vt:lpstr>The Camera</vt:lpstr>
      <vt:lpstr>IRMS as an Imager</vt:lpstr>
      <vt:lpstr>IRMS as an imager (2)</vt:lpstr>
      <vt:lpstr>Additional Work</vt:lpstr>
      <vt:lpstr>Future 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Konidaris</dc:creator>
  <cp:lastModifiedBy>Nick Konidaris</cp:lastModifiedBy>
  <cp:revision>18</cp:revision>
  <cp:lastPrinted>2011-10-19T14:27:33Z</cp:lastPrinted>
  <dcterms:created xsi:type="dcterms:W3CDTF">2011-10-19T01:48:03Z</dcterms:created>
  <dcterms:modified xsi:type="dcterms:W3CDTF">2011-10-19T15:37:45Z</dcterms:modified>
</cp:coreProperties>
</file>