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2" r:id="rId4"/>
    <p:sldId id="258" r:id="rId5"/>
    <p:sldId id="259" r:id="rId6"/>
    <p:sldId id="273" r:id="rId7"/>
    <p:sldId id="261" r:id="rId8"/>
    <p:sldId id="264" r:id="rId9"/>
    <p:sldId id="265" r:id="rId10"/>
    <p:sldId id="268" r:id="rId11"/>
    <p:sldId id="267" r:id="rId12"/>
    <p:sldId id="269" r:id="rId13"/>
    <p:sldId id="266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3" autoAdjust="0"/>
    <p:restoredTop sz="95067" autoAdjust="0"/>
  </p:normalViewPr>
  <p:slideViewPr>
    <p:cSldViewPr snapToGrid="0" snapToObjects="1">
      <p:cViewPr>
        <p:scale>
          <a:sx n="100" d="100"/>
          <a:sy n="100" d="100"/>
        </p:scale>
        <p:origin x="-135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6C230-B19F-BA48-8031-77C3BD7FBA43}" type="datetimeFigureOut">
              <a:rPr lang="en-US" smtClean="0"/>
              <a:t>7/23/14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3111E-5C68-B04B-AF7D-CE3AC1198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4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080A2-2083-B34A-90BB-CCF876548F33}" type="datetimeFigureOut">
              <a:rPr lang="en-US" smtClean="0"/>
              <a:t>7/23/14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BBF83-367E-F146-98DF-2F8E2C4C7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4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12351" y="0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83615"/>
            <a:ext cx="8507507" cy="446617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070" y="6334675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705174" y="137795"/>
            <a:ext cx="3681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7E2937-FC79-4043-97ED-1C4AD812B68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Untitled.png"/>
          <p:cNvPicPr>
            <a:picLocks noChangeAspect="1"/>
          </p:cNvPicPr>
          <p:nvPr userDrawn="1"/>
        </p:nvPicPr>
        <p:blipFill rotWithShape="1">
          <a:blip r:embed="rId2"/>
          <a:srcRect l="2194" t="5418" r="2242" b="16755"/>
          <a:stretch/>
        </p:blipFill>
        <p:spPr bwMode="auto">
          <a:xfrm>
            <a:off x="7502286" y="481423"/>
            <a:ext cx="168317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0176" y="160746"/>
            <a:ext cx="290260" cy="434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19032" t="32141" r="18188" b="14987"/>
          <a:stretch/>
        </p:blipFill>
        <p:spPr>
          <a:xfrm>
            <a:off x="7865858" y="160747"/>
            <a:ext cx="649109" cy="4306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97E2937-FC79-4043-97ED-1C4AD812B6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125" y="4474259"/>
            <a:ext cx="8905874" cy="1012825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/>
              <a:t>Zwicky</a:t>
            </a:r>
            <a:r>
              <a:rPr lang="en-US" sz="3200" dirty="0" smtClean="0"/>
              <a:t> Transient Facility:</a:t>
            </a:r>
            <a:br>
              <a:rPr lang="en-US" sz="3200" dirty="0" smtClean="0"/>
            </a:br>
            <a:r>
              <a:rPr lang="en-US" sz="3200" dirty="0" smtClean="0"/>
              <a:t>Selected Science Highlights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24" y="5613654"/>
            <a:ext cx="9032875" cy="62179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Mansi M. </a:t>
            </a:r>
            <a:r>
              <a:rPr lang="en-US" sz="2400" dirty="0" smtClean="0"/>
              <a:t>Kasliwal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0441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" y="502920"/>
            <a:ext cx="7264401" cy="1143000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en-US" dirty="0" smtClean="0"/>
              <a:t>eedle </a:t>
            </a:r>
            <a:r>
              <a:rPr lang="en-US" dirty="0" smtClean="0"/>
              <a:t>in </a:t>
            </a:r>
            <a:r>
              <a:rPr lang="en-US" dirty="0" smtClean="0"/>
              <a:t>the 71 deg</a:t>
            </a:r>
            <a:r>
              <a:rPr lang="en-US" baseline="30000" dirty="0" smtClean="0"/>
              <a:t>2</a:t>
            </a:r>
            <a:r>
              <a:rPr lang="en-US" dirty="0" smtClean="0"/>
              <a:t> haystack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 descr="Screen Shot 2013-11-18 at 9.29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10869"/>
          <a:stretch/>
        </p:blipFill>
        <p:spPr>
          <a:xfrm>
            <a:off x="88903" y="1845733"/>
            <a:ext cx="6876673" cy="451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86868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Proof-of-concept: </a:t>
            </a:r>
            <a:br>
              <a:rPr lang="en-US" dirty="0" smtClean="0"/>
            </a:br>
            <a:r>
              <a:rPr lang="en-US" dirty="0" smtClean="0"/>
              <a:t>First optical </a:t>
            </a:r>
            <a:r>
              <a:rPr lang="en-US" dirty="0" smtClean="0"/>
              <a:t>afterglow in 71 </a:t>
            </a:r>
            <a:r>
              <a:rPr lang="en-US" dirty="0" smtClean="0"/>
              <a:t>deg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1" y="1889795"/>
            <a:ext cx="8901160" cy="4720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" y="6055679"/>
            <a:ext cx="206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Singer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5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6520"/>
            <a:ext cx="650837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Six more </a:t>
            </a:r>
            <a:r>
              <a:rPr lang="en-US" dirty="0" smtClean="0"/>
              <a:t>times…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 descr="Screen Shot 2014-07-23 at 12.4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40" y="3935145"/>
            <a:ext cx="2694215" cy="2743200"/>
          </a:xfrm>
          <a:prstGeom prst="rect">
            <a:avLst/>
          </a:prstGeom>
        </p:spPr>
      </p:pic>
      <p:pic>
        <p:nvPicPr>
          <p:cNvPr id="7" name="Picture 6" descr="Screen Shot 2014-07-23 at 12.41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00" y="3994770"/>
            <a:ext cx="2609385" cy="2743200"/>
          </a:xfrm>
          <a:prstGeom prst="rect">
            <a:avLst/>
          </a:prstGeom>
        </p:spPr>
      </p:pic>
      <p:pic>
        <p:nvPicPr>
          <p:cNvPr id="10" name="Picture 9" descr="Screen Shot 2014-07-23 at 12.41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2" y="3994770"/>
            <a:ext cx="2791814" cy="2743200"/>
          </a:xfrm>
          <a:prstGeom prst="rect">
            <a:avLst/>
          </a:prstGeom>
        </p:spPr>
      </p:pic>
      <p:pic>
        <p:nvPicPr>
          <p:cNvPr id="12" name="Picture 11" descr="Screen Shot 2014-07-23 at 12.41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40" y="1191945"/>
            <a:ext cx="2620978" cy="2743200"/>
          </a:xfrm>
          <a:prstGeom prst="rect">
            <a:avLst/>
          </a:prstGeom>
        </p:spPr>
      </p:pic>
      <p:pic>
        <p:nvPicPr>
          <p:cNvPr id="13" name="Picture 12" descr="Screen Shot 2014-07-23 at 12.41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6" y="1191945"/>
            <a:ext cx="2764034" cy="2743200"/>
          </a:xfrm>
          <a:prstGeom prst="rect">
            <a:avLst/>
          </a:prstGeom>
        </p:spPr>
      </p:pic>
      <p:pic>
        <p:nvPicPr>
          <p:cNvPr id="14" name="Picture 13" descr="Screen Shot 2014-07-23 at 12.41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1945"/>
            <a:ext cx="2678906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7830156" y="531154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Singer, </a:t>
            </a:r>
            <a:r>
              <a:rPr lang="en-US" dirty="0" err="1" smtClean="0"/>
              <a:t>PhdT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5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25120"/>
            <a:ext cx="6508377" cy="1143000"/>
          </a:xfrm>
        </p:spPr>
        <p:txBody>
          <a:bodyPr/>
          <a:lstStyle/>
          <a:p>
            <a:r>
              <a:rPr lang="en-US" dirty="0" smtClean="0"/>
              <a:t>EM-GW </a:t>
            </a:r>
            <a:r>
              <a:rPr lang="en-US" dirty="0" smtClean="0"/>
              <a:t>Surveys: </a:t>
            </a:r>
            <a:br>
              <a:rPr lang="en-US" dirty="0" smtClean="0"/>
            </a:br>
            <a:r>
              <a:rPr lang="en-US" dirty="0" smtClean="0"/>
              <a:t>Relative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cumabsm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7" y="1310116"/>
            <a:ext cx="7047504" cy="5253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243946" y="3922866"/>
            <a:ext cx="28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&amp; </a:t>
            </a:r>
            <a:r>
              <a:rPr lang="en-US" dirty="0" err="1" smtClean="0"/>
              <a:t>Nissanke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1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IV. </a:t>
            </a:r>
            <a:r>
              <a:rPr lang="en-US" dirty="0" smtClean="0"/>
              <a:t>Asteroids:</a:t>
            </a:r>
            <a:br>
              <a:rPr lang="en-US" dirty="0" smtClean="0"/>
            </a:br>
            <a:r>
              <a:rPr lang="en-US" dirty="0" err="1" smtClean="0"/>
              <a:t>iPTF</a:t>
            </a:r>
            <a:r>
              <a:rPr lang="en-US" dirty="0" smtClean="0"/>
              <a:t> discovery of NEA 2014 JG55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39" r="24291"/>
          <a:stretch/>
        </p:blipFill>
        <p:spPr>
          <a:xfrm>
            <a:off x="6387922" y="1946455"/>
            <a:ext cx="1837046" cy="2506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5066" y="4405007"/>
            <a:ext cx="2593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NASA </a:t>
            </a:r>
          </a:p>
          <a:p>
            <a:pPr algn="ctr"/>
            <a:r>
              <a:rPr lang="en-US" dirty="0" smtClean="0"/>
              <a:t>Asteroid Redirect Mission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8" r="52230"/>
          <a:stretch/>
        </p:blipFill>
        <p:spPr>
          <a:xfrm>
            <a:off x="350834" y="1656305"/>
            <a:ext cx="3017834" cy="22813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2401597" y="2308873"/>
            <a:ext cx="3030639" cy="30256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38103" y="56579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448" y="5154201"/>
            <a:ext cx="76110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This 10m asteroid came within ¼ of the earth-moon distance</a:t>
            </a:r>
            <a:r>
              <a:rPr lang="en-US" dirty="0"/>
              <a:t>!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streak </a:t>
            </a:r>
            <a:r>
              <a:rPr lang="en-US" dirty="0" smtClean="0"/>
              <a:t>became </a:t>
            </a:r>
            <a:r>
              <a:rPr lang="en-US" dirty="0"/>
              <a:t>brighter by 1 mag and faster by 50% in 2 hours.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E31-3DD7-B043-B99C-7814C1B775D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38102" y="6097265"/>
            <a:ext cx="6761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ZTF will be 20x better at finding NEAs than </a:t>
            </a:r>
            <a:r>
              <a:rPr lang="en-US" dirty="0" err="1">
                <a:solidFill>
                  <a:srgbClr val="FF0000"/>
                </a:solidFill>
              </a:rPr>
              <a:t>iPTF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2019300"/>
            <a:ext cx="153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hours later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9018" y="394406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PhDT</a:t>
            </a:r>
            <a:r>
              <a:rPr lang="en-US" dirty="0" smtClean="0"/>
              <a:t>: A. </a:t>
            </a:r>
            <a:r>
              <a:rPr lang="en-US" dirty="0" err="1" smtClean="0"/>
              <a:t>Waszczak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9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064" y="4724979"/>
            <a:ext cx="2810865" cy="6236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148100"/>
            <a:ext cx="1393870" cy="25304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361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664"/>
            <a:ext cx="8229600" cy="1143000"/>
          </a:xfrm>
        </p:spPr>
        <p:txBody>
          <a:bodyPr/>
          <a:lstStyle/>
          <a:p>
            <a:r>
              <a:rPr lang="en-US" dirty="0" smtClean="0"/>
              <a:t>PTF &amp; </a:t>
            </a:r>
            <a:r>
              <a:rPr lang="en-US" dirty="0" err="1" smtClean="0"/>
              <a:t>iPTF</a:t>
            </a:r>
            <a:r>
              <a:rPr lang="en-US" dirty="0" smtClean="0"/>
              <a:t> </a:t>
            </a:r>
            <a:r>
              <a:rPr lang="en-US" dirty="0" smtClean="0"/>
              <a:t>Sky Coverage</a:t>
            </a:r>
            <a:endParaRPr lang="en-US" dirty="0"/>
          </a:p>
        </p:txBody>
      </p:sp>
      <p:pic>
        <p:nvPicPr>
          <p:cNvPr id="5" name="PTF_movie_accum_R_equ_0_0.mpg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22" y="1431300"/>
            <a:ext cx="9144000" cy="4572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EDF3-E0A3-A342-BFD0-D0327B478854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65240" y="6024041"/>
            <a:ext cx="35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Imagine: ZTF will be 12x Faster!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0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Sky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Systematic </a:t>
            </a:r>
            <a:r>
              <a:rPr lang="en-US" sz="2400" dirty="0"/>
              <a:t>Sample of AGN </a:t>
            </a:r>
          </a:p>
          <a:p>
            <a:r>
              <a:rPr lang="en-US" sz="2400" dirty="0"/>
              <a:t>Complete Inventory of </a:t>
            </a:r>
            <a:r>
              <a:rPr lang="en-US" sz="2400" dirty="0" smtClean="0"/>
              <a:t>Supernovae</a:t>
            </a:r>
          </a:p>
          <a:p>
            <a:r>
              <a:rPr lang="en-US" sz="2400" dirty="0"/>
              <a:t>Super Luminous </a:t>
            </a:r>
            <a:r>
              <a:rPr lang="en-US" sz="2400" dirty="0" smtClean="0"/>
              <a:t>Supernovae</a:t>
            </a:r>
          </a:p>
          <a:p>
            <a:r>
              <a:rPr lang="en-US" sz="2400" dirty="0"/>
              <a:t>Tidal Disruption </a:t>
            </a:r>
            <a:r>
              <a:rPr lang="en-US" sz="2400" dirty="0" smtClean="0"/>
              <a:t>Flares</a:t>
            </a:r>
          </a:p>
          <a:p>
            <a:r>
              <a:rPr lang="en-US" sz="2400" dirty="0" smtClean="0"/>
              <a:t>Stellar </a:t>
            </a:r>
            <a:r>
              <a:rPr lang="en-US" sz="2400" dirty="0"/>
              <a:t>Flare Rates</a:t>
            </a:r>
          </a:p>
          <a:p>
            <a:r>
              <a:rPr lang="en-US" sz="2400" dirty="0"/>
              <a:t>Cataclysmic </a:t>
            </a:r>
            <a:r>
              <a:rPr lang="en-US" sz="2400" dirty="0" smtClean="0"/>
              <a:t>Variables</a:t>
            </a:r>
          </a:p>
          <a:p>
            <a:r>
              <a:rPr lang="en-US" sz="2400" dirty="0"/>
              <a:t>Galactic Halo Mapping using RR </a:t>
            </a:r>
            <a:r>
              <a:rPr lang="en-US" sz="2400" dirty="0" err="1" smtClean="0"/>
              <a:t>Lyrae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4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Galactic Plane Survey</a:t>
            </a:r>
            <a:br>
              <a:rPr lang="en-US" dirty="0" smtClean="0"/>
            </a:br>
            <a:r>
              <a:rPr lang="en-US" sz="2200" dirty="0" smtClean="0"/>
              <a:t>300 visits/year, </a:t>
            </a:r>
            <a:r>
              <a:rPr lang="el-GR" sz="2200" dirty="0"/>
              <a:t>δ &gt; −</a:t>
            </a:r>
            <a:r>
              <a:rPr lang="el-GR" sz="2200" dirty="0"/>
              <a:t>30°</a:t>
            </a:r>
            <a:r>
              <a:rPr lang="el-GR" sz="2200" dirty="0" smtClean="0"/>
              <a:t>,</a:t>
            </a:r>
            <a:r>
              <a:rPr lang="en-US" sz="2200" dirty="0" smtClean="0"/>
              <a:t> |</a:t>
            </a:r>
            <a:r>
              <a:rPr lang="el-GR" sz="2200" dirty="0" smtClean="0"/>
              <a:t>b</a:t>
            </a:r>
            <a:r>
              <a:rPr lang="el-GR" sz="2200" dirty="0"/>
              <a:t>| &lt; </a:t>
            </a:r>
            <a:r>
              <a:rPr lang="el-GR" sz="2200" dirty="0"/>
              <a:t>7</a:t>
            </a:r>
            <a:r>
              <a:rPr lang="el-GR" sz="2200" dirty="0" smtClean="0"/>
              <a:t>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Young Star </a:t>
            </a:r>
            <a:r>
              <a:rPr lang="en-US" sz="2400" dirty="0" smtClean="0"/>
              <a:t>Outbursts</a:t>
            </a:r>
            <a:endParaRPr lang="en-US" sz="2400" dirty="0" smtClean="0"/>
          </a:p>
          <a:p>
            <a:r>
              <a:rPr lang="en-US" sz="2400" dirty="0" smtClean="0"/>
              <a:t>Large</a:t>
            </a:r>
            <a:r>
              <a:rPr lang="en-US" sz="2400" dirty="0" smtClean="0"/>
              <a:t>-scale </a:t>
            </a:r>
            <a:r>
              <a:rPr lang="en-US" sz="2400" dirty="0" smtClean="0"/>
              <a:t>Gyro</a:t>
            </a:r>
            <a:r>
              <a:rPr lang="en-US" sz="2400" dirty="0" smtClean="0"/>
              <a:t>-</a:t>
            </a:r>
            <a:r>
              <a:rPr lang="en-US" sz="2400" dirty="0" smtClean="0"/>
              <a:t>chronology</a:t>
            </a:r>
            <a:endParaRPr lang="en-US" sz="2400" dirty="0" smtClean="0"/>
          </a:p>
          <a:p>
            <a:r>
              <a:rPr lang="en-US" sz="2400" dirty="0" smtClean="0"/>
              <a:t>Star-formation </a:t>
            </a:r>
            <a:r>
              <a:rPr lang="en-US" sz="2400" dirty="0"/>
              <a:t>H</a:t>
            </a:r>
            <a:r>
              <a:rPr lang="en-US" sz="2400" dirty="0" smtClean="0"/>
              <a:t>istory </a:t>
            </a:r>
            <a:r>
              <a:rPr lang="en-US" sz="2400" dirty="0"/>
              <a:t>of Milky </a:t>
            </a:r>
            <a:r>
              <a:rPr lang="en-US" sz="2400" dirty="0" smtClean="0"/>
              <a:t>Way</a:t>
            </a:r>
          </a:p>
          <a:p>
            <a:r>
              <a:rPr lang="en-US" sz="2400" dirty="0"/>
              <a:t>Born-Again Stars </a:t>
            </a:r>
            <a:r>
              <a:rPr lang="en-US" sz="2400" dirty="0" smtClean="0"/>
              <a:t>with Late </a:t>
            </a:r>
            <a:r>
              <a:rPr lang="en-US" sz="2400" dirty="0"/>
              <a:t>Thermal </a:t>
            </a:r>
            <a:r>
              <a:rPr lang="en-US" sz="2400" dirty="0" smtClean="0"/>
              <a:t>Pulse</a:t>
            </a:r>
            <a:endParaRPr lang="en-US" sz="2400" dirty="0"/>
          </a:p>
          <a:p>
            <a:r>
              <a:rPr lang="en-US" sz="2400" dirty="0"/>
              <a:t>Supernovae in Molecular </a:t>
            </a:r>
            <a:r>
              <a:rPr lang="en-US" sz="2400" dirty="0" smtClean="0"/>
              <a:t>Clouds</a:t>
            </a:r>
            <a:endParaRPr lang="en-US" sz="2400" dirty="0" smtClean="0"/>
          </a:p>
          <a:p>
            <a:r>
              <a:rPr lang="en-US" sz="2400" dirty="0"/>
              <a:t>Black Hole </a:t>
            </a:r>
            <a:r>
              <a:rPr lang="en-US" sz="2400" dirty="0" smtClean="0"/>
              <a:t>Novae</a:t>
            </a:r>
            <a:endParaRPr lang="en-US" sz="2400" dirty="0" smtClean="0"/>
          </a:p>
          <a:p>
            <a:r>
              <a:rPr lang="en-US" sz="2400" dirty="0" smtClean="0"/>
              <a:t>Stellar </a:t>
            </a:r>
            <a:r>
              <a:rPr lang="en-US" sz="2400" dirty="0" smtClean="0"/>
              <a:t>Mergers</a:t>
            </a:r>
          </a:p>
          <a:p>
            <a:r>
              <a:rPr lang="en-US" sz="2400" dirty="0" smtClean="0"/>
              <a:t>R </a:t>
            </a:r>
            <a:r>
              <a:rPr lang="en-US" sz="2400" dirty="0" err="1" smtClean="0"/>
              <a:t>Cor</a:t>
            </a:r>
            <a:r>
              <a:rPr lang="en-US" sz="2400" dirty="0" smtClean="0"/>
              <a:t> </a:t>
            </a:r>
            <a:r>
              <a:rPr lang="en-US" sz="2400" dirty="0" err="1" smtClean="0"/>
              <a:t>Bor</a:t>
            </a:r>
            <a:r>
              <a:rPr lang="en-US" sz="2400" dirty="0" smtClean="0"/>
              <a:t> Stars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E31-3DD7-B043-B99C-7814C1B775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7048501" cy="1143000"/>
          </a:xfrm>
        </p:spPr>
        <p:txBody>
          <a:bodyPr/>
          <a:lstStyle/>
          <a:p>
            <a:r>
              <a:rPr lang="en-US" sz="3200" dirty="0"/>
              <a:t>I</a:t>
            </a:r>
            <a:r>
              <a:rPr lang="en-US" sz="3200" dirty="0" smtClean="0"/>
              <a:t>. </a:t>
            </a:r>
            <a:r>
              <a:rPr lang="en-US" sz="3200" dirty="0" smtClean="0"/>
              <a:t>Young </a:t>
            </a:r>
            <a:r>
              <a:rPr lang="en-US" sz="3200" dirty="0" smtClean="0"/>
              <a:t>Star Outbursts</a:t>
            </a:r>
            <a:endParaRPr lang="en-US" sz="3200" dirty="0"/>
          </a:p>
        </p:txBody>
      </p:sp>
      <p:pic>
        <p:nvPicPr>
          <p:cNvPr id="4" name="Picture 3" descr="Screen Shot 2014-07-22 at 5.2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7" y="1741412"/>
            <a:ext cx="5307924" cy="4438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3170" y="2019347"/>
            <a:ext cx="351082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Outbursts play a central role in:</a:t>
            </a:r>
          </a:p>
          <a:p>
            <a:endParaRPr lang="en-US" sz="1600" dirty="0"/>
          </a:p>
          <a:p>
            <a:pPr marL="400050" indent="-400050">
              <a:buFont typeface="+mj-lt"/>
              <a:buAutoNum type="romanLcPeriod"/>
            </a:pPr>
            <a:r>
              <a:rPr lang="en-US" sz="1600" dirty="0" smtClean="0"/>
              <a:t>Determining </a:t>
            </a:r>
            <a:r>
              <a:rPr lang="en-US" sz="1600" dirty="0" smtClean="0"/>
              <a:t>the final </a:t>
            </a:r>
            <a:r>
              <a:rPr lang="en-US" sz="1600" dirty="0"/>
              <a:t>mass and angular momentum of the </a:t>
            </a:r>
            <a:r>
              <a:rPr lang="en-US" sz="1600" dirty="0" smtClean="0"/>
              <a:t>star</a:t>
            </a:r>
          </a:p>
          <a:p>
            <a:pPr marL="400050" indent="-400050">
              <a:buFont typeface="+mj-lt"/>
              <a:buAutoNum type="romanLcPeriod"/>
            </a:pPr>
            <a:endParaRPr lang="en-US" sz="1600" dirty="0" smtClean="0"/>
          </a:p>
          <a:p>
            <a:pPr marL="400050" indent="-400050">
              <a:buFont typeface="+mj-lt"/>
              <a:buAutoNum type="romanLcPeriod"/>
            </a:pPr>
            <a:r>
              <a:rPr lang="en-US" sz="1600" dirty="0"/>
              <a:t>D</a:t>
            </a:r>
            <a:r>
              <a:rPr lang="en-US" sz="1600" dirty="0" smtClean="0"/>
              <a:t>isruption </a:t>
            </a:r>
            <a:r>
              <a:rPr lang="en-US" sz="1600" dirty="0"/>
              <a:t>of the </a:t>
            </a:r>
            <a:r>
              <a:rPr lang="en-US" sz="1600" dirty="0" err="1"/>
              <a:t>circumstellar</a:t>
            </a:r>
            <a:r>
              <a:rPr lang="en-US" sz="1600" dirty="0"/>
              <a:t> envelope from which the star </a:t>
            </a:r>
            <a:r>
              <a:rPr lang="en-US" sz="1600" dirty="0" smtClean="0"/>
              <a:t>forms</a:t>
            </a:r>
          </a:p>
          <a:p>
            <a:pPr marL="400050" indent="-400050">
              <a:buFont typeface="+mj-lt"/>
              <a:buAutoNum type="romanLcPeriod"/>
            </a:pPr>
            <a:endParaRPr lang="en-US" sz="1600" dirty="0"/>
          </a:p>
          <a:p>
            <a:pPr marL="400050" indent="-400050">
              <a:buFont typeface="+mj-lt"/>
              <a:buAutoNum type="romanLcPeriod"/>
            </a:pPr>
            <a:r>
              <a:rPr lang="en-US" sz="1600" dirty="0" smtClean="0"/>
              <a:t>F</a:t>
            </a:r>
            <a:r>
              <a:rPr lang="en-US" sz="1600" dirty="0" smtClean="0"/>
              <a:t>ormation </a:t>
            </a:r>
            <a:r>
              <a:rPr lang="en-US" sz="1600" dirty="0"/>
              <a:t>of </a:t>
            </a:r>
            <a:r>
              <a:rPr lang="en-US" sz="1600" dirty="0" smtClean="0"/>
              <a:t>planets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98561" y="1885481"/>
            <a:ext cx="265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Hillenbrand et al</a:t>
            </a:r>
            <a:r>
              <a:rPr lang="en-US" dirty="0" smtClean="0"/>
              <a:t>. 2014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94481" y="1220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ZTF Science Highlights / Mansi M. Kasliwal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E31-3DD7-B043-B99C-7814C1B775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6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umv_2004_b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14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462" y="3614424"/>
            <a:ext cx="6508377" cy="818941"/>
          </a:xfrm>
        </p:spPr>
        <p:txBody>
          <a:bodyPr/>
          <a:lstStyle/>
          <a:p>
            <a:pPr algn="ctr"/>
            <a:r>
              <a:rPr lang="en-US" dirty="0" smtClean="0"/>
              <a:t>The Gap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60896" y="2869617"/>
            <a:ext cx="461665" cy="396880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Updated from Kasliwal 2011 (</a:t>
            </a:r>
            <a:r>
              <a:rPr lang="en-US" dirty="0" err="1" smtClean="0"/>
              <a:t>PhDT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taumv_star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3" y="17858"/>
            <a:ext cx="8398483" cy="6858000"/>
          </a:xfrm>
          <a:prstGeom prst="rect">
            <a:avLst/>
          </a:prstGeom>
        </p:spPr>
      </p:pic>
      <p:pic>
        <p:nvPicPr>
          <p:cNvPr id="8" name="Picture 7" descr="taum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6" y="33866"/>
            <a:ext cx="8342955" cy="685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486399" y="728937"/>
            <a:ext cx="2468439" cy="1476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66737" y="2701414"/>
            <a:ext cx="1592333" cy="101460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40666" y="2253781"/>
            <a:ext cx="1276870" cy="90370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55729" y="3563624"/>
            <a:ext cx="2590802" cy="170620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1999" y="0"/>
            <a:ext cx="2468439" cy="1947333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60801" y="3157486"/>
            <a:ext cx="1270600" cy="22918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05735" y="3512825"/>
            <a:ext cx="1270600" cy="22918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2000"/>
                </a:schemeClr>
              </a:gs>
              <a:gs pos="35000">
                <a:schemeClr val="accent1">
                  <a:shade val="100000"/>
                  <a:satMod val="150000"/>
                  <a:alpha val="12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2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39" y="3175020"/>
            <a:ext cx="1920324" cy="15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5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05" y="401320"/>
            <a:ext cx="7340795" cy="1143000"/>
          </a:xfrm>
        </p:spPr>
        <p:txBody>
          <a:bodyPr/>
          <a:lstStyle/>
          <a:p>
            <a:r>
              <a:rPr lang="en-US" dirty="0" smtClean="0"/>
              <a:t>II. Super Luminous Supernovae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E31-3DD7-B043-B99C-7814C1B775DB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9400" y="5735487"/>
            <a:ext cx="20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SLSN-I</a:t>
            </a:r>
          </a:p>
          <a:p>
            <a:pPr algn="ctr"/>
            <a:r>
              <a:rPr lang="en-US" dirty="0" err="1" smtClean="0"/>
              <a:t>Magnetars</a:t>
            </a:r>
            <a:r>
              <a:rPr lang="en-US" dirty="0" smtClean="0"/>
              <a:t>? PPI?</a:t>
            </a:r>
          </a:p>
          <a:p>
            <a:pPr algn="ctr"/>
            <a:r>
              <a:rPr lang="en-US" sz="1050" dirty="0" smtClean="0"/>
              <a:t>e.g. </a:t>
            </a:r>
            <a:r>
              <a:rPr lang="en-US" sz="1050" dirty="0" err="1" smtClean="0"/>
              <a:t>Quimby</a:t>
            </a:r>
            <a:r>
              <a:rPr lang="en-US" sz="1050" dirty="0" smtClean="0"/>
              <a:t> et al. 2011</a:t>
            </a:r>
            <a:endParaRPr lang="en-US" sz="1050" dirty="0"/>
          </a:p>
        </p:txBody>
      </p:sp>
      <p:pic>
        <p:nvPicPr>
          <p:cNvPr id="7" name="Picture 6" descr="Screen Shot 2014-07-23 at 8.5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305" y="1585045"/>
            <a:ext cx="2004646" cy="4114800"/>
          </a:xfrm>
          <a:prstGeom prst="rect">
            <a:avLst/>
          </a:prstGeom>
        </p:spPr>
      </p:pic>
      <p:pic>
        <p:nvPicPr>
          <p:cNvPr id="10" name="Picture 9" descr="Screen Shot 2014-07-23 at 8.5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11" y="1582420"/>
            <a:ext cx="2016456" cy="411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62131" y="5735487"/>
            <a:ext cx="197733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SLSN-II</a:t>
            </a:r>
          </a:p>
          <a:p>
            <a:pPr algn="ctr"/>
            <a:r>
              <a:rPr lang="en-US" dirty="0" smtClean="0"/>
              <a:t>CSM Interaction</a:t>
            </a:r>
          </a:p>
          <a:p>
            <a:pPr algn="ctr"/>
            <a:r>
              <a:rPr lang="en-US" sz="1100" dirty="0" smtClean="0"/>
              <a:t>e.g. </a:t>
            </a:r>
            <a:r>
              <a:rPr lang="en-US" sz="1100" dirty="0" err="1" smtClean="0"/>
              <a:t>Ofek</a:t>
            </a:r>
            <a:r>
              <a:rPr lang="en-US" sz="1100" dirty="0" smtClean="0"/>
              <a:t> et al. 2008</a:t>
            </a:r>
            <a:endParaRPr lang="en-US" sz="1100" dirty="0"/>
          </a:p>
        </p:txBody>
      </p:sp>
      <p:pic>
        <p:nvPicPr>
          <p:cNvPr id="12" name="Picture 11" descr="Screen Shot 2014-07-23 at 9.06.1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/>
          <a:stretch/>
        </p:blipFill>
        <p:spPr>
          <a:xfrm>
            <a:off x="4508500" y="1866899"/>
            <a:ext cx="4546600" cy="37059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12354" y="5740400"/>
            <a:ext cx="1963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SLSN-R </a:t>
            </a:r>
          </a:p>
          <a:p>
            <a:pPr algn="ctr"/>
            <a:r>
              <a:rPr lang="en-US" dirty="0" smtClean="0"/>
              <a:t>Pair Instability</a:t>
            </a:r>
          </a:p>
          <a:p>
            <a:pPr algn="ctr"/>
            <a:r>
              <a:rPr lang="en-US" sz="1200" dirty="0" smtClean="0"/>
              <a:t>e.g. Gal-Yam et al. 2009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544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2920"/>
            <a:ext cx="7023101" cy="1143000"/>
          </a:xfrm>
        </p:spPr>
        <p:txBody>
          <a:bodyPr/>
          <a:lstStyle/>
          <a:p>
            <a:r>
              <a:rPr lang="en-US" dirty="0" smtClean="0"/>
              <a:t>III. </a:t>
            </a:r>
            <a:r>
              <a:rPr lang="en-US" dirty="0" smtClean="0"/>
              <a:t>Seeing the Sound:</a:t>
            </a:r>
            <a:br>
              <a:rPr lang="en-US" dirty="0" smtClean="0"/>
            </a:br>
            <a:r>
              <a:rPr lang="en-US" sz="2000" i="1" dirty="0" smtClean="0"/>
              <a:t>Bridging Gravitational Wave Physics </a:t>
            </a:r>
            <a:r>
              <a:rPr lang="en-US" sz="2000" i="1" dirty="0"/>
              <a:t>&amp;</a:t>
            </a:r>
            <a:r>
              <a:rPr lang="en-US" sz="2000" i="1" dirty="0" smtClean="0"/>
              <a:t> </a:t>
            </a:r>
            <a:br>
              <a:rPr lang="en-US" sz="2000" i="1" dirty="0" smtClean="0"/>
            </a:br>
            <a:r>
              <a:rPr lang="en-US" sz="2000" i="1" dirty="0" smtClean="0"/>
              <a:t>Electromagnetic </a:t>
            </a:r>
            <a:r>
              <a:rPr lang="en-US" sz="2000" i="1" dirty="0" smtClean="0"/>
              <a:t>Astronomy</a:t>
            </a:r>
            <a:endParaRPr lang="en-US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937-FC79-4043-97ED-1C4AD812B680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78" y="1862110"/>
            <a:ext cx="520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Field Gravity: Masses, Spins, Inclination</a:t>
            </a:r>
          </a:p>
        </p:txBody>
      </p:sp>
      <p:pic>
        <p:nvPicPr>
          <p:cNvPr id="9" name="nsbhmerg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50" y="2339477"/>
            <a:ext cx="4925474" cy="268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498"/>
          <a:stretch/>
        </p:blipFill>
        <p:spPr>
          <a:xfrm>
            <a:off x="4802194" y="2231442"/>
            <a:ext cx="4291807" cy="36388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5698" y="550100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Simulation: M. </a:t>
            </a:r>
            <a:r>
              <a:rPr lang="en-US" dirty="0" err="1" smtClean="0"/>
              <a:t>Duez</a:t>
            </a:r>
            <a:endParaRPr lang="en-US" dirty="0"/>
          </a:p>
        </p:txBody>
      </p:sp>
      <p:pic>
        <p:nvPicPr>
          <p:cNvPr id="3" name="Picture 2" descr="Screen Shot 2014-07-23 at 10.15.45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50" y="2345157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102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Challenge:</a:t>
            </a:r>
            <a:br>
              <a:rPr lang="en-US" dirty="0" smtClean="0"/>
            </a:br>
            <a:r>
              <a:rPr lang="en-US" dirty="0" smtClean="0"/>
              <a:t>Coarse </a:t>
            </a:r>
            <a:r>
              <a:rPr lang="en-US" dirty="0" smtClean="0"/>
              <a:t>LIGO</a:t>
            </a:r>
            <a:r>
              <a:rPr lang="en-US" dirty="0" smtClean="0"/>
              <a:t> </a:t>
            </a:r>
            <a:r>
              <a:rPr lang="en-US" dirty="0" smtClean="0"/>
              <a:t>Localizations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ZTF Science Highlights / Mansi M. Kasliwal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797-A694-8945-BC03-1F825BF0CB5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sky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" y="1707882"/>
            <a:ext cx="9144000" cy="4280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0631" y="565736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Kasliwal &amp; </a:t>
            </a:r>
            <a:r>
              <a:rPr lang="en-US" dirty="0" err="1" smtClean="0"/>
              <a:t>Nissanke</a:t>
            </a:r>
            <a:r>
              <a:rPr lang="en-US" dirty="0" smtClean="0"/>
              <a:t>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46915" y="5956240"/>
            <a:ext cx="847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(See also Singer et al. submitted)</a:t>
            </a:r>
          </a:p>
        </p:txBody>
      </p:sp>
      <p:pic>
        <p:nvPicPr>
          <p:cNvPr id="12" name="Picture 11" descr="Screen Shot 2013-08-14 at 10.2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59" y="-2686"/>
            <a:ext cx="2215206" cy="18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42497</TotalTime>
  <Words>494</Words>
  <Application>Microsoft Macintosh PowerPoint</Application>
  <PresentationFormat>On-screen Show (4:3)</PresentationFormat>
  <Paragraphs>107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Plaza</vt:lpstr>
      <vt:lpstr>Zwicky Transient Facility: Selected Science Highlights</vt:lpstr>
      <vt:lpstr>PTF &amp; iPTF Sky Coverage</vt:lpstr>
      <vt:lpstr>Northern Sky Survey</vt:lpstr>
      <vt:lpstr>Galactic Plane Survey 300 visits/year, δ &gt; −30°, |b| &lt; 7°</vt:lpstr>
      <vt:lpstr>I. Young Star Outbursts</vt:lpstr>
      <vt:lpstr>The Gap</vt:lpstr>
      <vt:lpstr>II. Super Luminous Supernovae</vt:lpstr>
      <vt:lpstr>III. Seeing the Sound: Bridging Gravitational Wave Physics &amp;  Electromagnetic Astronomy</vt:lpstr>
      <vt:lpstr>The Challenge: Coarse LIGO Localizations</vt:lpstr>
      <vt:lpstr>Needle in the 71 deg2 haystack</vt:lpstr>
      <vt:lpstr>Proof-of-concept:  First optical afterglow in 71 deg2</vt:lpstr>
      <vt:lpstr>Six more times…</vt:lpstr>
      <vt:lpstr>EM-GW Surveys:  Relative Sensitivity</vt:lpstr>
      <vt:lpstr>IV. Asteroids: iPTF discovery of NEA 2014 JG55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the Sound</dc:title>
  <dc:creator>Mansi Kasliwal</dc:creator>
  <cp:lastModifiedBy>Mansi Kasliwal</cp:lastModifiedBy>
  <cp:revision>777</cp:revision>
  <dcterms:created xsi:type="dcterms:W3CDTF">2012-03-25T01:56:19Z</dcterms:created>
  <dcterms:modified xsi:type="dcterms:W3CDTF">2014-07-24T13:59:06Z</dcterms:modified>
</cp:coreProperties>
</file>