
<file path=[Content_Types].xml><?xml version="1.0" encoding="utf-8"?>
<Types xmlns="http://schemas.openxmlformats.org/package/2006/content-types">
  <Default Extension="tmp"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314" r:id="rId4"/>
    <p:sldId id="284" r:id="rId5"/>
    <p:sldId id="305" r:id="rId6"/>
    <p:sldId id="301" r:id="rId7"/>
    <p:sldId id="258" r:id="rId8"/>
    <p:sldId id="302" r:id="rId9"/>
    <p:sldId id="303" r:id="rId10"/>
    <p:sldId id="304"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2" r:id="rId24"/>
    <p:sldId id="273" r:id="rId25"/>
    <p:sldId id="274" r:id="rId26"/>
    <p:sldId id="275" r:id="rId27"/>
    <p:sldId id="285" r:id="rId28"/>
    <p:sldId id="286" r:id="rId29"/>
    <p:sldId id="287" r:id="rId30"/>
    <p:sldId id="288" r:id="rId31"/>
    <p:sldId id="316" r:id="rId32"/>
    <p:sldId id="289" r:id="rId33"/>
    <p:sldId id="290" r:id="rId34"/>
    <p:sldId id="313" r:id="rId35"/>
    <p:sldId id="306" r:id="rId36"/>
    <p:sldId id="307" r:id="rId37"/>
    <p:sldId id="292" r:id="rId38"/>
    <p:sldId id="308" r:id="rId39"/>
    <p:sldId id="309" r:id="rId40"/>
    <p:sldId id="293" r:id="rId41"/>
    <p:sldId id="294" r:id="rId42"/>
    <p:sldId id="295" r:id="rId43"/>
    <p:sldId id="296" r:id="rId44"/>
    <p:sldId id="311" r:id="rId45"/>
    <p:sldId id="297" r:id="rId46"/>
    <p:sldId id="298" r:id="rId47"/>
    <p:sldId id="299" r:id="rId48"/>
    <p:sldId id="312" r:id="rId49"/>
    <p:sldId id="300" r:id="rId50"/>
    <p:sldId id="317" r:id="rId51"/>
    <p:sldId id="319" r:id="rId52"/>
    <p:sldId id="320" r:id="rId53"/>
    <p:sldId id="321" r:id="rId54"/>
    <p:sldId id="322" r:id="rId55"/>
    <p:sldId id="323" r:id="rId56"/>
    <p:sldId id="324" r:id="rId57"/>
    <p:sldId id="318" r:id="rId58"/>
    <p:sldId id="326" r:id="rId59"/>
    <p:sldId id="327" r:id="rId60"/>
    <p:sldId id="328" r:id="rId61"/>
    <p:sldId id="325" r:id="rId62"/>
    <p:sldId id="329" r:id="rId63"/>
    <p:sldId id="331" r:id="rId64"/>
    <p:sldId id="330" r:id="rId65"/>
    <p:sldId id="333" r:id="rId66"/>
    <p:sldId id="334" r:id="rId6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p:scale>
          <a:sx n="150" d="100"/>
          <a:sy n="150" d="100"/>
        </p:scale>
        <p:origin x="2118" y="252"/>
      </p:cViewPr>
      <p:guideLst>
        <p:guide orient="horz" pos="2160"/>
        <p:guide pos="2880"/>
      </p:guideLst>
    </p:cSldViewPr>
  </p:slideViewPr>
  <p:notesTextViewPr>
    <p:cViewPr>
      <p:scale>
        <a:sx n="1" d="1"/>
        <a:sy n="1" d="1"/>
      </p:scale>
      <p:origin x="0" y="0"/>
    </p:cViewPr>
  </p:notesTextViewPr>
  <p:sorterViewPr>
    <p:cViewPr>
      <p:scale>
        <a:sx n="100" d="100"/>
        <a:sy n="100" d="100"/>
      </p:scale>
      <p:origin x="0" y="-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vl1pPr>
          </a:lstStyle>
          <a:p>
            <a:fld id="{259A29F7-0942-4E0B-98A4-324C582597A2}" type="datetimeFigureOut">
              <a:rPr lang="en-US" smtClean="0"/>
              <a:t>6/2/2016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2830" tIns="46415" rIns="92830" bIns="46415" rtlCol="0" anchor="b"/>
          <a:lstStyle>
            <a:lvl1pPr algn="r">
              <a:defRPr sz="1200"/>
            </a:lvl1pPr>
          </a:lstStyle>
          <a:p>
            <a:fld id="{C466889A-8898-4EDD-B240-D39EA97A9F95}" type="slidenum">
              <a:rPr lang="en-US" smtClean="0"/>
              <a:t>‹#›</a:t>
            </a:fld>
            <a:endParaRPr lang="en-US"/>
          </a:p>
        </p:txBody>
      </p:sp>
    </p:spTree>
    <p:extLst>
      <p:ext uri="{BB962C8B-B14F-4D97-AF65-F5344CB8AC3E}">
        <p14:creationId xmlns:p14="http://schemas.microsoft.com/office/powerpoint/2010/main" val="332650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6889A-8898-4EDD-B240-D39EA97A9F95}" type="slidenum">
              <a:rPr lang="en-US" smtClean="0"/>
              <a:t>1</a:t>
            </a:fld>
            <a:endParaRPr lang="en-US"/>
          </a:p>
        </p:txBody>
      </p:sp>
    </p:spTree>
    <p:extLst>
      <p:ext uri="{BB962C8B-B14F-4D97-AF65-F5344CB8AC3E}">
        <p14:creationId xmlns:p14="http://schemas.microsoft.com/office/powerpoint/2010/main" val="28317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51</a:t>
            </a:fld>
            <a:endParaRPr lang="en-US"/>
          </a:p>
        </p:txBody>
      </p:sp>
    </p:spTree>
    <p:extLst>
      <p:ext uri="{BB962C8B-B14F-4D97-AF65-F5344CB8AC3E}">
        <p14:creationId xmlns:p14="http://schemas.microsoft.com/office/powerpoint/2010/main" val="397758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52</a:t>
            </a:fld>
            <a:endParaRPr lang="en-US"/>
          </a:p>
        </p:txBody>
      </p:sp>
    </p:spTree>
    <p:extLst>
      <p:ext uri="{BB962C8B-B14F-4D97-AF65-F5344CB8AC3E}">
        <p14:creationId xmlns:p14="http://schemas.microsoft.com/office/powerpoint/2010/main" val="269892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53</a:t>
            </a:fld>
            <a:endParaRPr lang="en-US"/>
          </a:p>
        </p:txBody>
      </p:sp>
    </p:spTree>
    <p:extLst>
      <p:ext uri="{BB962C8B-B14F-4D97-AF65-F5344CB8AC3E}">
        <p14:creationId xmlns:p14="http://schemas.microsoft.com/office/powerpoint/2010/main" val="8173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54</a:t>
            </a:fld>
            <a:endParaRPr lang="en-US"/>
          </a:p>
        </p:txBody>
      </p:sp>
    </p:spTree>
    <p:extLst>
      <p:ext uri="{BB962C8B-B14F-4D97-AF65-F5344CB8AC3E}">
        <p14:creationId xmlns:p14="http://schemas.microsoft.com/office/powerpoint/2010/main" val="120725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55</a:t>
            </a:fld>
            <a:endParaRPr lang="en-US"/>
          </a:p>
        </p:txBody>
      </p:sp>
    </p:spTree>
    <p:extLst>
      <p:ext uri="{BB962C8B-B14F-4D97-AF65-F5344CB8AC3E}">
        <p14:creationId xmlns:p14="http://schemas.microsoft.com/office/powerpoint/2010/main" val="2255219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56</a:t>
            </a:fld>
            <a:endParaRPr lang="en-US"/>
          </a:p>
        </p:txBody>
      </p:sp>
    </p:spTree>
    <p:extLst>
      <p:ext uri="{BB962C8B-B14F-4D97-AF65-F5344CB8AC3E}">
        <p14:creationId xmlns:p14="http://schemas.microsoft.com/office/powerpoint/2010/main" val="182731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57</a:t>
            </a:fld>
            <a:endParaRPr lang="en-US"/>
          </a:p>
        </p:txBody>
      </p:sp>
    </p:spTree>
    <p:extLst>
      <p:ext uri="{BB962C8B-B14F-4D97-AF65-F5344CB8AC3E}">
        <p14:creationId xmlns:p14="http://schemas.microsoft.com/office/powerpoint/2010/main" val="375770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Cable slack is 2.53 mm in excess.  =8.77-</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58</a:t>
            </a:fld>
            <a:endParaRPr lang="en-US"/>
          </a:p>
        </p:txBody>
      </p:sp>
    </p:spTree>
    <p:extLst>
      <p:ext uri="{BB962C8B-B14F-4D97-AF65-F5344CB8AC3E}">
        <p14:creationId xmlns:p14="http://schemas.microsoft.com/office/powerpoint/2010/main" val="2820337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Cable slack is 2.53 mm in excess.  =8.77-</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59</a:t>
            </a:fld>
            <a:endParaRPr lang="en-US"/>
          </a:p>
        </p:txBody>
      </p:sp>
    </p:spTree>
    <p:extLst>
      <p:ext uri="{BB962C8B-B14F-4D97-AF65-F5344CB8AC3E}">
        <p14:creationId xmlns:p14="http://schemas.microsoft.com/office/powerpoint/2010/main" val="4236311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Cable slack is 2.53 mm in excess.  =8.77-</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60</a:t>
            </a:fld>
            <a:endParaRPr lang="en-US"/>
          </a:p>
        </p:txBody>
      </p:sp>
    </p:spTree>
    <p:extLst>
      <p:ext uri="{BB962C8B-B14F-4D97-AF65-F5344CB8AC3E}">
        <p14:creationId xmlns:p14="http://schemas.microsoft.com/office/powerpoint/2010/main" val="305551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shorting connector on VIB.</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3</a:t>
            </a:fld>
            <a:endParaRPr lang="en-US"/>
          </a:p>
        </p:txBody>
      </p:sp>
    </p:spTree>
    <p:extLst>
      <p:ext uri="{BB962C8B-B14F-4D97-AF65-F5344CB8AC3E}">
        <p14:creationId xmlns:p14="http://schemas.microsoft.com/office/powerpoint/2010/main" val="266525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Cable slack is 2.53 mm in excess.  =8.77-</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61</a:t>
            </a:fld>
            <a:endParaRPr lang="en-US"/>
          </a:p>
        </p:txBody>
      </p:sp>
    </p:spTree>
    <p:extLst>
      <p:ext uri="{BB962C8B-B14F-4D97-AF65-F5344CB8AC3E}">
        <p14:creationId xmlns:p14="http://schemas.microsoft.com/office/powerpoint/2010/main" val="252675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JPL-01 installed at focus (high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2016-05-09: humidity = 43.5%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66</a:t>
            </a:fld>
            <a:endParaRPr lang="en-US"/>
          </a:p>
        </p:txBody>
      </p:sp>
    </p:spTree>
    <p:extLst>
      <p:ext uri="{BB962C8B-B14F-4D97-AF65-F5344CB8AC3E}">
        <p14:creationId xmlns:p14="http://schemas.microsoft.com/office/powerpoint/2010/main" val="319489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shorting plugs on Mechanical sample !</a:t>
            </a:r>
            <a:r>
              <a:rPr lang="en-US" baseline="0" dirty="0" smtClean="0"/>
              <a:t>   We should install these.</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8</a:t>
            </a:fld>
            <a:endParaRPr lang="en-US"/>
          </a:p>
        </p:txBody>
      </p:sp>
    </p:spTree>
    <p:extLst>
      <p:ext uri="{BB962C8B-B14F-4D97-AF65-F5344CB8AC3E}">
        <p14:creationId xmlns:p14="http://schemas.microsoft.com/office/powerpoint/2010/main" val="356180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Alex we need to update the</a:t>
            </a:r>
            <a:r>
              <a:rPr lang="en-US" baseline="0" dirty="0" smtClean="0"/>
              <a:t> model with correct VIB….  IT only extends on one side.</a:t>
            </a:r>
          </a:p>
          <a:p>
            <a:endParaRPr lang="en-US" baseline="0" dirty="0" smtClean="0"/>
          </a:p>
          <a:p>
            <a:r>
              <a:rPr lang="en-US" baseline="0" dirty="0" smtClean="0"/>
              <a:t>Need slide showing which sensor and heater plugs go where.  How are they labeled/encoded?</a:t>
            </a:r>
          </a:p>
          <a:p>
            <a:endParaRPr lang="en-US" baseline="0" dirty="0" smtClean="0"/>
          </a:p>
          <a:p>
            <a:r>
              <a:rPr lang="en-US" baseline="0" dirty="0" smtClean="0"/>
              <a:t>In guider shipping container, place </a:t>
            </a:r>
            <a:r>
              <a:rPr lang="en-US" baseline="0" dirty="0" err="1" smtClean="0"/>
              <a:t>kapton</a:t>
            </a:r>
            <a:r>
              <a:rPr lang="en-US" baseline="0" dirty="0" smtClean="0"/>
              <a:t> tape over screws that are never removed.</a:t>
            </a:r>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36</a:t>
            </a:fld>
            <a:endParaRPr lang="en-US"/>
          </a:p>
        </p:txBody>
      </p:sp>
    </p:spTree>
    <p:extLst>
      <p:ext uri="{BB962C8B-B14F-4D97-AF65-F5344CB8AC3E}">
        <p14:creationId xmlns:p14="http://schemas.microsoft.com/office/powerpoint/2010/main" val="4099844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JPL-01 installed at focus (high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2016-05-09: humidity = 43.5%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37</a:t>
            </a:fld>
            <a:endParaRPr lang="en-US"/>
          </a:p>
        </p:txBody>
      </p:sp>
    </p:spTree>
    <p:extLst>
      <p:ext uri="{BB962C8B-B14F-4D97-AF65-F5344CB8AC3E}">
        <p14:creationId xmlns:p14="http://schemas.microsoft.com/office/powerpoint/2010/main" val="235817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end stop</a:t>
            </a:r>
            <a:r>
              <a:rPr lang="en-US" baseline="0" dirty="0" smtClean="0"/>
              <a:t> for guider that is different to science CCD.</a:t>
            </a:r>
          </a:p>
          <a:p>
            <a:endParaRPr lang="en-US" baseline="0" dirty="0" smtClean="0"/>
          </a:p>
          <a:p>
            <a:r>
              <a:rPr lang="en-US" baseline="0" dirty="0" smtClean="0"/>
              <a:t>Distance from current end stop to new position = 58.5 mm</a:t>
            </a:r>
          </a:p>
        </p:txBody>
      </p:sp>
      <p:sp>
        <p:nvSpPr>
          <p:cNvPr id="4" name="Slide Number Placeholder 3"/>
          <p:cNvSpPr>
            <a:spLocks noGrp="1"/>
          </p:cNvSpPr>
          <p:nvPr>
            <p:ph type="sldNum" sz="quarter" idx="10"/>
          </p:nvPr>
        </p:nvSpPr>
        <p:spPr/>
        <p:txBody>
          <a:bodyPr/>
          <a:lstStyle/>
          <a:p>
            <a:fld id="{C466889A-8898-4EDD-B240-D39EA97A9F95}" type="slidenum">
              <a:rPr lang="en-US" smtClean="0"/>
              <a:t>43</a:t>
            </a:fld>
            <a:endParaRPr lang="en-US"/>
          </a:p>
        </p:txBody>
      </p:sp>
    </p:spTree>
    <p:extLst>
      <p:ext uri="{BB962C8B-B14F-4D97-AF65-F5344CB8AC3E}">
        <p14:creationId xmlns:p14="http://schemas.microsoft.com/office/powerpoint/2010/main" val="949614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Cable slack is 2.53 mm in excess.  =8.77-</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44</a:t>
            </a:fld>
            <a:endParaRPr lang="en-US"/>
          </a:p>
        </p:txBody>
      </p:sp>
    </p:spTree>
    <p:extLst>
      <p:ext uri="{BB962C8B-B14F-4D97-AF65-F5344CB8AC3E}">
        <p14:creationId xmlns:p14="http://schemas.microsoft.com/office/powerpoint/2010/main" val="263224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 height =</a:t>
            </a:r>
            <a:r>
              <a:rPr lang="en-US" baseline="0" dirty="0" smtClean="0"/>
              <a:t> 85mm x 110mm x 5 mm  Make 115.5x115.5x5</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47</a:t>
            </a:fld>
            <a:endParaRPr lang="en-US"/>
          </a:p>
        </p:txBody>
      </p:sp>
    </p:spTree>
    <p:extLst>
      <p:ext uri="{BB962C8B-B14F-4D97-AF65-F5344CB8AC3E}">
        <p14:creationId xmlns:p14="http://schemas.microsoft.com/office/powerpoint/2010/main" val="84506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Hex</a:t>
            </a:r>
            <a:r>
              <a:rPr lang="en-US" baseline="0" dirty="0" smtClean="0"/>
              <a:t> “bolt grabber” would be useful.</a:t>
            </a:r>
          </a:p>
          <a:p>
            <a:endParaRPr lang="en-US" baseline="0" dirty="0" smtClean="0"/>
          </a:p>
          <a:p>
            <a:r>
              <a:rPr lang="en-US" baseline="0" dirty="0" smtClean="0"/>
              <a:t>Plug cables into VIB after first fastener installed.</a:t>
            </a:r>
          </a:p>
          <a:p>
            <a:endParaRPr lang="en-US" baseline="0" dirty="0" smtClean="0"/>
          </a:p>
          <a:p>
            <a:r>
              <a:rPr lang="en-US" baseline="0" dirty="0" smtClean="0"/>
              <a:t>Cable Management tool </a:t>
            </a:r>
            <a:r>
              <a:rPr lang="en-US" baseline="0" dirty="0" err="1" smtClean="0"/>
              <a:t>poition</a:t>
            </a:r>
            <a:r>
              <a:rPr lang="en-US" baseline="0" dirty="0" smtClean="0"/>
              <a:t> is set by the new “</a:t>
            </a:r>
            <a:r>
              <a:rPr lang="en-US" baseline="0" dirty="0" err="1" smtClean="0"/>
              <a:t>prop”,during</a:t>
            </a:r>
            <a:r>
              <a:rPr lang="en-US" baseline="0" dirty="0" smtClean="0"/>
              <a:t> this operation.</a:t>
            </a:r>
          </a:p>
          <a:p>
            <a:endParaRPr lang="en-US" baseline="0" dirty="0" smtClean="0"/>
          </a:p>
          <a:p>
            <a:r>
              <a:rPr lang="en-US" baseline="0" dirty="0" smtClean="0"/>
              <a:t>Remove management tool then replace each rod with </a:t>
            </a:r>
            <a:r>
              <a:rPr lang="en-US" baseline="0" dirty="0" err="1" smtClean="0"/>
              <a:t>fastenr</a:t>
            </a:r>
            <a:r>
              <a:rPr lang="en-US" baseline="0" dirty="0" smtClean="0"/>
              <a:t>.</a:t>
            </a:r>
          </a:p>
          <a:p>
            <a:endParaRPr lang="en-US" baseline="0" dirty="0" smtClean="0"/>
          </a:p>
          <a:p>
            <a:endParaRPr lang="en-US" baseline="0" dirty="0" smtClean="0"/>
          </a:p>
          <a:p>
            <a:r>
              <a:rPr lang="en-US" baseline="0" dirty="0" smtClean="0"/>
              <a:t>Need prop to hole cable management tool in position while securing CCDs.</a:t>
            </a:r>
            <a:endParaRPr lang="en-US" dirty="0"/>
          </a:p>
        </p:txBody>
      </p:sp>
      <p:sp>
        <p:nvSpPr>
          <p:cNvPr id="4" name="Slide Number Placeholder 3"/>
          <p:cNvSpPr>
            <a:spLocks noGrp="1"/>
          </p:cNvSpPr>
          <p:nvPr>
            <p:ph type="sldNum" sz="quarter" idx="10"/>
          </p:nvPr>
        </p:nvSpPr>
        <p:spPr/>
        <p:txBody>
          <a:bodyPr/>
          <a:lstStyle/>
          <a:p>
            <a:fld id="{C466889A-8898-4EDD-B240-D39EA97A9F95}" type="slidenum">
              <a:rPr lang="en-US" smtClean="0"/>
              <a:t>48</a:t>
            </a:fld>
            <a:endParaRPr lang="en-US"/>
          </a:p>
        </p:txBody>
      </p:sp>
    </p:spTree>
    <p:extLst>
      <p:ext uri="{BB962C8B-B14F-4D97-AF65-F5344CB8AC3E}">
        <p14:creationId xmlns:p14="http://schemas.microsoft.com/office/powerpoint/2010/main" val="30862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80570A-32AC-44A3-B142-902772243A75}"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31928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F8BAF-6DA1-44D1-A1A9-877A7D98A3ED}"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374375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92A82-3FA0-4ADD-BE2D-39A2280E8234}"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237281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8E2FEA-1715-4C5C-80BB-9D1D02A0BF8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213847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0A46-48C9-4B6E-B26D-7389A4752D2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2127144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3457F5-38C3-42A3-9D20-271CACE7511A}" type="datetime1">
              <a:rPr lang="en-US" smtClean="0"/>
              <a:t>6/8/2016</a:t>
            </a:fld>
            <a:endParaRPr lang="en-US"/>
          </a:p>
        </p:txBody>
      </p:sp>
      <p:sp>
        <p:nvSpPr>
          <p:cNvPr id="6" name="Footer Placeholder 5"/>
          <p:cNvSpPr>
            <a:spLocks noGrp="1"/>
          </p:cNvSpPr>
          <p:nvPr>
            <p:ph type="ftr" sz="quarter" idx="11"/>
          </p:nvPr>
        </p:nvSpPr>
        <p:spPr/>
        <p:txBody>
          <a:bodyPr/>
          <a:lstStyle/>
          <a:p>
            <a:r>
              <a:rPr lang="en-US" smtClean="0"/>
              <a:t>REV F</a:t>
            </a:r>
            <a:endParaRPr lang="en-US"/>
          </a:p>
        </p:txBody>
      </p:sp>
      <p:sp>
        <p:nvSpPr>
          <p:cNvPr id="7" name="Slide Number Placeholder 6"/>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398998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2BB976-2074-47A9-8C3F-6D2256312673}" type="datetime1">
              <a:rPr lang="en-US" smtClean="0"/>
              <a:t>6/8/2016</a:t>
            </a:fld>
            <a:endParaRPr lang="en-US"/>
          </a:p>
        </p:txBody>
      </p:sp>
      <p:sp>
        <p:nvSpPr>
          <p:cNvPr id="8" name="Footer Placeholder 7"/>
          <p:cNvSpPr>
            <a:spLocks noGrp="1"/>
          </p:cNvSpPr>
          <p:nvPr>
            <p:ph type="ftr" sz="quarter" idx="11"/>
          </p:nvPr>
        </p:nvSpPr>
        <p:spPr/>
        <p:txBody>
          <a:bodyPr/>
          <a:lstStyle/>
          <a:p>
            <a:r>
              <a:rPr lang="en-US" smtClean="0"/>
              <a:t>REV F</a:t>
            </a:r>
            <a:endParaRPr lang="en-US"/>
          </a:p>
        </p:txBody>
      </p:sp>
      <p:sp>
        <p:nvSpPr>
          <p:cNvPr id="9" name="Slide Number Placeholder 8"/>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1056271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143AEE-08AE-497B-9E24-A08E5D6D05FD}"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5" name="Slide Number Placeholder 4"/>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78640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0390D-E85E-4728-9D2E-77516D88BB5A}" type="datetime1">
              <a:rPr lang="en-US" smtClean="0"/>
              <a:t>6/8/2016</a:t>
            </a:fld>
            <a:endParaRPr lang="en-US"/>
          </a:p>
        </p:txBody>
      </p:sp>
      <p:sp>
        <p:nvSpPr>
          <p:cNvPr id="3" name="Footer Placeholder 2"/>
          <p:cNvSpPr>
            <a:spLocks noGrp="1"/>
          </p:cNvSpPr>
          <p:nvPr>
            <p:ph type="ftr" sz="quarter" idx="11"/>
          </p:nvPr>
        </p:nvSpPr>
        <p:spPr/>
        <p:txBody>
          <a:bodyPr/>
          <a:lstStyle/>
          <a:p>
            <a:r>
              <a:rPr lang="en-US" smtClean="0"/>
              <a:t>REV F</a:t>
            </a:r>
            <a:endParaRPr lang="en-US"/>
          </a:p>
        </p:txBody>
      </p:sp>
      <p:sp>
        <p:nvSpPr>
          <p:cNvPr id="4" name="Slide Number Placeholder 3"/>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2250196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FB44A7-7801-4F62-8CF7-E8459053DB67}" type="datetime1">
              <a:rPr lang="en-US" smtClean="0"/>
              <a:t>6/8/2016</a:t>
            </a:fld>
            <a:endParaRPr lang="en-US"/>
          </a:p>
        </p:txBody>
      </p:sp>
      <p:sp>
        <p:nvSpPr>
          <p:cNvPr id="6" name="Footer Placeholder 5"/>
          <p:cNvSpPr>
            <a:spLocks noGrp="1"/>
          </p:cNvSpPr>
          <p:nvPr>
            <p:ph type="ftr" sz="quarter" idx="11"/>
          </p:nvPr>
        </p:nvSpPr>
        <p:spPr/>
        <p:txBody>
          <a:bodyPr/>
          <a:lstStyle/>
          <a:p>
            <a:r>
              <a:rPr lang="en-US" smtClean="0"/>
              <a:t>REV F</a:t>
            </a:r>
            <a:endParaRPr lang="en-US"/>
          </a:p>
        </p:txBody>
      </p:sp>
      <p:sp>
        <p:nvSpPr>
          <p:cNvPr id="7" name="Slide Number Placeholder 6"/>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384777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05C68-1676-4E7B-AEED-92995E0A7412}" type="datetime1">
              <a:rPr lang="en-US" smtClean="0"/>
              <a:t>6/8/2016</a:t>
            </a:fld>
            <a:endParaRPr lang="en-US"/>
          </a:p>
        </p:txBody>
      </p:sp>
      <p:sp>
        <p:nvSpPr>
          <p:cNvPr id="6" name="Footer Placeholder 5"/>
          <p:cNvSpPr>
            <a:spLocks noGrp="1"/>
          </p:cNvSpPr>
          <p:nvPr>
            <p:ph type="ftr" sz="quarter" idx="11"/>
          </p:nvPr>
        </p:nvSpPr>
        <p:spPr/>
        <p:txBody>
          <a:bodyPr/>
          <a:lstStyle/>
          <a:p>
            <a:r>
              <a:rPr lang="en-US" smtClean="0"/>
              <a:t>REV F</a:t>
            </a:r>
            <a:endParaRPr lang="en-US"/>
          </a:p>
        </p:txBody>
      </p:sp>
      <p:sp>
        <p:nvSpPr>
          <p:cNvPr id="7" name="Slide Number Placeholder 6"/>
          <p:cNvSpPr>
            <a:spLocks noGrp="1"/>
          </p:cNvSpPr>
          <p:nvPr>
            <p:ph type="sldNum" sz="quarter" idx="12"/>
          </p:nvPr>
        </p:nvSpPr>
        <p:spPr/>
        <p:txBody>
          <a:bodyPr/>
          <a:lstStyle/>
          <a:p>
            <a:fld id="{85500173-05B5-40A6-B551-021D9A2E9EB7}" type="slidenum">
              <a:rPr lang="en-US" smtClean="0"/>
              <a:t>‹#›</a:t>
            </a:fld>
            <a:endParaRPr lang="en-US"/>
          </a:p>
        </p:txBody>
      </p:sp>
    </p:spTree>
    <p:extLst>
      <p:ext uri="{BB962C8B-B14F-4D97-AF65-F5344CB8AC3E}">
        <p14:creationId xmlns:p14="http://schemas.microsoft.com/office/powerpoint/2010/main" val="70911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2539D-56CC-469F-8890-D6630B2DE2D7}" type="datetime1">
              <a:rPr lang="en-US" smtClean="0"/>
              <a:t>6/8/2016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REV F</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00173-05B5-40A6-B551-021D9A2E9EB7}" type="slidenum">
              <a:rPr lang="en-US" smtClean="0"/>
              <a:t>‹#›</a:t>
            </a:fld>
            <a:endParaRPr lang="en-US"/>
          </a:p>
        </p:txBody>
      </p:sp>
    </p:spTree>
    <p:extLst>
      <p:ext uri="{BB962C8B-B14F-4D97-AF65-F5344CB8AC3E}">
        <p14:creationId xmlns:p14="http://schemas.microsoft.com/office/powerpoint/2010/main" val="277430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WASP-P00-1000 </a:t>
            </a:r>
            <a:br>
              <a:rPr lang="en-US" dirty="0" smtClean="0"/>
            </a:br>
            <a:r>
              <a:rPr lang="en-US" dirty="0" smtClean="0"/>
              <a:t>Science &amp; Guider CCD </a:t>
            </a:r>
            <a:br>
              <a:rPr lang="en-US" dirty="0" smtClean="0"/>
            </a:br>
            <a:r>
              <a:rPr lang="en-US" dirty="0" smtClean="0"/>
              <a:t>Installation Procedure</a:t>
            </a:r>
            <a:br>
              <a:rPr lang="en-US" dirty="0" smtClean="0"/>
            </a:br>
            <a:r>
              <a:rPr lang="en-US" sz="3100" dirty="0" smtClean="0"/>
              <a:t>(Using Assembly Fixture WASP-F00-1000)</a:t>
            </a:r>
            <a:endParaRPr lang="en-US" sz="3100" dirty="0"/>
          </a:p>
        </p:txBody>
      </p:sp>
      <p:sp>
        <p:nvSpPr>
          <p:cNvPr id="3" name="Subtitle 2"/>
          <p:cNvSpPr>
            <a:spLocks noGrp="1"/>
          </p:cNvSpPr>
          <p:nvPr>
            <p:ph type="subTitle" idx="1"/>
          </p:nvPr>
        </p:nvSpPr>
        <p:spPr/>
        <p:txBody>
          <a:bodyPr>
            <a:normAutofit/>
          </a:bodyPr>
          <a:lstStyle/>
          <a:p>
            <a:endParaRPr lang="en-US" dirty="0" smtClean="0"/>
          </a:p>
          <a:p>
            <a:r>
              <a:rPr lang="en-US" dirty="0" smtClean="0"/>
              <a:t>Alex Delacroix </a:t>
            </a:r>
            <a:endParaRPr lang="en-US" dirty="0" smtClean="0"/>
          </a:p>
          <a:p>
            <a:r>
              <a:rPr lang="en-US" dirty="0" smtClean="0"/>
              <a:t>Roger </a:t>
            </a:r>
            <a:r>
              <a:rPr lang="en-US" dirty="0" smtClean="0"/>
              <a:t>Smith</a:t>
            </a:r>
            <a:endParaRPr lang="en-US" dirty="0"/>
          </a:p>
        </p:txBody>
      </p:sp>
      <p:sp>
        <p:nvSpPr>
          <p:cNvPr id="4" name="Date Placeholder 3"/>
          <p:cNvSpPr>
            <a:spLocks noGrp="1"/>
          </p:cNvSpPr>
          <p:nvPr>
            <p:ph type="dt" sz="half" idx="10"/>
          </p:nvPr>
        </p:nvSpPr>
        <p:spPr/>
        <p:txBody>
          <a:bodyPr/>
          <a:lstStyle/>
          <a:p>
            <a:fld id="{FF936FC6-AE68-4F77-9278-DE6FE8822693}"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dirty="0"/>
          </a:p>
        </p:txBody>
      </p:sp>
      <p:sp>
        <p:nvSpPr>
          <p:cNvPr id="6" name="Slide Number Placeholder 5"/>
          <p:cNvSpPr>
            <a:spLocks noGrp="1"/>
          </p:cNvSpPr>
          <p:nvPr>
            <p:ph type="sldNum" sz="quarter" idx="12"/>
          </p:nvPr>
        </p:nvSpPr>
        <p:spPr/>
        <p:txBody>
          <a:bodyPr/>
          <a:lstStyle/>
          <a:p>
            <a:fld id="{85500173-05B5-40A6-B551-021D9A2E9EB7}" type="slidenum">
              <a:rPr lang="en-US" smtClean="0"/>
              <a:t>1</a:t>
            </a:fld>
            <a:endParaRPr lang="en-US"/>
          </a:p>
        </p:txBody>
      </p:sp>
    </p:spTree>
    <p:extLst>
      <p:ext uri="{BB962C8B-B14F-4D97-AF65-F5344CB8AC3E}">
        <p14:creationId xmlns:p14="http://schemas.microsoft.com/office/powerpoint/2010/main" val="2730937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556" y="1555575"/>
            <a:ext cx="707481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816AFD8E-6461-462C-8C8C-05C7B7AAB4B2}"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10</a:t>
            </a:fld>
            <a:endParaRPr lang="en-US"/>
          </a:p>
        </p:txBody>
      </p:sp>
      <p:sp>
        <p:nvSpPr>
          <p:cNvPr id="9" name="TextBox 8"/>
          <p:cNvSpPr txBox="1"/>
          <p:nvPr/>
        </p:nvSpPr>
        <p:spPr>
          <a:xfrm>
            <a:off x="0" y="1076980"/>
            <a:ext cx="3048000" cy="523220"/>
          </a:xfrm>
          <a:prstGeom prst="rect">
            <a:avLst/>
          </a:prstGeom>
          <a:noFill/>
        </p:spPr>
        <p:txBody>
          <a:bodyPr wrap="square" rtlCol="0">
            <a:spAutoFit/>
          </a:bodyPr>
          <a:lstStyle/>
          <a:p>
            <a:r>
              <a:rPr lang="en-US" sz="1400" dirty="0" smtClean="0"/>
              <a:t>Step 6: Remove the Connector brackets (2X 2XM3 Screws)</a:t>
            </a:r>
            <a:endParaRPr lang="en-US" sz="1400" dirty="0"/>
          </a:p>
        </p:txBody>
      </p:sp>
      <p:cxnSp>
        <p:nvCxnSpPr>
          <p:cNvPr id="13" name="Straight Arrow Connector 12"/>
          <p:cNvCxnSpPr>
            <a:stCxn id="9" idx="3"/>
          </p:cNvCxnSpPr>
          <p:nvPr/>
        </p:nvCxnSpPr>
        <p:spPr>
          <a:xfrm>
            <a:off x="3048000" y="1338590"/>
            <a:ext cx="3581400" cy="24799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9" idx="3"/>
          </p:cNvCxnSpPr>
          <p:nvPr/>
        </p:nvCxnSpPr>
        <p:spPr>
          <a:xfrm flipH="1">
            <a:off x="2133600" y="1338590"/>
            <a:ext cx="914400" cy="224281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7435373" y="1944469"/>
            <a:ext cx="1708627" cy="461665"/>
          </a:xfrm>
          <a:prstGeom prst="rect">
            <a:avLst/>
          </a:prstGeom>
          <a:noFill/>
        </p:spPr>
        <p:txBody>
          <a:bodyPr wrap="square" rtlCol="0">
            <a:spAutoFit/>
          </a:bodyPr>
          <a:lstStyle/>
          <a:p>
            <a:r>
              <a:rPr lang="en-US" sz="1200" dirty="0" smtClean="0"/>
              <a:t>Tools:</a:t>
            </a:r>
          </a:p>
          <a:p>
            <a:r>
              <a:rPr lang="en-US" sz="1200" dirty="0" smtClean="0"/>
              <a:t>- Allen Wrench </a:t>
            </a:r>
            <a:r>
              <a:rPr lang="en-US" sz="1200" dirty="0"/>
              <a:t>Size 2.5 </a:t>
            </a:r>
          </a:p>
        </p:txBody>
      </p:sp>
    </p:spTree>
    <p:extLst>
      <p:ext uri="{BB962C8B-B14F-4D97-AF65-F5344CB8AC3E}">
        <p14:creationId xmlns:p14="http://schemas.microsoft.com/office/powerpoint/2010/main" val="1121826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9592" y="1672558"/>
            <a:ext cx="6210408"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AA794F60-CAA4-45B1-8A1A-56A16F51FEA7}"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11</a:t>
            </a:fld>
            <a:endParaRPr lang="en-US"/>
          </a:p>
        </p:txBody>
      </p:sp>
      <p:sp>
        <p:nvSpPr>
          <p:cNvPr id="7" name="TextBox 6"/>
          <p:cNvSpPr txBox="1"/>
          <p:nvPr/>
        </p:nvSpPr>
        <p:spPr>
          <a:xfrm>
            <a:off x="228600" y="1295399"/>
            <a:ext cx="8610600" cy="307777"/>
          </a:xfrm>
          <a:prstGeom prst="rect">
            <a:avLst/>
          </a:prstGeom>
          <a:noFill/>
        </p:spPr>
        <p:txBody>
          <a:bodyPr wrap="square" rtlCol="0">
            <a:spAutoFit/>
          </a:bodyPr>
          <a:lstStyle/>
          <a:p>
            <a:r>
              <a:rPr lang="en-US" sz="1400" dirty="0" smtClean="0"/>
              <a:t>Step 7: Release the ribbons; remove arms supporting cables, taking care not to drop arms or tension flex cables</a:t>
            </a:r>
            <a:endParaRPr lang="en-US" sz="1400" dirty="0"/>
          </a:p>
        </p:txBody>
      </p:sp>
      <p:cxnSp>
        <p:nvCxnSpPr>
          <p:cNvPr id="8" name="Straight Arrow Connector 7"/>
          <p:cNvCxnSpPr/>
          <p:nvPr/>
        </p:nvCxnSpPr>
        <p:spPr>
          <a:xfrm flipH="1">
            <a:off x="5562600" y="1600200"/>
            <a:ext cx="685800" cy="2057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12455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032" y="1600200"/>
            <a:ext cx="7737936"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B4992AB4-4D5B-4E3E-88AC-1266DBAF1F0E}"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12</a:t>
            </a:fld>
            <a:endParaRPr lang="en-US"/>
          </a:p>
        </p:txBody>
      </p:sp>
      <p:sp>
        <p:nvSpPr>
          <p:cNvPr id="7" name="TextBox 6"/>
          <p:cNvSpPr txBox="1"/>
          <p:nvPr/>
        </p:nvSpPr>
        <p:spPr>
          <a:xfrm>
            <a:off x="381000" y="1283490"/>
            <a:ext cx="4343400" cy="307777"/>
          </a:xfrm>
          <a:prstGeom prst="rect">
            <a:avLst/>
          </a:prstGeom>
          <a:noFill/>
        </p:spPr>
        <p:txBody>
          <a:bodyPr wrap="square" rtlCol="0">
            <a:spAutoFit/>
          </a:bodyPr>
          <a:lstStyle/>
          <a:p>
            <a:pPr algn="r"/>
            <a:r>
              <a:rPr lang="en-US" sz="1400" dirty="0" smtClean="0"/>
              <a:t>Step 8: Remove the 2X M3.5 and slide the e2v Cover up</a:t>
            </a:r>
            <a:endParaRPr lang="en-US" sz="1400" dirty="0"/>
          </a:p>
        </p:txBody>
      </p:sp>
      <p:cxnSp>
        <p:nvCxnSpPr>
          <p:cNvPr id="8" name="Straight Arrow Connector 7"/>
          <p:cNvCxnSpPr>
            <a:stCxn id="7" idx="3"/>
          </p:cNvCxnSpPr>
          <p:nvPr/>
        </p:nvCxnSpPr>
        <p:spPr>
          <a:xfrm>
            <a:off x="4724400" y="1437379"/>
            <a:ext cx="1600200" cy="115342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872436" y="1752600"/>
            <a:ext cx="1600200" cy="461665"/>
          </a:xfrm>
          <a:prstGeom prst="rect">
            <a:avLst/>
          </a:prstGeom>
          <a:noFill/>
        </p:spPr>
        <p:txBody>
          <a:bodyPr wrap="square" rtlCol="0">
            <a:spAutoFit/>
          </a:bodyPr>
          <a:lstStyle/>
          <a:p>
            <a:r>
              <a:rPr lang="en-US" sz="1200" dirty="0" smtClean="0"/>
              <a:t>Tools:</a:t>
            </a:r>
          </a:p>
          <a:p>
            <a:r>
              <a:rPr lang="en-US" sz="1200" dirty="0" smtClean="0"/>
              <a:t>- Allen wrench Size 3</a:t>
            </a:r>
            <a:endParaRPr lang="en-US" sz="1200" dirty="0"/>
          </a:p>
        </p:txBody>
      </p:sp>
      <p:sp>
        <p:nvSpPr>
          <p:cNvPr id="11" name="TextBox 10"/>
          <p:cNvSpPr txBox="1"/>
          <p:nvPr/>
        </p:nvSpPr>
        <p:spPr>
          <a:xfrm>
            <a:off x="76200" y="4953000"/>
            <a:ext cx="2362200" cy="923330"/>
          </a:xfrm>
          <a:prstGeom prst="rect">
            <a:avLst/>
          </a:prstGeom>
          <a:solidFill>
            <a:srgbClr val="FF6600"/>
          </a:solidFill>
        </p:spPr>
        <p:txBody>
          <a:bodyPr wrap="square" rtlCol="0">
            <a:spAutoFit/>
          </a:bodyPr>
          <a:lstStyle/>
          <a:p>
            <a:r>
              <a:rPr lang="en-US" dirty="0" smtClean="0">
                <a:solidFill>
                  <a:schemeClr val="bg1"/>
                </a:solidFill>
              </a:rPr>
              <a:t>DO NOT UNDO CCD STUDS NUTS UNTIL LID REMOVED !!!</a:t>
            </a:r>
            <a:endParaRPr lang="en-US" dirty="0">
              <a:solidFill>
                <a:schemeClr val="bg1"/>
              </a:solidFill>
            </a:endParaRPr>
          </a:p>
        </p:txBody>
      </p:sp>
      <p:cxnSp>
        <p:nvCxnSpPr>
          <p:cNvPr id="18" name="Straight Arrow Connector 17"/>
          <p:cNvCxnSpPr>
            <a:stCxn id="7" idx="3"/>
          </p:cNvCxnSpPr>
          <p:nvPr/>
        </p:nvCxnSpPr>
        <p:spPr>
          <a:xfrm>
            <a:off x="4724400" y="1437379"/>
            <a:ext cx="598601" cy="176302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4439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696" y="1600200"/>
            <a:ext cx="804860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870FF98-D2E6-4A20-AE99-F5CB76C89C86}"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13</a:t>
            </a:fld>
            <a:endParaRPr lang="en-US"/>
          </a:p>
        </p:txBody>
      </p:sp>
      <p:sp>
        <p:nvSpPr>
          <p:cNvPr id="7" name="TextBox 6"/>
          <p:cNvSpPr txBox="1"/>
          <p:nvPr/>
        </p:nvSpPr>
        <p:spPr>
          <a:xfrm>
            <a:off x="152401" y="1124605"/>
            <a:ext cx="7086600" cy="523220"/>
          </a:xfrm>
          <a:prstGeom prst="rect">
            <a:avLst/>
          </a:prstGeom>
          <a:noFill/>
        </p:spPr>
        <p:txBody>
          <a:bodyPr wrap="square" rtlCol="0">
            <a:spAutoFit/>
          </a:bodyPr>
          <a:lstStyle/>
          <a:p>
            <a:r>
              <a:rPr lang="en-US" sz="1400" dirty="0" smtClean="0"/>
              <a:t>Step 9: Remove the 3X M5 Nuts by rotating the stand to expose each nuts, rotate back to initial position to undo the last nut while holding the stand, then slide the stand down.</a:t>
            </a:r>
            <a:endParaRPr lang="en-US" sz="1400" dirty="0"/>
          </a:p>
        </p:txBody>
      </p:sp>
      <p:cxnSp>
        <p:nvCxnSpPr>
          <p:cNvPr id="8" name="Straight Arrow Connector 7"/>
          <p:cNvCxnSpPr>
            <a:stCxn id="7" idx="3"/>
          </p:cNvCxnSpPr>
          <p:nvPr/>
        </p:nvCxnSpPr>
        <p:spPr>
          <a:xfrm flipH="1">
            <a:off x="6248400" y="1386215"/>
            <a:ext cx="990601" cy="211898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634971" y="1905000"/>
            <a:ext cx="1600200" cy="461665"/>
          </a:xfrm>
          <a:prstGeom prst="rect">
            <a:avLst/>
          </a:prstGeom>
          <a:noFill/>
        </p:spPr>
        <p:txBody>
          <a:bodyPr wrap="square" rtlCol="0">
            <a:spAutoFit/>
          </a:bodyPr>
          <a:lstStyle/>
          <a:p>
            <a:r>
              <a:rPr lang="en-US" sz="1200" dirty="0" smtClean="0"/>
              <a:t>Tools:</a:t>
            </a:r>
          </a:p>
          <a:p>
            <a:r>
              <a:rPr lang="en-US" sz="1200" dirty="0" smtClean="0"/>
              <a:t>- </a:t>
            </a:r>
            <a:r>
              <a:rPr lang="en-US" sz="1200" b="1" dirty="0" smtClean="0">
                <a:solidFill>
                  <a:srgbClr val="FF0000"/>
                </a:solidFill>
              </a:rPr>
              <a:t>Socket</a:t>
            </a:r>
            <a:r>
              <a:rPr lang="en-US" sz="1200" dirty="0" smtClean="0">
                <a:solidFill>
                  <a:srgbClr val="FF0000"/>
                </a:solidFill>
              </a:rPr>
              <a:t> </a:t>
            </a:r>
            <a:r>
              <a:rPr lang="en-US" sz="1200" dirty="0" smtClean="0"/>
              <a:t>wrench Size 8</a:t>
            </a:r>
            <a:endParaRPr lang="en-US" sz="1200" dirty="0"/>
          </a:p>
        </p:txBody>
      </p:sp>
    </p:spTree>
    <p:extLst>
      <p:ext uri="{BB962C8B-B14F-4D97-AF65-F5344CB8AC3E}">
        <p14:creationId xmlns:p14="http://schemas.microsoft.com/office/powerpoint/2010/main" val="1632195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4190" y="1600200"/>
            <a:ext cx="6795619"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746A0013-E0FC-4475-A33D-C555514A5DCD}"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14</a:t>
            </a:fld>
            <a:endParaRPr lang="en-US"/>
          </a:p>
        </p:txBody>
      </p:sp>
      <p:sp>
        <p:nvSpPr>
          <p:cNvPr id="7" name="TextBox 6"/>
          <p:cNvSpPr txBox="1"/>
          <p:nvPr/>
        </p:nvSpPr>
        <p:spPr>
          <a:xfrm>
            <a:off x="76200" y="1221259"/>
            <a:ext cx="5029200" cy="307777"/>
          </a:xfrm>
          <a:prstGeom prst="rect">
            <a:avLst/>
          </a:prstGeom>
          <a:noFill/>
        </p:spPr>
        <p:txBody>
          <a:bodyPr wrap="square" rtlCol="0">
            <a:spAutoFit/>
          </a:bodyPr>
          <a:lstStyle/>
          <a:p>
            <a:pPr algn="r"/>
            <a:r>
              <a:rPr lang="en-US" sz="1400" dirty="0" smtClean="0"/>
              <a:t>Step 10: Slide the Handler into place and Insert the Coupler</a:t>
            </a:r>
            <a:endParaRPr lang="en-US" sz="1400" dirty="0"/>
          </a:p>
        </p:txBody>
      </p:sp>
      <p:cxnSp>
        <p:nvCxnSpPr>
          <p:cNvPr id="8" name="Straight Arrow Connector 7"/>
          <p:cNvCxnSpPr>
            <a:stCxn id="7" idx="3"/>
          </p:cNvCxnSpPr>
          <p:nvPr/>
        </p:nvCxnSpPr>
        <p:spPr>
          <a:xfrm flipH="1">
            <a:off x="4572000" y="1375148"/>
            <a:ext cx="533400" cy="228245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3158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050" y="1635263"/>
            <a:ext cx="7106104"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7C0D9D0D-8155-479A-8EBC-0755AF73695A}"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15</a:t>
            </a:fld>
            <a:endParaRPr lang="en-US"/>
          </a:p>
        </p:txBody>
      </p:sp>
      <p:sp>
        <p:nvSpPr>
          <p:cNvPr id="7" name="TextBox 6"/>
          <p:cNvSpPr txBox="1"/>
          <p:nvPr/>
        </p:nvSpPr>
        <p:spPr>
          <a:xfrm>
            <a:off x="263652" y="1219199"/>
            <a:ext cx="4765548" cy="307777"/>
          </a:xfrm>
          <a:prstGeom prst="rect">
            <a:avLst/>
          </a:prstGeom>
          <a:noFill/>
        </p:spPr>
        <p:txBody>
          <a:bodyPr wrap="square" rtlCol="0">
            <a:spAutoFit/>
          </a:bodyPr>
          <a:lstStyle/>
          <a:p>
            <a:pPr algn="r"/>
            <a:r>
              <a:rPr lang="en-US" sz="1400" dirty="0" smtClean="0"/>
              <a:t>Step 11: Bolt the Coupler to the rotation Stage</a:t>
            </a:r>
          </a:p>
        </p:txBody>
      </p:sp>
      <p:cxnSp>
        <p:nvCxnSpPr>
          <p:cNvPr id="8" name="Straight Arrow Connector 7"/>
          <p:cNvCxnSpPr>
            <a:stCxn id="7" idx="3"/>
          </p:cNvCxnSpPr>
          <p:nvPr/>
        </p:nvCxnSpPr>
        <p:spPr>
          <a:xfrm>
            <a:off x="5029200" y="1373088"/>
            <a:ext cx="76200" cy="21321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634971" y="1905000"/>
            <a:ext cx="1509029" cy="461665"/>
          </a:xfrm>
          <a:prstGeom prst="rect">
            <a:avLst/>
          </a:prstGeom>
          <a:noFill/>
        </p:spPr>
        <p:txBody>
          <a:bodyPr wrap="square" rtlCol="0">
            <a:spAutoFit/>
          </a:bodyPr>
          <a:lstStyle/>
          <a:p>
            <a:r>
              <a:rPr lang="en-US" sz="1200" dirty="0" smtClean="0"/>
              <a:t>Tools:</a:t>
            </a:r>
          </a:p>
          <a:p>
            <a:r>
              <a:rPr lang="en-US" sz="1200" dirty="0" smtClean="0"/>
              <a:t>- Allen wrench Size 3</a:t>
            </a:r>
            <a:endParaRPr lang="en-US" sz="1200" dirty="0"/>
          </a:p>
        </p:txBody>
      </p:sp>
      <p:sp>
        <p:nvSpPr>
          <p:cNvPr id="4" name="TextBox 3"/>
          <p:cNvSpPr txBox="1"/>
          <p:nvPr/>
        </p:nvSpPr>
        <p:spPr>
          <a:xfrm>
            <a:off x="6781800" y="2895600"/>
            <a:ext cx="2209800" cy="1200329"/>
          </a:xfrm>
          <a:prstGeom prst="rect">
            <a:avLst/>
          </a:prstGeom>
          <a:solidFill>
            <a:srgbClr val="FF0000"/>
          </a:solidFill>
        </p:spPr>
        <p:txBody>
          <a:bodyPr wrap="square" rtlCol="0">
            <a:spAutoFit/>
          </a:bodyPr>
          <a:lstStyle/>
          <a:p>
            <a:r>
              <a:rPr lang="en-US" dirty="0" smtClean="0">
                <a:solidFill>
                  <a:srgbClr val="FFFFFF"/>
                </a:solidFill>
              </a:rPr>
              <a:t>Need to shim diving board 0.5mm closer to stand to eliminate binding of post.</a:t>
            </a:r>
            <a:endParaRPr lang="en-US" dirty="0">
              <a:solidFill>
                <a:srgbClr val="FFFFFF"/>
              </a:solidFill>
            </a:endParaRPr>
          </a:p>
        </p:txBody>
      </p:sp>
    </p:spTree>
    <p:extLst>
      <p:ext uri="{BB962C8B-B14F-4D97-AF65-F5344CB8AC3E}">
        <p14:creationId xmlns:p14="http://schemas.microsoft.com/office/powerpoint/2010/main" val="658398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242" y="1600200"/>
            <a:ext cx="6989516" cy="4525963"/>
          </a:xfrm>
        </p:spPr>
      </p:pic>
      <p:sp>
        <p:nvSpPr>
          <p:cNvPr id="2" name="Title 1"/>
          <p:cNvSpPr>
            <a:spLocks noGrp="1"/>
          </p:cNvSpPr>
          <p:nvPr>
            <p:ph type="title"/>
          </p:nvPr>
        </p:nvSpPr>
        <p:spPr/>
        <p:txBody>
          <a:bodyPr/>
          <a:lstStyle/>
          <a:p>
            <a:r>
              <a:rPr lang="en-US" dirty="0" smtClean="0"/>
              <a:t>ZTF CCD Assembly Fixture</a:t>
            </a:r>
            <a:endParaRPr lang="en-US" dirty="0"/>
          </a:p>
        </p:txBody>
      </p:sp>
      <p:sp>
        <p:nvSpPr>
          <p:cNvPr id="3" name="Date Placeholder 2"/>
          <p:cNvSpPr>
            <a:spLocks noGrp="1"/>
          </p:cNvSpPr>
          <p:nvPr>
            <p:ph type="dt" sz="half" idx="10"/>
          </p:nvPr>
        </p:nvSpPr>
        <p:spPr/>
        <p:txBody>
          <a:bodyPr/>
          <a:lstStyle/>
          <a:p>
            <a:fld id="{A2475B41-052B-4DC9-9E3F-854F260CFE8D}"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16</a:t>
            </a:fld>
            <a:endParaRPr lang="en-US"/>
          </a:p>
        </p:txBody>
      </p:sp>
      <p:sp>
        <p:nvSpPr>
          <p:cNvPr id="9" name="TextBox 8"/>
          <p:cNvSpPr txBox="1"/>
          <p:nvPr/>
        </p:nvSpPr>
        <p:spPr>
          <a:xfrm>
            <a:off x="152400" y="1227438"/>
            <a:ext cx="5638800" cy="307777"/>
          </a:xfrm>
          <a:prstGeom prst="rect">
            <a:avLst/>
          </a:prstGeom>
          <a:noFill/>
        </p:spPr>
        <p:txBody>
          <a:bodyPr wrap="square" rtlCol="0">
            <a:spAutoFit/>
          </a:bodyPr>
          <a:lstStyle/>
          <a:p>
            <a:pPr algn="r"/>
            <a:r>
              <a:rPr lang="en-US" sz="1400" dirty="0" smtClean="0"/>
              <a:t>Step 12: Using the Lab Jack, Lift the coupler to the CCD Base until contact </a:t>
            </a:r>
            <a:endParaRPr lang="en-US" sz="1400" dirty="0"/>
          </a:p>
        </p:txBody>
      </p:sp>
      <p:cxnSp>
        <p:nvCxnSpPr>
          <p:cNvPr id="10" name="Straight Arrow Connector 9"/>
          <p:cNvCxnSpPr>
            <a:stCxn id="9" idx="3"/>
          </p:cNvCxnSpPr>
          <p:nvPr/>
        </p:nvCxnSpPr>
        <p:spPr>
          <a:xfrm flipH="1">
            <a:off x="4800600" y="1381327"/>
            <a:ext cx="990600" cy="181907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0668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2952" y="1600539"/>
            <a:ext cx="6536060"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F7842A1F-DD4E-46B1-A5B0-CD790CBFB493}"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17</a:t>
            </a:fld>
            <a:endParaRPr lang="en-US"/>
          </a:p>
        </p:txBody>
      </p:sp>
      <p:sp>
        <p:nvSpPr>
          <p:cNvPr id="9" name="TextBox 8"/>
          <p:cNvSpPr txBox="1"/>
          <p:nvPr/>
        </p:nvSpPr>
        <p:spPr>
          <a:xfrm>
            <a:off x="152400" y="1219199"/>
            <a:ext cx="6553200" cy="307777"/>
          </a:xfrm>
          <a:prstGeom prst="rect">
            <a:avLst/>
          </a:prstGeom>
          <a:noFill/>
        </p:spPr>
        <p:txBody>
          <a:bodyPr wrap="square" rtlCol="0">
            <a:spAutoFit/>
          </a:bodyPr>
          <a:lstStyle/>
          <a:p>
            <a:pPr algn="r"/>
            <a:r>
              <a:rPr lang="en-US" sz="1400" dirty="0" smtClean="0"/>
              <a:t>Step 13: Attach the CCD to the Coupler using the Barrel Nuts only finger tight</a:t>
            </a:r>
            <a:endParaRPr lang="en-US" sz="1400" dirty="0"/>
          </a:p>
        </p:txBody>
      </p:sp>
      <p:cxnSp>
        <p:nvCxnSpPr>
          <p:cNvPr id="10" name="Straight Arrow Connector 9"/>
          <p:cNvCxnSpPr/>
          <p:nvPr/>
        </p:nvCxnSpPr>
        <p:spPr>
          <a:xfrm flipH="1">
            <a:off x="4876800" y="1524000"/>
            <a:ext cx="533400" cy="2057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7639012" y="1944366"/>
            <a:ext cx="1581188" cy="461665"/>
          </a:xfrm>
          <a:prstGeom prst="rect">
            <a:avLst/>
          </a:prstGeom>
          <a:noFill/>
        </p:spPr>
        <p:txBody>
          <a:bodyPr wrap="square" rtlCol="0">
            <a:spAutoFit/>
          </a:bodyPr>
          <a:lstStyle/>
          <a:p>
            <a:r>
              <a:rPr lang="en-US" sz="1200" dirty="0" smtClean="0"/>
              <a:t>Parts:</a:t>
            </a:r>
          </a:p>
          <a:p>
            <a:r>
              <a:rPr lang="en-US" sz="1200" dirty="0" smtClean="0"/>
              <a:t>- Barrel Nuts</a:t>
            </a:r>
            <a:endParaRPr lang="en-US" sz="1200" dirty="0"/>
          </a:p>
        </p:txBody>
      </p:sp>
    </p:spTree>
    <p:extLst>
      <p:ext uri="{BB962C8B-B14F-4D97-AF65-F5344CB8AC3E}">
        <p14:creationId xmlns:p14="http://schemas.microsoft.com/office/powerpoint/2010/main" val="1612303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815" y="1600200"/>
            <a:ext cx="6638370"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DB8A397A-05A1-4A05-94F1-5FFB6BA8BAFC}"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18</a:t>
            </a:fld>
            <a:endParaRPr lang="en-US"/>
          </a:p>
        </p:txBody>
      </p:sp>
      <p:sp>
        <p:nvSpPr>
          <p:cNvPr id="7" name="TextBox 6"/>
          <p:cNvSpPr txBox="1"/>
          <p:nvPr/>
        </p:nvSpPr>
        <p:spPr>
          <a:xfrm>
            <a:off x="228600" y="1143000"/>
            <a:ext cx="4267200" cy="307777"/>
          </a:xfrm>
          <a:prstGeom prst="rect">
            <a:avLst/>
          </a:prstGeom>
          <a:noFill/>
        </p:spPr>
        <p:txBody>
          <a:bodyPr wrap="square" rtlCol="0">
            <a:spAutoFit/>
          </a:bodyPr>
          <a:lstStyle/>
          <a:p>
            <a:pPr algn="r"/>
            <a:r>
              <a:rPr lang="en-US" sz="1400" dirty="0" smtClean="0"/>
              <a:t>Step 14: Remove the Handler Pin</a:t>
            </a:r>
            <a:endParaRPr lang="en-US" sz="1400" dirty="0"/>
          </a:p>
        </p:txBody>
      </p:sp>
      <p:cxnSp>
        <p:nvCxnSpPr>
          <p:cNvPr id="8" name="Straight Arrow Connector 7"/>
          <p:cNvCxnSpPr>
            <a:stCxn id="7" idx="3"/>
          </p:cNvCxnSpPr>
          <p:nvPr/>
        </p:nvCxnSpPr>
        <p:spPr>
          <a:xfrm>
            <a:off x="4495800" y="1296889"/>
            <a:ext cx="685800" cy="35799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9805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148" y="1600200"/>
            <a:ext cx="7001703"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DDC3A02-7ADE-414B-A97F-AE273BD7E0D5}"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19</a:t>
            </a:fld>
            <a:endParaRPr lang="en-US"/>
          </a:p>
        </p:txBody>
      </p:sp>
      <p:sp>
        <p:nvSpPr>
          <p:cNvPr id="7" name="TextBox 6"/>
          <p:cNvSpPr txBox="1"/>
          <p:nvPr/>
        </p:nvSpPr>
        <p:spPr>
          <a:xfrm>
            <a:off x="0" y="1143000"/>
            <a:ext cx="3657600" cy="307777"/>
          </a:xfrm>
          <a:prstGeom prst="rect">
            <a:avLst/>
          </a:prstGeom>
          <a:noFill/>
        </p:spPr>
        <p:txBody>
          <a:bodyPr wrap="square" rtlCol="0">
            <a:spAutoFit/>
          </a:bodyPr>
          <a:lstStyle/>
          <a:p>
            <a:pPr algn="r"/>
            <a:r>
              <a:rPr lang="en-US" sz="1400" dirty="0" smtClean="0"/>
              <a:t>Step 15: Unscrew the Handler from the CCD</a:t>
            </a:r>
            <a:endParaRPr lang="en-US" sz="1400" dirty="0"/>
          </a:p>
        </p:txBody>
      </p:sp>
      <p:cxnSp>
        <p:nvCxnSpPr>
          <p:cNvPr id="8" name="Straight Arrow Connector 7"/>
          <p:cNvCxnSpPr>
            <a:stCxn id="7" idx="3"/>
          </p:cNvCxnSpPr>
          <p:nvPr/>
        </p:nvCxnSpPr>
        <p:spPr>
          <a:xfrm>
            <a:off x="3657600" y="1296889"/>
            <a:ext cx="1447800" cy="25131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338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41288"/>
            <a:ext cx="8229600" cy="4443787"/>
          </a:xfrm>
        </p:spPr>
      </p:pic>
      <p:sp>
        <p:nvSpPr>
          <p:cNvPr id="2" name="Title 1"/>
          <p:cNvSpPr>
            <a:spLocks noGrp="1"/>
          </p:cNvSpPr>
          <p:nvPr>
            <p:ph type="title"/>
          </p:nvPr>
        </p:nvSpPr>
        <p:spPr/>
        <p:txBody>
          <a:bodyPr/>
          <a:lstStyle/>
          <a:p>
            <a:r>
              <a:rPr lang="en-US" dirty="0" smtClean="0"/>
              <a:t>WASP CCD Assembly Fixture</a:t>
            </a:r>
            <a:endParaRPr lang="en-US" dirty="0"/>
          </a:p>
        </p:txBody>
      </p:sp>
      <p:sp>
        <p:nvSpPr>
          <p:cNvPr id="6" name="TextBox 5"/>
          <p:cNvSpPr txBox="1"/>
          <p:nvPr/>
        </p:nvSpPr>
        <p:spPr>
          <a:xfrm>
            <a:off x="7543800" y="1299822"/>
            <a:ext cx="1143000" cy="307777"/>
          </a:xfrm>
          <a:prstGeom prst="rect">
            <a:avLst/>
          </a:prstGeom>
          <a:noFill/>
        </p:spPr>
        <p:txBody>
          <a:bodyPr wrap="square" rtlCol="0">
            <a:spAutoFit/>
          </a:bodyPr>
          <a:lstStyle/>
          <a:p>
            <a:r>
              <a:rPr lang="en-US" sz="1400" dirty="0" smtClean="0"/>
              <a:t>CCD Handler</a:t>
            </a:r>
            <a:endParaRPr lang="en-US" sz="1400" dirty="0"/>
          </a:p>
        </p:txBody>
      </p:sp>
      <p:sp>
        <p:nvSpPr>
          <p:cNvPr id="9" name="TextBox 8"/>
          <p:cNvSpPr txBox="1"/>
          <p:nvPr/>
        </p:nvSpPr>
        <p:spPr>
          <a:xfrm>
            <a:off x="1981200" y="1299823"/>
            <a:ext cx="2057400" cy="307777"/>
          </a:xfrm>
          <a:prstGeom prst="rect">
            <a:avLst/>
          </a:prstGeom>
          <a:noFill/>
        </p:spPr>
        <p:txBody>
          <a:bodyPr wrap="square" rtlCol="0">
            <a:spAutoFit/>
          </a:bodyPr>
          <a:lstStyle/>
          <a:p>
            <a:r>
              <a:rPr lang="en-US" sz="1400" dirty="0" smtClean="0"/>
              <a:t>WASP Dewar</a:t>
            </a:r>
            <a:endParaRPr lang="en-US" sz="1400" dirty="0"/>
          </a:p>
        </p:txBody>
      </p:sp>
      <p:sp>
        <p:nvSpPr>
          <p:cNvPr id="13" name="TextBox 12"/>
          <p:cNvSpPr txBox="1"/>
          <p:nvPr/>
        </p:nvSpPr>
        <p:spPr>
          <a:xfrm>
            <a:off x="5179629" y="1282392"/>
            <a:ext cx="1409700" cy="307777"/>
          </a:xfrm>
          <a:prstGeom prst="rect">
            <a:avLst/>
          </a:prstGeom>
          <a:noFill/>
        </p:spPr>
        <p:txBody>
          <a:bodyPr wrap="square" rtlCol="0">
            <a:spAutoFit/>
          </a:bodyPr>
          <a:lstStyle/>
          <a:p>
            <a:r>
              <a:rPr lang="en-US" sz="1400" dirty="0" smtClean="0"/>
              <a:t>Rotation Stage</a:t>
            </a:r>
          </a:p>
        </p:txBody>
      </p:sp>
      <p:sp>
        <p:nvSpPr>
          <p:cNvPr id="19" name="TextBox 18"/>
          <p:cNvSpPr txBox="1"/>
          <p:nvPr/>
        </p:nvSpPr>
        <p:spPr>
          <a:xfrm>
            <a:off x="6189279" y="6226555"/>
            <a:ext cx="1295400" cy="307777"/>
          </a:xfrm>
          <a:prstGeom prst="rect">
            <a:avLst/>
          </a:prstGeom>
          <a:noFill/>
        </p:spPr>
        <p:txBody>
          <a:bodyPr wrap="square" rtlCol="0">
            <a:spAutoFit/>
          </a:bodyPr>
          <a:lstStyle/>
          <a:p>
            <a:r>
              <a:rPr lang="en-US" sz="1400" dirty="0" smtClean="0"/>
              <a:t>Optical Bench</a:t>
            </a:r>
            <a:endParaRPr lang="en-US" sz="1400" dirty="0"/>
          </a:p>
        </p:txBody>
      </p:sp>
      <p:cxnSp>
        <p:nvCxnSpPr>
          <p:cNvPr id="21" name="Straight Arrow Connector 20"/>
          <p:cNvCxnSpPr>
            <a:stCxn id="19" idx="1"/>
          </p:cNvCxnSpPr>
          <p:nvPr/>
        </p:nvCxnSpPr>
        <p:spPr>
          <a:xfrm flipH="1" flipV="1">
            <a:off x="5884479" y="5814035"/>
            <a:ext cx="304800" cy="56640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6" idx="1"/>
          </p:cNvCxnSpPr>
          <p:nvPr/>
        </p:nvCxnSpPr>
        <p:spPr>
          <a:xfrm flipH="1">
            <a:off x="5029200" y="1453711"/>
            <a:ext cx="2514600" cy="273728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9" idx="1"/>
          </p:cNvCxnSpPr>
          <p:nvPr/>
        </p:nvCxnSpPr>
        <p:spPr>
          <a:xfrm flipH="1">
            <a:off x="1726447" y="1453712"/>
            <a:ext cx="254753" cy="6247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p:cNvCxnSpPr>
            <a:stCxn id="13" idx="1"/>
          </p:cNvCxnSpPr>
          <p:nvPr/>
        </p:nvCxnSpPr>
        <p:spPr>
          <a:xfrm flipH="1">
            <a:off x="4419600" y="1436281"/>
            <a:ext cx="760029" cy="176411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 name="Date Placeholder 2"/>
          <p:cNvSpPr>
            <a:spLocks noGrp="1"/>
          </p:cNvSpPr>
          <p:nvPr>
            <p:ph type="dt" sz="half" idx="10"/>
          </p:nvPr>
        </p:nvSpPr>
        <p:spPr/>
        <p:txBody>
          <a:bodyPr/>
          <a:lstStyle/>
          <a:p>
            <a:fld id="{008792A3-AAAA-4B6A-90CD-A65525AC5665}" type="datetime1">
              <a:rPr lang="en-US" smtClean="0"/>
              <a:t>6/8/2016</a:t>
            </a:fld>
            <a:endParaRPr lang="en-US"/>
          </a:p>
        </p:txBody>
      </p:sp>
      <p:sp>
        <p:nvSpPr>
          <p:cNvPr id="15" name="Footer Placeholder 14"/>
          <p:cNvSpPr>
            <a:spLocks noGrp="1"/>
          </p:cNvSpPr>
          <p:nvPr>
            <p:ph type="ftr" sz="quarter" idx="11"/>
          </p:nvPr>
        </p:nvSpPr>
        <p:spPr/>
        <p:txBody>
          <a:bodyPr/>
          <a:lstStyle/>
          <a:p>
            <a:r>
              <a:rPr lang="en-US" smtClean="0"/>
              <a:t>REV F</a:t>
            </a:r>
            <a:endParaRPr lang="en-US"/>
          </a:p>
        </p:txBody>
      </p:sp>
      <p:sp>
        <p:nvSpPr>
          <p:cNvPr id="17" name="Slide Number Placeholder 16"/>
          <p:cNvSpPr>
            <a:spLocks noGrp="1"/>
          </p:cNvSpPr>
          <p:nvPr>
            <p:ph type="sldNum" sz="quarter" idx="12"/>
          </p:nvPr>
        </p:nvSpPr>
        <p:spPr/>
        <p:txBody>
          <a:bodyPr/>
          <a:lstStyle/>
          <a:p>
            <a:fld id="{85500173-05B5-40A6-B551-021D9A2E9EB7}" type="slidenum">
              <a:rPr lang="en-US" smtClean="0"/>
              <a:t>2</a:t>
            </a:fld>
            <a:endParaRPr lang="en-US" dirty="0"/>
          </a:p>
        </p:txBody>
      </p:sp>
      <p:sp>
        <p:nvSpPr>
          <p:cNvPr id="20" name="TextBox 19"/>
          <p:cNvSpPr txBox="1"/>
          <p:nvPr/>
        </p:nvSpPr>
        <p:spPr>
          <a:xfrm>
            <a:off x="55302" y="6072667"/>
            <a:ext cx="1671145" cy="307777"/>
          </a:xfrm>
          <a:prstGeom prst="rect">
            <a:avLst/>
          </a:prstGeom>
          <a:noFill/>
        </p:spPr>
        <p:txBody>
          <a:bodyPr wrap="square" rtlCol="0">
            <a:spAutoFit/>
          </a:bodyPr>
          <a:lstStyle/>
          <a:p>
            <a:pPr algn="r"/>
            <a:r>
              <a:rPr lang="en-US" sz="1400" dirty="0" smtClean="0"/>
              <a:t>Horizontal Stage</a:t>
            </a:r>
            <a:endParaRPr lang="en-US" sz="1400" dirty="0"/>
          </a:p>
        </p:txBody>
      </p:sp>
      <p:cxnSp>
        <p:nvCxnSpPr>
          <p:cNvPr id="22" name="Straight Arrow Connector 21"/>
          <p:cNvCxnSpPr>
            <a:stCxn id="20" idx="3"/>
          </p:cNvCxnSpPr>
          <p:nvPr/>
        </p:nvCxnSpPr>
        <p:spPr>
          <a:xfrm flipH="1" flipV="1">
            <a:off x="1701423" y="5029200"/>
            <a:ext cx="25024" cy="11973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1270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5720" y="1600200"/>
            <a:ext cx="7012559"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3A2F9FA4-A9F6-41C2-A266-6D72FD8C2749}"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20</a:t>
            </a:fld>
            <a:endParaRPr lang="en-US"/>
          </a:p>
        </p:txBody>
      </p:sp>
      <p:sp>
        <p:nvSpPr>
          <p:cNvPr id="7" name="TextBox 6"/>
          <p:cNvSpPr txBox="1"/>
          <p:nvPr/>
        </p:nvSpPr>
        <p:spPr>
          <a:xfrm>
            <a:off x="266700" y="1219200"/>
            <a:ext cx="5448300" cy="307777"/>
          </a:xfrm>
          <a:prstGeom prst="rect">
            <a:avLst/>
          </a:prstGeom>
          <a:noFill/>
        </p:spPr>
        <p:txBody>
          <a:bodyPr wrap="square" rtlCol="0">
            <a:spAutoFit/>
          </a:bodyPr>
          <a:lstStyle/>
          <a:p>
            <a:r>
              <a:rPr lang="en-US" sz="1400" dirty="0" smtClean="0"/>
              <a:t>Step 16: Park the Handler Assembly.  Stow in CCD transport container.</a:t>
            </a:r>
            <a:endParaRPr lang="en-US" sz="1400" dirty="0"/>
          </a:p>
        </p:txBody>
      </p:sp>
      <p:cxnSp>
        <p:nvCxnSpPr>
          <p:cNvPr id="8" name="Straight Arrow Connector 7"/>
          <p:cNvCxnSpPr>
            <a:stCxn id="7" idx="3"/>
          </p:cNvCxnSpPr>
          <p:nvPr/>
        </p:nvCxnSpPr>
        <p:spPr>
          <a:xfrm>
            <a:off x="5715000" y="1373089"/>
            <a:ext cx="533400" cy="35799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2939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14807"/>
            <a:ext cx="6746331"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FA0C368-3717-4303-B2CC-56538DEA0B43}"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21</a:t>
            </a:fld>
            <a:endParaRPr lang="en-US"/>
          </a:p>
        </p:txBody>
      </p:sp>
      <p:sp>
        <p:nvSpPr>
          <p:cNvPr id="7" name="TextBox 6"/>
          <p:cNvSpPr txBox="1"/>
          <p:nvPr/>
        </p:nvSpPr>
        <p:spPr>
          <a:xfrm>
            <a:off x="228600" y="1143000"/>
            <a:ext cx="5410200" cy="523220"/>
          </a:xfrm>
          <a:prstGeom prst="rect">
            <a:avLst/>
          </a:prstGeom>
          <a:noFill/>
        </p:spPr>
        <p:txBody>
          <a:bodyPr wrap="square" rtlCol="0">
            <a:spAutoFit/>
          </a:bodyPr>
          <a:lstStyle/>
          <a:p>
            <a:r>
              <a:rPr lang="en-US" sz="1400" dirty="0" smtClean="0"/>
              <a:t>Step 17:Re-tighten barrel nuts;  </a:t>
            </a:r>
          </a:p>
          <a:p>
            <a:r>
              <a:rPr lang="en-US" sz="1400" dirty="0" smtClean="0"/>
              <a:t> Install the Ribbon Holders capturing connector before attaching to CCD</a:t>
            </a:r>
            <a:endParaRPr lang="en-US" sz="1400" dirty="0"/>
          </a:p>
        </p:txBody>
      </p:sp>
      <p:cxnSp>
        <p:nvCxnSpPr>
          <p:cNvPr id="8" name="Straight Arrow Connector 7"/>
          <p:cNvCxnSpPr/>
          <p:nvPr/>
        </p:nvCxnSpPr>
        <p:spPr>
          <a:xfrm>
            <a:off x="4572000" y="1676400"/>
            <a:ext cx="76200" cy="19862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7543667" y="1930255"/>
            <a:ext cx="1600333" cy="461665"/>
          </a:xfrm>
          <a:prstGeom prst="rect">
            <a:avLst/>
          </a:prstGeom>
          <a:noFill/>
        </p:spPr>
        <p:txBody>
          <a:bodyPr wrap="square" rtlCol="0">
            <a:spAutoFit/>
          </a:bodyPr>
          <a:lstStyle/>
          <a:p>
            <a:r>
              <a:rPr lang="en-US" sz="1200" dirty="0" smtClean="0"/>
              <a:t>Tools:</a:t>
            </a:r>
          </a:p>
          <a:p>
            <a:r>
              <a:rPr lang="en-US" sz="1200" dirty="0" smtClean="0"/>
              <a:t>- Allen wrench Size 1.5</a:t>
            </a:r>
            <a:endParaRPr lang="en-US" sz="1200" dirty="0"/>
          </a:p>
        </p:txBody>
      </p:sp>
    </p:spTree>
    <p:extLst>
      <p:ext uri="{BB962C8B-B14F-4D97-AF65-F5344CB8AC3E}">
        <p14:creationId xmlns:p14="http://schemas.microsoft.com/office/powerpoint/2010/main" val="3548711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24012"/>
            <a:ext cx="6718861"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DF4E24A0-629B-4221-B8B9-038A27893D2E}"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22</a:t>
            </a:fld>
            <a:endParaRPr lang="en-US"/>
          </a:p>
        </p:txBody>
      </p:sp>
      <p:sp>
        <p:nvSpPr>
          <p:cNvPr id="7" name="TextBox 6"/>
          <p:cNvSpPr txBox="1"/>
          <p:nvPr/>
        </p:nvSpPr>
        <p:spPr>
          <a:xfrm>
            <a:off x="118872" y="1219200"/>
            <a:ext cx="3462528" cy="307777"/>
          </a:xfrm>
          <a:prstGeom prst="rect">
            <a:avLst/>
          </a:prstGeom>
          <a:noFill/>
        </p:spPr>
        <p:txBody>
          <a:bodyPr wrap="square" rtlCol="0">
            <a:spAutoFit/>
          </a:bodyPr>
          <a:lstStyle/>
          <a:p>
            <a:r>
              <a:rPr lang="en-US" sz="1400" dirty="0" smtClean="0"/>
              <a:t>Step 18: Rotate the Stage 180 </a:t>
            </a:r>
            <a:r>
              <a:rPr lang="en-US" sz="1400" dirty="0" err="1" smtClean="0"/>
              <a:t>deg</a:t>
            </a:r>
            <a:r>
              <a:rPr lang="en-US" sz="1400" dirty="0" smtClean="0"/>
              <a:t> and lock it.</a:t>
            </a:r>
            <a:endParaRPr lang="en-US" sz="1400" dirty="0"/>
          </a:p>
        </p:txBody>
      </p:sp>
      <p:cxnSp>
        <p:nvCxnSpPr>
          <p:cNvPr id="13" name="Straight Arrow Connector 12"/>
          <p:cNvCxnSpPr>
            <a:stCxn id="7" idx="3"/>
          </p:cNvCxnSpPr>
          <p:nvPr/>
        </p:nvCxnSpPr>
        <p:spPr>
          <a:xfrm>
            <a:off x="3581400" y="1373089"/>
            <a:ext cx="1524000" cy="12939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7543801" y="1905000"/>
            <a:ext cx="1600200" cy="646331"/>
          </a:xfrm>
          <a:prstGeom prst="rect">
            <a:avLst/>
          </a:prstGeom>
          <a:noFill/>
        </p:spPr>
        <p:txBody>
          <a:bodyPr wrap="square" rtlCol="0">
            <a:spAutoFit/>
          </a:bodyPr>
          <a:lstStyle/>
          <a:p>
            <a:r>
              <a:rPr lang="en-US" sz="1200" dirty="0" smtClean="0"/>
              <a:t>Tools:</a:t>
            </a:r>
          </a:p>
          <a:p>
            <a:r>
              <a:rPr lang="en-US" sz="1200" dirty="0" smtClean="0"/>
              <a:t>- Allen wrench Size 3/16</a:t>
            </a:r>
            <a:endParaRPr lang="en-US" sz="1200" dirty="0"/>
          </a:p>
        </p:txBody>
      </p:sp>
    </p:spTree>
    <p:extLst>
      <p:ext uri="{BB962C8B-B14F-4D97-AF65-F5344CB8AC3E}">
        <p14:creationId xmlns:p14="http://schemas.microsoft.com/office/powerpoint/2010/main" val="719115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9324" y="1600200"/>
            <a:ext cx="6285351"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88FE9EA1-1553-4F0D-B3D5-0A988BB77D10}"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23</a:t>
            </a:fld>
            <a:endParaRPr lang="en-US"/>
          </a:p>
        </p:txBody>
      </p:sp>
      <p:sp>
        <p:nvSpPr>
          <p:cNvPr id="7" name="TextBox 6"/>
          <p:cNvSpPr txBox="1"/>
          <p:nvPr/>
        </p:nvSpPr>
        <p:spPr>
          <a:xfrm>
            <a:off x="76200" y="1217712"/>
            <a:ext cx="3810000" cy="307777"/>
          </a:xfrm>
          <a:prstGeom prst="rect">
            <a:avLst/>
          </a:prstGeom>
          <a:noFill/>
        </p:spPr>
        <p:txBody>
          <a:bodyPr wrap="square" rtlCol="0">
            <a:spAutoFit/>
          </a:bodyPr>
          <a:lstStyle/>
          <a:p>
            <a:pPr algn="r"/>
            <a:r>
              <a:rPr lang="en-US" sz="1400" dirty="0" smtClean="0"/>
              <a:t>Step 19: Slide the horizontal Stage into place.</a:t>
            </a:r>
            <a:endParaRPr lang="en-US" sz="1400" dirty="0"/>
          </a:p>
        </p:txBody>
      </p:sp>
      <p:cxnSp>
        <p:nvCxnSpPr>
          <p:cNvPr id="8" name="Straight Arrow Connector 7"/>
          <p:cNvCxnSpPr>
            <a:stCxn id="7" idx="3"/>
          </p:cNvCxnSpPr>
          <p:nvPr/>
        </p:nvCxnSpPr>
        <p:spPr>
          <a:xfrm>
            <a:off x="3886200" y="1371601"/>
            <a:ext cx="990600" cy="26669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5334000" y="1371600"/>
            <a:ext cx="3276600" cy="646331"/>
          </a:xfrm>
          <a:prstGeom prst="rect">
            <a:avLst/>
          </a:prstGeom>
          <a:solidFill>
            <a:srgbClr val="FFFF00"/>
          </a:solidFill>
        </p:spPr>
        <p:txBody>
          <a:bodyPr wrap="square" rtlCol="0">
            <a:spAutoFit/>
          </a:bodyPr>
          <a:lstStyle/>
          <a:p>
            <a:r>
              <a:rPr lang="en-US" dirty="0" smtClean="0"/>
              <a:t>CHECK Y POSITION.</a:t>
            </a:r>
          </a:p>
          <a:p>
            <a:r>
              <a:rPr lang="en-US" dirty="0" smtClean="0"/>
              <a:t>CHECK PIN CLEARANCE</a:t>
            </a:r>
            <a:endParaRPr lang="en-US" dirty="0"/>
          </a:p>
        </p:txBody>
      </p:sp>
      <p:sp>
        <p:nvSpPr>
          <p:cNvPr id="9" name="TextBox 8"/>
          <p:cNvSpPr txBox="1"/>
          <p:nvPr/>
        </p:nvSpPr>
        <p:spPr>
          <a:xfrm>
            <a:off x="7848600" y="4267200"/>
            <a:ext cx="1295400" cy="646331"/>
          </a:xfrm>
          <a:prstGeom prst="rect">
            <a:avLst/>
          </a:prstGeom>
          <a:noFill/>
        </p:spPr>
        <p:txBody>
          <a:bodyPr wrap="square" rtlCol="0">
            <a:spAutoFit/>
          </a:bodyPr>
          <a:lstStyle/>
          <a:p>
            <a:r>
              <a:rPr lang="en-US" dirty="0" smtClean="0"/>
              <a:t>Stage ends ~flush</a:t>
            </a:r>
            <a:endParaRPr lang="en-US" dirty="0"/>
          </a:p>
        </p:txBody>
      </p:sp>
      <p:cxnSp>
        <p:nvCxnSpPr>
          <p:cNvPr id="12" name="Straight Arrow Connector 11"/>
          <p:cNvCxnSpPr>
            <a:stCxn id="9" idx="1"/>
          </p:cNvCxnSpPr>
          <p:nvPr/>
        </p:nvCxnSpPr>
        <p:spPr>
          <a:xfrm flipH="1">
            <a:off x="5486400" y="4590366"/>
            <a:ext cx="2362200" cy="74363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1"/>
          </p:cNvCxnSpPr>
          <p:nvPr/>
        </p:nvCxnSpPr>
        <p:spPr>
          <a:xfrm flipH="1">
            <a:off x="5410200" y="4590366"/>
            <a:ext cx="2438400" cy="104843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036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210" y="1600200"/>
            <a:ext cx="6719580"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DF48AB08-012B-4E3A-9A73-26CDA83F829A}"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24</a:t>
            </a:fld>
            <a:endParaRPr lang="en-US"/>
          </a:p>
        </p:txBody>
      </p:sp>
      <p:sp>
        <p:nvSpPr>
          <p:cNvPr id="7" name="TextBox 6"/>
          <p:cNvSpPr txBox="1"/>
          <p:nvPr/>
        </p:nvSpPr>
        <p:spPr>
          <a:xfrm>
            <a:off x="228600" y="1295400"/>
            <a:ext cx="4953000" cy="307777"/>
          </a:xfrm>
          <a:prstGeom prst="rect">
            <a:avLst/>
          </a:prstGeom>
          <a:noFill/>
        </p:spPr>
        <p:txBody>
          <a:bodyPr wrap="square" rtlCol="0">
            <a:spAutoFit/>
          </a:bodyPr>
          <a:lstStyle/>
          <a:p>
            <a:pPr algn="r"/>
            <a:r>
              <a:rPr lang="en-US" sz="1400" dirty="0" smtClean="0"/>
              <a:t>Step 20: Lower the CCD into vertical position between jaws.:</a:t>
            </a:r>
            <a:endParaRPr lang="en-US" sz="1400" dirty="0"/>
          </a:p>
        </p:txBody>
      </p:sp>
      <p:cxnSp>
        <p:nvCxnSpPr>
          <p:cNvPr id="14" name="Straight Arrow Connector 13"/>
          <p:cNvCxnSpPr>
            <a:stCxn id="7" idx="3"/>
          </p:cNvCxnSpPr>
          <p:nvPr/>
        </p:nvCxnSpPr>
        <p:spPr>
          <a:xfrm>
            <a:off x="5181600" y="1449289"/>
            <a:ext cx="304800" cy="22845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6553200" y="2667000"/>
            <a:ext cx="2438400" cy="369332"/>
          </a:xfrm>
          <a:prstGeom prst="rect">
            <a:avLst/>
          </a:prstGeom>
          <a:solidFill>
            <a:srgbClr val="FFFF00"/>
          </a:solidFill>
        </p:spPr>
        <p:txBody>
          <a:bodyPr wrap="square" rtlCol="0">
            <a:spAutoFit/>
          </a:bodyPr>
          <a:lstStyle/>
          <a:p>
            <a:r>
              <a:rPr lang="en-US" dirty="0" smtClean="0"/>
              <a:t>WATCH PIN CLEARANCE</a:t>
            </a:r>
            <a:endParaRPr lang="en-US" dirty="0"/>
          </a:p>
        </p:txBody>
      </p:sp>
    </p:spTree>
    <p:extLst>
      <p:ext uri="{BB962C8B-B14F-4D97-AF65-F5344CB8AC3E}">
        <p14:creationId xmlns:p14="http://schemas.microsoft.com/office/powerpoint/2010/main" val="46679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387" y="1600200"/>
            <a:ext cx="6745225"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126FD802-FA54-4A32-8AD5-3B3788B275F9}"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5" name="Slide Number Placeholder 4"/>
          <p:cNvSpPr>
            <a:spLocks noGrp="1"/>
          </p:cNvSpPr>
          <p:nvPr>
            <p:ph type="sldNum" sz="quarter" idx="12"/>
          </p:nvPr>
        </p:nvSpPr>
        <p:spPr/>
        <p:txBody>
          <a:bodyPr/>
          <a:lstStyle/>
          <a:p>
            <a:fld id="{85500173-05B5-40A6-B551-021D9A2E9EB7}" type="slidenum">
              <a:rPr lang="en-US" smtClean="0"/>
              <a:t>25</a:t>
            </a:fld>
            <a:endParaRPr lang="en-US"/>
          </a:p>
        </p:txBody>
      </p:sp>
      <p:sp>
        <p:nvSpPr>
          <p:cNvPr id="8" name="TextBox 7"/>
          <p:cNvSpPr txBox="1"/>
          <p:nvPr/>
        </p:nvSpPr>
        <p:spPr>
          <a:xfrm>
            <a:off x="152400" y="1217712"/>
            <a:ext cx="1905000" cy="307777"/>
          </a:xfrm>
          <a:prstGeom prst="rect">
            <a:avLst/>
          </a:prstGeom>
          <a:noFill/>
        </p:spPr>
        <p:txBody>
          <a:bodyPr wrap="square" rtlCol="0">
            <a:spAutoFit/>
          </a:bodyPr>
          <a:lstStyle/>
          <a:p>
            <a:r>
              <a:rPr lang="en-US" sz="1400" dirty="0" smtClean="0"/>
              <a:t>Step 21: Close the jaws</a:t>
            </a:r>
            <a:endParaRPr lang="en-US" sz="1400" dirty="0"/>
          </a:p>
        </p:txBody>
      </p:sp>
      <p:cxnSp>
        <p:nvCxnSpPr>
          <p:cNvPr id="10" name="Straight Arrow Connector 9"/>
          <p:cNvCxnSpPr>
            <a:stCxn id="8" idx="3"/>
          </p:cNvCxnSpPr>
          <p:nvPr/>
        </p:nvCxnSpPr>
        <p:spPr>
          <a:xfrm>
            <a:off x="2057400" y="1371601"/>
            <a:ext cx="5715000" cy="342899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705600" y="2297668"/>
            <a:ext cx="2590800" cy="369332"/>
          </a:xfrm>
          <a:prstGeom prst="rect">
            <a:avLst/>
          </a:prstGeom>
          <a:solidFill>
            <a:srgbClr val="FFFF00"/>
          </a:solidFill>
        </p:spPr>
        <p:txBody>
          <a:bodyPr wrap="square" rtlCol="0">
            <a:spAutoFit/>
          </a:bodyPr>
          <a:lstStyle/>
          <a:p>
            <a:r>
              <a:rPr lang="en-US" dirty="0" smtClean="0"/>
              <a:t>Watch pin engagement</a:t>
            </a:r>
            <a:endParaRPr lang="en-US" dirty="0"/>
          </a:p>
        </p:txBody>
      </p:sp>
    </p:spTree>
    <p:extLst>
      <p:ext uri="{BB962C8B-B14F-4D97-AF65-F5344CB8AC3E}">
        <p14:creationId xmlns:p14="http://schemas.microsoft.com/office/powerpoint/2010/main" val="279383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258" y="1600200"/>
            <a:ext cx="7203484"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CB89EB3-FDB0-4923-8DCE-C9CCDA05F793}"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26</a:t>
            </a:fld>
            <a:endParaRPr lang="en-US"/>
          </a:p>
        </p:txBody>
      </p:sp>
      <p:sp>
        <p:nvSpPr>
          <p:cNvPr id="7" name="TextBox 6"/>
          <p:cNvSpPr txBox="1"/>
          <p:nvPr/>
        </p:nvSpPr>
        <p:spPr>
          <a:xfrm>
            <a:off x="152400" y="1217712"/>
            <a:ext cx="2057400" cy="307777"/>
          </a:xfrm>
          <a:prstGeom prst="rect">
            <a:avLst/>
          </a:prstGeom>
          <a:noFill/>
        </p:spPr>
        <p:txBody>
          <a:bodyPr wrap="square" rtlCol="0">
            <a:spAutoFit/>
          </a:bodyPr>
          <a:lstStyle/>
          <a:p>
            <a:r>
              <a:rPr lang="en-US" sz="1400" dirty="0" smtClean="0"/>
              <a:t>Step 22: Unbolt the CCD</a:t>
            </a:r>
            <a:endParaRPr lang="en-US" sz="1400" dirty="0"/>
          </a:p>
        </p:txBody>
      </p:sp>
      <p:cxnSp>
        <p:nvCxnSpPr>
          <p:cNvPr id="10" name="Straight Arrow Connector 9"/>
          <p:cNvCxnSpPr>
            <a:stCxn id="7" idx="3"/>
          </p:cNvCxnSpPr>
          <p:nvPr/>
        </p:nvCxnSpPr>
        <p:spPr>
          <a:xfrm>
            <a:off x="2209800" y="1371601"/>
            <a:ext cx="1447800" cy="15239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7" idx="3"/>
          </p:cNvCxnSpPr>
          <p:nvPr/>
        </p:nvCxnSpPr>
        <p:spPr>
          <a:xfrm>
            <a:off x="2209800" y="1371601"/>
            <a:ext cx="3429000" cy="14477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2677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2089" y="1600200"/>
            <a:ext cx="6839822"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15EEF795-F316-43BA-88F9-20C6C35B31C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27</a:t>
            </a:fld>
            <a:endParaRPr lang="en-US"/>
          </a:p>
        </p:txBody>
      </p:sp>
      <p:sp>
        <p:nvSpPr>
          <p:cNvPr id="7" name="TextBox 6"/>
          <p:cNvSpPr txBox="1"/>
          <p:nvPr/>
        </p:nvSpPr>
        <p:spPr>
          <a:xfrm>
            <a:off x="152400" y="1217712"/>
            <a:ext cx="5562600" cy="307777"/>
          </a:xfrm>
          <a:prstGeom prst="rect">
            <a:avLst/>
          </a:prstGeom>
          <a:noFill/>
        </p:spPr>
        <p:txBody>
          <a:bodyPr wrap="square" rtlCol="0">
            <a:spAutoFit/>
          </a:bodyPr>
          <a:lstStyle/>
          <a:p>
            <a:pPr algn="r"/>
            <a:r>
              <a:rPr lang="en-US" sz="1400" dirty="0" smtClean="0"/>
              <a:t>Step 23: Raise the Rotation Stage Clear and add the white spacer block.</a:t>
            </a:r>
            <a:endParaRPr lang="en-US" sz="1400" dirty="0"/>
          </a:p>
        </p:txBody>
      </p:sp>
      <p:cxnSp>
        <p:nvCxnSpPr>
          <p:cNvPr id="14" name="Straight Arrow Connector 13"/>
          <p:cNvCxnSpPr>
            <a:stCxn id="7" idx="3"/>
          </p:cNvCxnSpPr>
          <p:nvPr/>
        </p:nvCxnSpPr>
        <p:spPr>
          <a:xfrm>
            <a:off x="5715000" y="1371601"/>
            <a:ext cx="152400" cy="18287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321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137" y="1600200"/>
            <a:ext cx="7015725"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B661B134-73CC-4248-AB16-A703AC64FC2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28</a:t>
            </a:fld>
            <a:endParaRPr lang="en-US"/>
          </a:p>
        </p:txBody>
      </p:sp>
      <p:sp>
        <p:nvSpPr>
          <p:cNvPr id="7" name="TextBox 6"/>
          <p:cNvSpPr txBox="1"/>
          <p:nvPr/>
        </p:nvSpPr>
        <p:spPr>
          <a:xfrm>
            <a:off x="152400" y="1217712"/>
            <a:ext cx="3352800" cy="307777"/>
          </a:xfrm>
          <a:prstGeom prst="rect">
            <a:avLst/>
          </a:prstGeom>
          <a:noFill/>
        </p:spPr>
        <p:txBody>
          <a:bodyPr wrap="square" rtlCol="0">
            <a:spAutoFit/>
          </a:bodyPr>
          <a:lstStyle/>
          <a:p>
            <a:pPr algn="r"/>
            <a:r>
              <a:rPr lang="en-US" sz="1400" dirty="0" smtClean="0"/>
              <a:t>Step 24: Slide the CCD under the Dewar.</a:t>
            </a:r>
            <a:endParaRPr lang="en-US" sz="1400" dirty="0"/>
          </a:p>
        </p:txBody>
      </p:sp>
      <p:cxnSp>
        <p:nvCxnSpPr>
          <p:cNvPr id="14" name="Straight Arrow Connector 13"/>
          <p:cNvCxnSpPr>
            <a:stCxn id="7" idx="3"/>
          </p:cNvCxnSpPr>
          <p:nvPr/>
        </p:nvCxnSpPr>
        <p:spPr>
          <a:xfrm flipH="1">
            <a:off x="2743200" y="1371601"/>
            <a:ext cx="762000" cy="19811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0663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673" y="1624012"/>
            <a:ext cx="5714641"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48C523D1-157C-4535-B001-D2858EF93DE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29</a:t>
            </a:fld>
            <a:endParaRPr lang="en-US"/>
          </a:p>
        </p:txBody>
      </p:sp>
      <p:sp>
        <p:nvSpPr>
          <p:cNvPr id="7" name="TextBox 6"/>
          <p:cNvSpPr txBox="1"/>
          <p:nvPr/>
        </p:nvSpPr>
        <p:spPr>
          <a:xfrm>
            <a:off x="152400" y="1217712"/>
            <a:ext cx="4343400" cy="307777"/>
          </a:xfrm>
          <a:prstGeom prst="rect">
            <a:avLst/>
          </a:prstGeom>
          <a:noFill/>
        </p:spPr>
        <p:txBody>
          <a:bodyPr wrap="square" rtlCol="0">
            <a:spAutoFit/>
          </a:bodyPr>
          <a:lstStyle/>
          <a:p>
            <a:r>
              <a:rPr lang="en-US" sz="1400" dirty="0" smtClean="0"/>
              <a:t>Step 25: Lower the Guide rods to the CCD thru the Dewar</a:t>
            </a:r>
            <a:endParaRPr lang="en-US" sz="1400" dirty="0"/>
          </a:p>
        </p:txBody>
      </p:sp>
      <p:cxnSp>
        <p:nvCxnSpPr>
          <p:cNvPr id="14" name="Straight Arrow Connector 13"/>
          <p:cNvCxnSpPr>
            <a:stCxn id="7" idx="3"/>
          </p:cNvCxnSpPr>
          <p:nvPr/>
        </p:nvCxnSpPr>
        <p:spPr>
          <a:xfrm flipH="1">
            <a:off x="2971800" y="1371601"/>
            <a:ext cx="1524000" cy="5333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6553200" y="1219200"/>
            <a:ext cx="2553042" cy="1200329"/>
          </a:xfrm>
          <a:prstGeom prst="rect">
            <a:avLst/>
          </a:prstGeom>
          <a:solidFill>
            <a:srgbClr val="FFFF00"/>
          </a:solidFill>
        </p:spPr>
        <p:txBody>
          <a:bodyPr wrap="square" rtlCol="0">
            <a:spAutoFit/>
          </a:bodyPr>
          <a:lstStyle/>
          <a:p>
            <a:r>
              <a:rPr lang="en-US" dirty="0" smtClean="0"/>
              <a:t>NB: Guide rods have O- rings under circlips to set engagement depth and cushion end stop.</a:t>
            </a:r>
            <a:endParaRPr lang="en-US" dirty="0"/>
          </a:p>
        </p:txBody>
      </p:sp>
    </p:spTree>
    <p:extLst>
      <p:ext uri="{BB962C8B-B14F-4D97-AF65-F5344CB8AC3E}">
        <p14:creationId xmlns:p14="http://schemas.microsoft.com/office/powerpoint/2010/main" val="257357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E572EE66-23BA-4E51-83EA-F66D16B84CC3}"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a:t>
            </a:fld>
            <a:endParaRPr lang="en-US"/>
          </a:p>
        </p:txBody>
      </p:sp>
      <p:sp>
        <p:nvSpPr>
          <p:cNvPr id="7" name="TextBox 6"/>
          <p:cNvSpPr txBox="1"/>
          <p:nvPr/>
        </p:nvSpPr>
        <p:spPr>
          <a:xfrm>
            <a:off x="152400" y="1217712"/>
            <a:ext cx="5867400" cy="307777"/>
          </a:xfrm>
          <a:prstGeom prst="rect">
            <a:avLst/>
          </a:prstGeom>
          <a:noFill/>
        </p:spPr>
        <p:txBody>
          <a:bodyPr wrap="square" rtlCol="0">
            <a:spAutoFit/>
          </a:bodyPr>
          <a:lstStyle/>
          <a:p>
            <a:r>
              <a:rPr lang="en-US" sz="1400" dirty="0" smtClean="0"/>
              <a:t>Tools and parts needed:</a:t>
            </a:r>
            <a:endParaRPr lang="en-US" sz="1400" dirty="0"/>
          </a:p>
        </p:txBody>
      </p:sp>
      <p:sp>
        <p:nvSpPr>
          <p:cNvPr id="10" name="Rectangle 9"/>
          <p:cNvSpPr/>
          <p:nvPr/>
        </p:nvSpPr>
        <p:spPr>
          <a:xfrm>
            <a:off x="685800" y="1905000"/>
            <a:ext cx="2743200" cy="2492990"/>
          </a:xfrm>
          <a:prstGeom prst="rect">
            <a:avLst/>
          </a:prstGeom>
        </p:spPr>
        <p:txBody>
          <a:bodyPr wrap="square">
            <a:spAutoFit/>
          </a:bodyPr>
          <a:lstStyle/>
          <a:p>
            <a:r>
              <a:rPr lang="en-US" sz="1200" dirty="0"/>
              <a:t>Tools:</a:t>
            </a:r>
          </a:p>
          <a:p>
            <a:pPr marL="285750" indent="-285750">
              <a:buFontTx/>
              <a:buChar char="-"/>
            </a:pPr>
            <a:r>
              <a:rPr lang="en-US" sz="1200" dirty="0" smtClean="0"/>
              <a:t>Flat head Screwdriver</a:t>
            </a:r>
          </a:p>
          <a:p>
            <a:pPr marL="285750" indent="-285750">
              <a:buFontTx/>
              <a:buChar char="-"/>
            </a:pPr>
            <a:r>
              <a:rPr lang="en-US" sz="1200" dirty="0" smtClean="0"/>
              <a:t>Size </a:t>
            </a:r>
            <a:r>
              <a:rPr lang="en-US" sz="1200" dirty="0"/>
              <a:t>6 Socket </a:t>
            </a:r>
            <a:r>
              <a:rPr lang="en-US" sz="1200" dirty="0" smtClean="0"/>
              <a:t>Wrench</a:t>
            </a:r>
          </a:p>
          <a:p>
            <a:pPr marL="285750" indent="-285750">
              <a:buFontTx/>
              <a:buChar char="-"/>
            </a:pPr>
            <a:r>
              <a:rPr lang="en-US" sz="1200" dirty="0" smtClean="0"/>
              <a:t>Clip </a:t>
            </a:r>
            <a:r>
              <a:rPr lang="en-US" sz="1200" dirty="0"/>
              <a:t>opening </a:t>
            </a:r>
            <a:r>
              <a:rPr lang="en-US" sz="1200" dirty="0" smtClean="0"/>
              <a:t>plier</a:t>
            </a:r>
          </a:p>
          <a:p>
            <a:pPr marL="285750" indent="-285750">
              <a:buFontTx/>
              <a:buChar char="-"/>
            </a:pPr>
            <a:r>
              <a:rPr lang="en-US" sz="1200" dirty="0"/>
              <a:t>Allen Wrench Size </a:t>
            </a:r>
            <a:r>
              <a:rPr lang="en-US" sz="1200" dirty="0" smtClean="0"/>
              <a:t>2</a:t>
            </a:r>
            <a:endParaRPr lang="en-US" sz="1200" dirty="0"/>
          </a:p>
          <a:p>
            <a:pPr marL="285750" indent="-285750">
              <a:buFontTx/>
              <a:buChar char="-"/>
            </a:pPr>
            <a:r>
              <a:rPr lang="en-US" sz="1200" dirty="0" smtClean="0"/>
              <a:t>Allen </a:t>
            </a:r>
            <a:r>
              <a:rPr lang="en-US" sz="1200" dirty="0"/>
              <a:t>Wrench Size </a:t>
            </a:r>
            <a:r>
              <a:rPr lang="en-US" sz="1200" dirty="0" smtClean="0"/>
              <a:t>2.5</a:t>
            </a:r>
          </a:p>
          <a:p>
            <a:pPr marL="285750" indent="-285750">
              <a:buFontTx/>
              <a:buChar char="-"/>
            </a:pPr>
            <a:r>
              <a:rPr lang="en-US" sz="1200" dirty="0"/>
              <a:t>Allen wrench Size </a:t>
            </a:r>
            <a:r>
              <a:rPr lang="en-US" sz="1200" dirty="0" smtClean="0"/>
              <a:t>3</a:t>
            </a:r>
          </a:p>
          <a:p>
            <a:pPr marL="285750" indent="-285750">
              <a:buFontTx/>
              <a:buChar char="-"/>
            </a:pPr>
            <a:r>
              <a:rPr lang="en-US" sz="1200" dirty="0"/>
              <a:t>Socket wrench Size </a:t>
            </a:r>
            <a:r>
              <a:rPr lang="en-US" sz="1200" dirty="0" smtClean="0"/>
              <a:t>8</a:t>
            </a:r>
          </a:p>
          <a:p>
            <a:pPr marL="285750" indent="-285750">
              <a:buFontTx/>
              <a:buChar char="-"/>
            </a:pPr>
            <a:r>
              <a:rPr lang="en-US" sz="1200" dirty="0"/>
              <a:t>Allen wrench Size </a:t>
            </a:r>
            <a:r>
              <a:rPr lang="en-US" sz="1200" dirty="0" smtClean="0"/>
              <a:t>4</a:t>
            </a:r>
          </a:p>
          <a:p>
            <a:pPr marL="285750" indent="-285750">
              <a:buFontTx/>
              <a:buChar char="-"/>
            </a:pPr>
            <a:r>
              <a:rPr lang="en-US" sz="1200" dirty="0" smtClean="0"/>
              <a:t>Torque Wrench with Socket Size 4</a:t>
            </a:r>
            <a:endParaRPr lang="en-US" sz="1200" dirty="0"/>
          </a:p>
          <a:p>
            <a:pPr marL="285750" indent="-285750">
              <a:buFontTx/>
              <a:buChar char="-"/>
            </a:pPr>
            <a:endParaRPr lang="en-US" sz="1200" dirty="0"/>
          </a:p>
          <a:p>
            <a:pPr marL="285750" indent="-285750">
              <a:buFontTx/>
              <a:buChar char="-"/>
            </a:pPr>
            <a:endParaRPr lang="en-US" sz="1200" dirty="0"/>
          </a:p>
          <a:p>
            <a:pPr marL="285750" indent="-285750">
              <a:buFontTx/>
              <a:buChar char="-"/>
            </a:pPr>
            <a:endParaRPr lang="en-US" sz="1200" dirty="0"/>
          </a:p>
        </p:txBody>
      </p:sp>
      <p:sp>
        <p:nvSpPr>
          <p:cNvPr id="11" name="TextBox 10"/>
          <p:cNvSpPr txBox="1"/>
          <p:nvPr/>
        </p:nvSpPr>
        <p:spPr>
          <a:xfrm>
            <a:off x="4495800" y="1957814"/>
            <a:ext cx="3505200" cy="2123658"/>
          </a:xfrm>
          <a:prstGeom prst="rect">
            <a:avLst/>
          </a:prstGeom>
          <a:noFill/>
        </p:spPr>
        <p:txBody>
          <a:bodyPr wrap="square" rtlCol="0">
            <a:spAutoFit/>
          </a:bodyPr>
          <a:lstStyle/>
          <a:p>
            <a:r>
              <a:rPr lang="en-US" sz="1200" dirty="0" smtClean="0"/>
              <a:t>Parts:</a:t>
            </a:r>
          </a:p>
          <a:p>
            <a:pPr marL="171450" indent="-171450">
              <a:buFontTx/>
              <a:buChar char="-"/>
            </a:pPr>
            <a:r>
              <a:rPr lang="en-US" sz="1200" dirty="0" smtClean="0"/>
              <a:t>4X </a:t>
            </a:r>
            <a:r>
              <a:rPr lang="en-US" sz="1200" dirty="0"/>
              <a:t>Science CCD </a:t>
            </a:r>
            <a:r>
              <a:rPr lang="en-US" sz="1200" dirty="0" smtClean="0"/>
              <a:t>Connector Fasteners</a:t>
            </a:r>
          </a:p>
          <a:p>
            <a:pPr marL="171450" indent="-171450">
              <a:buFontTx/>
              <a:buChar char="-"/>
            </a:pPr>
            <a:r>
              <a:rPr lang="en-US" sz="1200" dirty="0" smtClean="0"/>
              <a:t>2X Science CCD Shorting Plugs</a:t>
            </a:r>
          </a:p>
          <a:p>
            <a:pPr marL="171450" indent="-171450">
              <a:buFontTx/>
              <a:buChar char="-"/>
            </a:pPr>
            <a:r>
              <a:rPr lang="en-US" sz="1200" dirty="0" smtClean="0"/>
              <a:t>3X Barrel Nuts WASP-F00-0002</a:t>
            </a:r>
          </a:p>
          <a:p>
            <a:pPr marL="171450" indent="-171450">
              <a:buFontTx/>
              <a:buChar char="-"/>
            </a:pPr>
            <a:r>
              <a:rPr lang="en-US" sz="1200" dirty="0" smtClean="0"/>
              <a:t>2X Science CCD Guide Rods WASP-F00-0004</a:t>
            </a:r>
          </a:p>
          <a:p>
            <a:pPr marL="171450" indent="-171450">
              <a:buFontTx/>
              <a:buChar char="-"/>
            </a:pPr>
            <a:r>
              <a:rPr lang="en-US" sz="1200" dirty="0" smtClean="0"/>
              <a:t>Guide Rod and Cable Installation WASP-F00-1100</a:t>
            </a:r>
          </a:p>
          <a:p>
            <a:pPr marL="171450" indent="-171450">
              <a:buFontTx/>
              <a:buChar char="-"/>
            </a:pPr>
            <a:r>
              <a:rPr lang="en-US" sz="1200" dirty="0" smtClean="0"/>
              <a:t>2X Guider guide rods WASP-F00-1020</a:t>
            </a:r>
          </a:p>
          <a:p>
            <a:endParaRPr lang="en-US" sz="1200" dirty="0" smtClean="0"/>
          </a:p>
          <a:p>
            <a:pPr marL="171450" indent="-171450">
              <a:buFontTx/>
              <a:buChar char="-"/>
            </a:pPr>
            <a:endParaRPr lang="en-US" sz="1200" dirty="0"/>
          </a:p>
          <a:p>
            <a:pPr marL="171450" indent="-171450">
              <a:buFontTx/>
              <a:buChar char="-"/>
            </a:pPr>
            <a:endParaRPr lang="en-US" sz="1200" dirty="0"/>
          </a:p>
          <a:p>
            <a:pPr marL="171450" indent="-171450">
              <a:buFontTx/>
              <a:buChar char="-"/>
            </a:pPr>
            <a:endParaRPr lang="en-US" sz="1200" dirty="0"/>
          </a:p>
        </p:txBody>
      </p:sp>
    </p:spTree>
    <p:extLst>
      <p:ext uri="{BB962C8B-B14F-4D97-AF65-F5344CB8AC3E}">
        <p14:creationId xmlns:p14="http://schemas.microsoft.com/office/powerpoint/2010/main" val="300019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8689" y="1600200"/>
            <a:ext cx="6046622"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82F11533-2CA0-4B77-913B-19F78E43C37B}"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30</a:t>
            </a:fld>
            <a:endParaRPr lang="en-US"/>
          </a:p>
        </p:txBody>
      </p:sp>
      <p:sp>
        <p:nvSpPr>
          <p:cNvPr id="7" name="TextBox 6"/>
          <p:cNvSpPr txBox="1"/>
          <p:nvPr/>
        </p:nvSpPr>
        <p:spPr>
          <a:xfrm>
            <a:off x="152400" y="1217712"/>
            <a:ext cx="8534400" cy="523220"/>
          </a:xfrm>
          <a:prstGeom prst="rect">
            <a:avLst/>
          </a:prstGeom>
          <a:noFill/>
        </p:spPr>
        <p:txBody>
          <a:bodyPr wrap="square" rtlCol="0">
            <a:spAutoFit/>
          </a:bodyPr>
          <a:lstStyle/>
          <a:p>
            <a:r>
              <a:rPr lang="en-US" sz="1400" dirty="0" smtClean="0"/>
              <a:t>Step 26: Open the Jaws very slowly easing the pins out of the holes, noting that </a:t>
            </a:r>
            <a:r>
              <a:rPr lang="en-US" sz="1400" dirty="0" err="1" smtClean="0"/>
              <a:t>CoG</a:t>
            </a:r>
            <a:r>
              <a:rPr lang="en-US" sz="1400" dirty="0" smtClean="0"/>
              <a:t> cause swing to far side which need to be compensated.</a:t>
            </a:r>
            <a:endParaRPr lang="en-US" sz="1400" dirty="0"/>
          </a:p>
        </p:txBody>
      </p:sp>
      <p:cxnSp>
        <p:nvCxnSpPr>
          <p:cNvPr id="14" name="Straight Arrow Connector 13"/>
          <p:cNvCxnSpPr/>
          <p:nvPr/>
        </p:nvCxnSpPr>
        <p:spPr>
          <a:xfrm>
            <a:off x="2133600" y="1676400"/>
            <a:ext cx="990600" cy="2743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4953000" y="3429000"/>
            <a:ext cx="4114800" cy="646331"/>
          </a:xfrm>
          <a:prstGeom prst="rect">
            <a:avLst/>
          </a:prstGeom>
          <a:solidFill>
            <a:srgbClr val="FFFF00"/>
          </a:solidFill>
        </p:spPr>
        <p:txBody>
          <a:bodyPr wrap="square" rtlCol="0">
            <a:spAutoFit/>
          </a:bodyPr>
          <a:lstStyle/>
          <a:p>
            <a:r>
              <a:rPr lang="en-US" dirty="0" smtClean="0"/>
              <a:t>Check that circlips prevent CCD from falling before opening jaws.</a:t>
            </a:r>
            <a:endParaRPr lang="en-US" dirty="0"/>
          </a:p>
        </p:txBody>
      </p:sp>
      <p:sp>
        <p:nvSpPr>
          <p:cNvPr id="11" name="TextBox 10"/>
          <p:cNvSpPr txBox="1"/>
          <p:nvPr/>
        </p:nvSpPr>
        <p:spPr>
          <a:xfrm>
            <a:off x="381000" y="5562600"/>
            <a:ext cx="8229600" cy="646331"/>
          </a:xfrm>
          <a:prstGeom prst="rect">
            <a:avLst/>
          </a:prstGeom>
          <a:solidFill>
            <a:srgbClr val="FF0000"/>
          </a:solidFill>
        </p:spPr>
        <p:txBody>
          <a:bodyPr wrap="square" rtlCol="0">
            <a:spAutoFit/>
          </a:bodyPr>
          <a:lstStyle/>
          <a:p>
            <a:r>
              <a:rPr lang="en-US" dirty="0" smtClean="0">
                <a:solidFill>
                  <a:srgbClr val="FFFFFF"/>
                </a:solidFill>
              </a:rPr>
              <a:t>Need extra slide: before raising CCD, move stage to right while CCD is in the low position, being careful to keep </a:t>
            </a:r>
            <a:r>
              <a:rPr lang="en-US" dirty="0" err="1" smtClean="0">
                <a:solidFill>
                  <a:srgbClr val="FFFFFF"/>
                </a:solidFill>
              </a:rPr>
              <a:t>centerd</a:t>
            </a:r>
            <a:r>
              <a:rPr lang="en-US" dirty="0" smtClean="0">
                <a:solidFill>
                  <a:srgbClr val="FFFFFF"/>
                </a:solidFill>
              </a:rPr>
              <a:t> between the jaws</a:t>
            </a:r>
            <a:endParaRPr lang="en-US" dirty="0">
              <a:solidFill>
                <a:srgbClr val="FFFFFF"/>
              </a:solidFill>
            </a:endParaRPr>
          </a:p>
        </p:txBody>
      </p:sp>
    </p:spTree>
    <p:extLst>
      <p:ext uri="{BB962C8B-B14F-4D97-AF65-F5344CB8AC3E}">
        <p14:creationId xmlns:p14="http://schemas.microsoft.com/office/powerpoint/2010/main" val="1787637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7634364-4622-43E1-A1D8-FA994C465EAD}"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31</a:t>
            </a:fld>
            <a:endParaRPr lang="en-US"/>
          </a:p>
        </p:txBody>
      </p:sp>
      <p:sp>
        <p:nvSpPr>
          <p:cNvPr id="7" name="TextBox 6"/>
          <p:cNvSpPr txBox="1"/>
          <p:nvPr/>
        </p:nvSpPr>
        <p:spPr>
          <a:xfrm>
            <a:off x="152400" y="1217712"/>
            <a:ext cx="8534400" cy="307777"/>
          </a:xfrm>
          <a:prstGeom prst="rect">
            <a:avLst/>
          </a:prstGeom>
          <a:noFill/>
        </p:spPr>
        <p:txBody>
          <a:bodyPr wrap="square" rtlCol="0">
            <a:spAutoFit/>
          </a:bodyPr>
          <a:lstStyle/>
          <a:p>
            <a:r>
              <a:rPr lang="en-US" sz="1400" dirty="0" smtClean="0"/>
              <a:t>Step 27: Slide the Horizontal Stage out of the way</a:t>
            </a:r>
            <a:endParaRPr lang="en-US" sz="1400" dirty="0"/>
          </a:p>
        </p:txBody>
      </p:sp>
      <p:cxnSp>
        <p:nvCxnSpPr>
          <p:cNvPr id="14" name="Straight Arrow Connector 13"/>
          <p:cNvCxnSpPr/>
          <p:nvPr/>
        </p:nvCxnSpPr>
        <p:spPr>
          <a:xfrm>
            <a:off x="2133600" y="1676400"/>
            <a:ext cx="457200" cy="2514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9747" y="1600200"/>
            <a:ext cx="6764506" cy="4525963"/>
          </a:xfrm>
        </p:spPr>
      </p:pic>
      <p:cxnSp>
        <p:nvCxnSpPr>
          <p:cNvPr id="13" name="Straight Arrow Connector 12"/>
          <p:cNvCxnSpPr/>
          <p:nvPr/>
        </p:nvCxnSpPr>
        <p:spPr>
          <a:xfrm>
            <a:off x="3886200" y="1373971"/>
            <a:ext cx="1600200" cy="327422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4115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3686" y="1600200"/>
            <a:ext cx="555662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A1C44A8B-547B-4155-86B4-D7E159F780D0}"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32</a:t>
            </a:fld>
            <a:endParaRPr lang="en-US"/>
          </a:p>
        </p:txBody>
      </p:sp>
      <p:sp>
        <p:nvSpPr>
          <p:cNvPr id="7" name="TextBox 6"/>
          <p:cNvSpPr txBox="1"/>
          <p:nvPr/>
        </p:nvSpPr>
        <p:spPr>
          <a:xfrm>
            <a:off x="152400" y="1217712"/>
            <a:ext cx="2438400" cy="307777"/>
          </a:xfrm>
          <a:prstGeom prst="rect">
            <a:avLst/>
          </a:prstGeom>
          <a:noFill/>
        </p:spPr>
        <p:txBody>
          <a:bodyPr wrap="square" rtlCol="0">
            <a:spAutoFit/>
          </a:bodyPr>
          <a:lstStyle/>
          <a:p>
            <a:r>
              <a:rPr lang="en-US" sz="1400" dirty="0" smtClean="0"/>
              <a:t>Step 28: Pull the CCD Up gently</a:t>
            </a:r>
            <a:endParaRPr lang="en-US" sz="1400" dirty="0"/>
          </a:p>
        </p:txBody>
      </p:sp>
      <p:cxnSp>
        <p:nvCxnSpPr>
          <p:cNvPr id="14" name="Straight Arrow Connector 13"/>
          <p:cNvCxnSpPr>
            <a:stCxn id="7" idx="3"/>
          </p:cNvCxnSpPr>
          <p:nvPr/>
        </p:nvCxnSpPr>
        <p:spPr>
          <a:xfrm>
            <a:off x="2590800" y="1371601"/>
            <a:ext cx="990600" cy="4571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5715000" y="1295400"/>
            <a:ext cx="2971800" cy="646331"/>
          </a:xfrm>
          <a:prstGeom prst="rect">
            <a:avLst/>
          </a:prstGeom>
          <a:solidFill>
            <a:srgbClr val="FFFF00"/>
          </a:solidFill>
        </p:spPr>
        <p:txBody>
          <a:bodyPr wrap="square" rtlCol="0">
            <a:spAutoFit/>
          </a:bodyPr>
          <a:lstStyle/>
          <a:p>
            <a:r>
              <a:rPr lang="en-US" dirty="0" smtClean="0"/>
              <a:t>Avoid fouling wires.</a:t>
            </a:r>
          </a:p>
          <a:p>
            <a:r>
              <a:rPr lang="en-US" dirty="0" smtClean="0"/>
              <a:t>Watch clearance to guiders</a:t>
            </a:r>
            <a:endParaRPr lang="en-US" dirty="0"/>
          </a:p>
        </p:txBody>
      </p:sp>
    </p:spTree>
    <p:extLst>
      <p:ext uri="{BB962C8B-B14F-4D97-AF65-F5344CB8AC3E}">
        <p14:creationId xmlns:p14="http://schemas.microsoft.com/office/powerpoint/2010/main" val="3271408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792" y="1600200"/>
            <a:ext cx="6492416"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A09FDB23-9E4A-4CFE-9E68-8B783142AFBB}"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33</a:t>
            </a:fld>
            <a:endParaRPr lang="en-US"/>
          </a:p>
        </p:txBody>
      </p:sp>
      <p:sp>
        <p:nvSpPr>
          <p:cNvPr id="7" name="TextBox 6"/>
          <p:cNvSpPr txBox="1"/>
          <p:nvPr/>
        </p:nvSpPr>
        <p:spPr>
          <a:xfrm>
            <a:off x="152400" y="1126584"/>
            <a:ext cx="6781800" cy="523220"/>
          </a:xfrm>
          <a:prstGeom prst="rect">
            <a:avLst/>
          </a:prstGeom>
          <a:noFill/>
        </p:spPr>
        <p:txBody>
          <a:bodyPr wrap="square" rtlCol="0">
            <a:spAutoFit/>
          </a:bodyPr>
          <a:lstStyle/>
          <a:p>
            <a:r>
              <a:rPr lang="en-US" sz="1400" dirty="0" smtClean="0"/>
              <a:t>Step 29: Engage Captive Fastener and Replace Guide Rods with Fasteners, one at a time. Torque to 1.3 turns from initial contact (0.3Nm)</a:t>
            </a:r>
            <a:endParaRPr lang="en-US" sz="1400" dirty="0"/>
          </a:p>
        </p:txBody>
      </p:sp>
      <p:cxnSp>
        <p:nvCxnSpPr>
          <p:cNvPr id="14" name="Straight Arrow Connector 13"/>
          <p:cNvCxnSpPr/>
          <p:nvPr/>
        </p:nvCxnSpPr>
        <p:spPr>
          <a:xfrm>
            <a:off x="2133600" y="1600200"/>
            <a:ext cx="914400" cy="533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7239000" y="1219200"/>
            <a:ext cx="1905000" cy="646331"/>
          </a:xfrm>
          <a:prstGeom prst="rect">
            <a:avLst/>
          </a:prstGeom>
          <a:solidFill>
            <a:srgbClr val="FFFF00"/>
          </a:solidFill>
        </p:spPr>
        <p:txBody>
          <a:bodyPr wrap="square" rtlCol="0">
            <a:spAutoFit/>
          </a:bodyPr>
          <a:lstStyle/>
          <a:p>
            <a:r>
              <a:rPr lang="en-US" dirty="0" smtClean="0"/>
              <a:t>Size 4 wrench</a:t>
            </a:r>
          </a:p>
          <a:p>
            <a:r>
              <a:rPr lang="en-US" dirty="0" smtClean="0"/>
              <a:t>1.3 turns (0.3 Nm)</a:t>
            </a:r>
            <a:endParaRPr lang="en-US" dirty="0"/>
          </a:p>
        </p:txBody>
      </p:sp>
      <p:sp>
        <p:nvSpPr>
          <p:cNvPr id="10" name="TextBox 9"/>
          <p:cNvSpPr txBox="1"/>
          <p:nvPr/>
        </p:nvSpPr>
        <p:spPr>
          <a:xfrm>
            <a:off x="0" y="3202995"/>
            <a:ext cx="2438400" cy="646331"/>
          </a:xfrm>
          <a:prstGeom prst="rect">
            <a:avLst/>
          </a:prstGeom>
          <a:solidFill>
            <a:srgbClr val="FFFF00"/>
          </a:solidFill>
        </p:spPr>
        <p:txBody>
          <a:bodyPr wrap="square" rtlCol="0">
            <a:spAutoFit/>
          </a:bodyPr>
          <a:lstStyle/>
          <a:p>
            <a:r>
              <a:rPr lang="en-US" dirty="0" smtClean="0"/>
              <a:t>Check no wires trapped under fasteners</a:t>
            </a:r>
            <a:endParaRPr lang="en-US" dirty="0"/>
          </a:p>
        </p:txBody>
      </p:sp>
    </p:spTree>
    <p:extLst>
      <p:ext uri="{BB962C8B-B14F-4D97-AF65-F5344CB8AC3E}">
        <p14:creationId xmlns:p14="http://schemas.microsoft.com/office/powerpoint/2010/main" val="1616221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5559" y="1600200"/>
            <a:ext cx="6432881"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604BE72E-AC70-47A2-8DA0-A31AA13A5E95}"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34</a:t>
            </a:fld>
            <a:endParaRPr lang="en-US"/>
          </a:p>
        </p:txBody>
      </p:sp>
      <p:sp>
        <p:nvSpPr>
          <p:cNvPr id="7" name="TextBox 6"/>
          <p:cNvSpPr txBox="1"/>
          <p:nvPr/>
        </p:nvSpPr>
        <p:spPr>
          <a:xfrm>
            <a:off x="152400" y="1076980"/>
            <a:ext cx="7620000" cy="523220"/>
          </a:xfrm>
          <a:prstGeom prst="rect">
            <a:avLst/>
          </a:prstGeom>
          <a:noFill/>
        </p:spPr>
        <p:txBody>
          <a:bodyPr wrap="square" rtlCol="0">
            <a:spAutoFit/>
          </a:bodyPr>
          <a:lstStyle/>
          <a:p>
            <a:r>
              <a:rPr lang="en-US" sz="1400" dirty="0" smtClean="0"/>
              <a:t>Step 30: Remove stalks with shorting plugs, </a:t>
            </a:r>
          </a:p>
          <a:p>
            <a:r>
              <a:rPr lang="en-US" sz="1400" dirty="0" smtClean="0"/>
              <a:t>engage connector in VIB;  repeat for other side.</a:t>
            </a:r>
            <a:endParaRPr lang="en-US" sz="1400" dirty="0"/>
          </a:p>
        </p:txBody>
      </p:sp>
      <p:cxnSp>
        <p:nvCxnSpPr>
          <p:cNvPr id="14" name="Straight Arrow Connector 13"/>
          <p:cNvCxnSpPr/>
          <p:nvPr/>
        </p:nvCxnSpPr>
        <p:spPr>
          <a:xfrm>
            <a:off x="1828800" y="1447800"/>
            <a:ext cx="2286000" cy="2514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7924800" y="1752600"/>
            <a:ext cx="1219200" cy="646331"/>
          </a:xfrm>
          <a:prstGeom prst="rect">
            <a:avLst/>
          </a:prstGeom>
          <a:noFill/>
        </p:spPr>
        <p:txBody>
          <a:bodyPr wrap="square" rtlCol="0">
            <a:spAutoFit/>
          </a:bodyPr>
          <a:lstStyle/>
          <a:p>
            <a:r>
              <a:rPr lang="en-US" dirty="0" smtClean="0"/>
              <a:t>Size 1.5 </a:t>
            </a:r>
            <a:r>
              <a:rPr lang="en-US" dirty="0" err="1" smtClean="0"/>
              <a:t>allen</a:t>
            </a:r>
            <a:endParaRPr lang="en-US" dirty="0"/>
          </a:p>
        </p:txBody>
      </p:sp>
      <p:sp>
        <p:nvSpPr>
          <p:cNvPr id="9" name="TextBox 8"/>
          <p:cNvSpPr txBox="1"/>
          <p:nvPr/>
        </p:nvSpPr>
        <p:spPr>
          <a:xfrm>
            <a:off x="152400" y="2514600"/>
            <a:ext cx="2514600" cy="646331"/>
          </a:xfrm>
          <a:prstGeom prst="rect">
            <a:avLst/>
          </a:prstGeom>
          <a:solidFill>
            <a:srgbClr val="FFFF00"/>
          </a:solidFill>
        </p:spPr>
        <p:txBody>
          <a:bodyPr wrap="square" rtlCol="0">
            <a:spAutoFit/>
          </a:bodyPr>
          <a:lstStyle/>
          <a:p>
            <a:r>
              <a:rPr lang="en-US" dirty="0" smtClean="0"/>
              <a:t>Attach CCD connector retention screws.</a:t>
            </a:r>
            <a:endParaRPr lang="en-US" dirty="0"/>
          </a:p>
        </p:txBody>
      </p:sp>
    </p:spTree>
    <p:extLst>
      <p:ext uri="{BB962C8B-B14F-4D97-AF65-F5344CB8AC3E}">
        <p14:creationId xmlns:p14="http://schemas.microsoft.com/office/powerpoint/2010/main" val="1993087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WASP CCD Assembly Fixture</a:t>
            </a:r>
            <a:endParaRPr lang="en-US" dirty="0"/>
          </a:p>
        </p:txBody>
      </p:sp>
      <p:sp>
        <p:nvSpPr>
          <p:cNvPr id="3" name="Date Placeholder 2"/>
          <p:cNvSpPr>
            <a:spLocks noGrp="1"/>
          </p:cNvSpPr>
          <p:nvPr>
            <p:ph type="dt" sz="half" idx="10"/>
          </p:nvPr>
        </p:nvSpPr>
        <p:spPr/>
        <p:txBody>
          <a:bodyPr/>
          <a:lstStyle/>
          <a:p>
            <a:fld id="{B3F379B2-135C-45D0-BC28-D08D5F43BD5B}"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35</a:t>
            </a:fld>
            <a:endParaRPr lang="en-US"/>
          </a:p>
        </p:txBody>
      </p:sp>
      <p:sp>
        <p:nvSpPr>
          <p:cNvPr id="7" name="TextBox 6"/>
          <p:cNvSpPr txBox="1"/>
          <p:nvPr/>
        </p:nvSpPr>
        <p:spPr>
          <a:xfrm>
            <a:off x="533400" y="1360113"/>
            <a:ext cx="8077200" cy="584776"/>
          </a:xfrm>
          <a:prstGeom prst="rect">
            <a:avLst/>
          </a:prstGeom>
          <a:noFill/>
        </p:spPr>
        <p:txBody>
          <a:bodyPr wrap="square" rtlCol="0">
            <a:spAutoFit/>
          </a:bodyPr>
          <a:lstStyle/>
          <a:p>
            <a:pPr algn="ctr"/>
            <a:r>
              <a:rPr lang="en-US" sz="3200" b="1" dirty="0" smtClean="0">
                <a:solidFill>
                  <a:srgbClr val="0000FF"/>
                </a:solidFill>
              </a:rPr>
              <a:t>PART II:GUIDE CCD INSTALLATION</a:t>
            </a:r>
            <a:endParaRPr lang="en-US" sz="3200" b="1" dirty="0">
              <a:solidFill>
                <a:srgbClr val="0000FF"/>
              </a:solidFill>
            </a:endParaRPr>
          </a:p>
        </p:txBody>
      </p:sp>
      <p:pic>
        <p:nvPicPr>
          <p:cNvPr id="8" name="Content Placeholder 7"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9" t="13469"/>
          <a:stretch/>
        </p:blipFill>
        <p:spPr>
          <a:xfrm>
            <a:off x="609600" y="2209800"/>
            <a:ext cx="7911437" cy="3916363"/>
          </a:xfrm>
        </p:spPr>
      </p:pic>
    </p:spTree>
    <p:extLst>
      <p:ext uri="{BB962C8B-B14F-4D97-AF65-F5344CB8AC3E}">
        <p14:creationId xmlns:p14="http://schemas.microsoft.com/office/powerpoint/2010/main" val="2511256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50860" y="1600200"/>
            <a:ext cx="5842279"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DBD2AB56-7177-478D-B7C4-9592B93AD746}"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36</a:t>
            </a:fld>
            <a:endParaRPr lang="en-US"/>
          </a:p>
        </p:txBody>
      </p:sp>
      <p:sp>
        <p:nvSpPr>
          <p:cNvPr id="7" name="TextBox 6"/>
          <p:cNvSpPr txBox="1"/>
          <p:nvPr/>
        </p:nvSpPr>
        <p:spPr>
          <a:xfrm>
            <a:off x="152399" y="1217712"/>
            <a:ext cx="7340739" cy="307777"/>
          </a:xfrm>
          <a:prstGeom prst="rect">
            <a:avLst/>
          </a:prstGeom>
          <a:noFill/>
        </p:spPr>
        <p:txBody>
          <a:bodyPr wrap="square" rtlCol="0">
            <a:spAutoFit/>
          </a:bodyPr>
          <a:lstStyle/>
          <a:p>
            <a:r>
              <a:rPr lang="en-US" sz="1400" dirty="0" smtClean="0"/>
              <a:t>Step 01: Slide the Horizontal Stage into place, open the jaws and remove the Science CCD Coupler.</a:t>
            </a:r>
            <a:endParaRPr lang="en-US" sz="1400" dirty="0"/>
          </a:p>
        </p:txBody>
      </p:sp>
      <p:cxnSp>
        <p:nvCxnSpPr>
          <p:cNvPr id="14" name="Straight Arrow Connector 13"/>
          <p:cNvCxnSpPr/>
          <p:nvPr/>
        </p:nvCxnSpPr>
        <p:spPr>
          <a:xfrm>
            <a:off x="2514600" y="1447800"/>
            <a:ext cx="1371600" cy="2895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stCxn id="7" idx="3"/>
          </p:cNvCxnSpPr>
          <p:nvPr/>
        </p:nvCxnSpPr>
        <p:spPr>
          <a:xfrm flipH="1">
            <a:off x="4267200" y="1371601"/>
            <a:ext cx="3225938" cy="16001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0" y="1676400"/>
            <a:ext cx="1524000" cy="1600438"/>
          </a:xfrm>
          <a:prstGeom prst="rect">
            <a:avLst/>
          </a:prstGeom>
          <a:solidFill>
            <a:srgbClr val="CCFFCC"/>
          </a:solidFill>
        </p:spPr>
        <p:txBody>
          <a:bodyPr wrap="square" rtlCol="0">
            <a:spAutoFit/>
          </a:bodyPr>
          <a:lstStyle/>
          <a:p>
            <a:r>
              <a:rPr lang="en-US" sz="1400" dirty="0" smtClean="0"/>
              <a:t>Place dewar base, with VIB installed, in orientation shown.  4X #4-40 screws with washers secure VIB.</a:t>
            </a:r>
            <a:endParaRPr lang="en-US" sz="1400" dirty="0"/>
          </a:p>
        </p:txBody>
      </p:sp>
      <p:cxnSp>
        <p:nvCxnSpPr>
          <p:cNvPr id="10" name="Straight Arrow Connector 9"/>
          <p:cNvCxnSpPr/>
          <p:nvPr/>
        </p:nvCxnSpPr>
        <p:spPr>
          <a:xfrm>
            <a:off x="1524000" y="1905000"/>
            <a:ext cx="762000" cy="76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9498" y="3276838"/>
            <a:ext cx="1676400" cy="3108544"/>
          </a:xfrm>
          <a:prstGeom prst="rect">
            <a:avLst/>
          </a:prstGeom>
          <a:noFill/>
        </p:spPr>
        <p:txBody>
          <a:bodyPr wrap="square" rtlCol="0">
            <a:spAutoFit/>
          </a:bodyPr>
          <a:lstStyle/>
          <a:p>
            <a:r>
              <a:rPr lang="en-US" sz="1400" dirty="0" smtClean="0"/>
              <a:t>Take care not to pinch/trap wires.</a:t>
            </a:r>
          </a:p>
          <a:p>
            <a:endParaRPr lang="en-US" sz="1400" dirty="0"/>
          </a:p>
          <a:p>
            <a:r>
              <a:rPr lang="en-US" sz="1400" dirty="0" smtClean="0"/>
              <a:t>Connect temperature sensors and heaters.</a:t>
            </a:r>
          </a:p>
          <a:p>
            <a:endParaRPr lang="en-US" sz="1400" dirty="0"/>
          </a:p>
          <a:p>
            <a:r>
              <a:rPr lang="en-US" sz="1400" dirty="0" smtClean="0"/>
              <a:t>Check no dangling or unconnected wires.</a:t>
            </a:r>
          </a:p>
          <a:p>
            <a:endParaRPr lang="en-US" sz="1400" dirty="0"/>
          </a:p>
          <a:p>
            <a:r>
              <a:rPr lang="en-US" sz="1400" dirty="0" smtClean="0"/>
              <a:t>Check for </a:t>
            </a:r>
            <a:r>
              <a:rPr lang="en-US" sz="1400" dirty="0" err="1" smtClean="0"/>
              <a:t>disat</a:t>
            </a:r>
            <a:r>
              <a:rPr lang="en-US" sz="1400" dirty="0" smtClean="0"/>
              <a:t> on O-ring before installing VIB.</a:t>
            </a:r>
            <a:endParaRPr lang="en-US" sz="1400" dirty="0"/>
          </a:p>
        </p:txBody>
      </p:sp>
      <p:sp>
        <p:nvSpPr>
          <p:cNvPr id="15" name="TextBox 14"/>
          <p:cNvSpPr txBox="1"/>
          <p:nvPr/>
        </p:nvSpPr>
        <p:spPr>
          <a:xfrm>
            <a:off x="7620000" y="1219200"/>
            <a:ext cx="1524000" cy="1754327"/>
          </a:xfrm>
          <a:prstGeom prst="rect">
            <a:avLst/>
          </a:prstGeom>
          <a:noFill/>
        </p:spPr>
        <p:txBody>
          <a:bodyPr wrap="square" rtlCol="0">
            <a:spAutoFit/>
          </a:bodyPr>
          <a:lstStyle/>
          <a:p>
            <a:r>
              <a:rPr lang="en-US" dirty="0" smtClean="0">
                <a:solidFill>
                  <a:srgbClr val="FF0000"/>
                </a:solidFill>
              </a:rPr>
              <a:t>Don</a:t>
            </a:r>
            <a:r>
              <a:rPr lang="fr-FR" dirty="0" smtClean="0">
                <a:solidFill>
                  <a:srgbClr val="FF0000"/>
                </a:solidFill>
              </a:rPr>
              <a:t>’</a:t>
            </a:r>
            <a:r>
              <a:rPr lang="en-US" dirty="0" smtClean="0">
                <a:solidFill>
                  <a:srgbClr val="FF0000"/>
                </a:solidFill>
              </a:rPr>
              <a:t>t touch any adjusters until called for.  Some are one time alignments !!</a:t>
            </a:r>
            <a:endParaRPr lang="en-US" dirty="0">
              <a:solidFill>
                <a:srgbClr val="FF0000"/>
              </a:solidFill>
            </a:endParaRPr>
          </a:p>
        </p:txBody>
      </p:sp>
      <p:sp>
        <p:nvSpPr>
          <p:cNvPr id="21" name="TextBox 20"/>
          <p:cNvSpPr txBox="1"/>
          <p:nvPr/>
        </p:nvSpPr>
        <p:spPr>
          <a:xfrm>
            <a:off x="7086600" y="3352800"/>
            <a:ext cx="2057400" cy="954107"/>
          </a:xfrm>
          <a:prstGeom prst="rect">
            <a:avLst/>
          </a:prstGeom>
          <a:solidFill>
            <a:srgbClr val="FFFF00"/>
          </a:solidFill>
        </p:spPr>
        <p:txBody>
          <a:bodyPr wrap="square" rtlCol="0">
            <a:spAutoFit/>
          </a:bodyPr>
          <a:lstStyle/>
          <a:p>
            <a:r>
              <a:rPr lang="en-US" sz="1400" dirty="0"/>
              <a:t>O</a:t>
            </a:r>
            <a:r>
              <a:rPr lang="en-US" sz="1400" dirty="0" smtClean="0"/>
              <a:t>n  </a:t>
            </a:r>
            <a:r>
              <a:rPr lang="en-US" sz="1400" dirty="0"/>
              <a:t>bottom </a:t>
            </a:r>
            <a:r>
              <a:rPr lang="en-US" sz="1400" dirty="0" smtClean="0"/>
              <a:t>translation stage set either:</a:t>
            </a:r>
          </a:p>
          <a:p>
            <a:r>
              <a:rPr lang="en-US" sz="1400" dirty="0" smtClean="0"/>
              <a:t>  Y=??? Mm  </a:t>
            </a:r>
            <a:r>
              <a:rPr lang="en-US" sz="1400" dirty="0"/>
              <a:t>(</a:t>
            </a:r>
            <a:r>
              <a:rPr lang="en-US" sz="1400" dirty="0" smtClean="0"/>
              <a:t>guider) or</a:t>
            </a:r>
          </a:p>
          <a:p>
            <a:r>
              <a:rPr lang="en-US" sz="1400" dirty="0" smtClean="0"/>
              <a:t>  Y= ??? mm (focus)</a:t>
            </a:r>
            <a:endParaRPr lang="en-US" sz="1400" dirty="0"/>
          </a:p>
        </p:txBody>
      </p:sp>
    </p:spTree>
    <p:extLst>
      <p:ext uri="{BB962C8B-B14F-4D97-AF65-F5344CB8AC3E}">
        <p14:creationId xmlns:p14="http://schemas.microsoft.com/office/powerpoint/2010/main" val="2746105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7390" y="1600200"/>
            <a:ext cx="5229220"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72B10AC0-3389-4E61-AAB0-05CA40A1D88B}"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37</a:t>
            </a:fld>
            <a:endParaRPr lang="en-US"/>
          </a:p>
        </p:txBody>
      </p:sp>
      <p:sp>
        <p:nvSpPr>
          <p:cNvPr id="7" name="TextBox 6"/>
          <p:cNvSpPr txBox="1"/>
          <p:nvPr/>
        </p:nvSpPr>
        <p:spPr>
          <a:xfrm>
            <a:off x="152400" y="1217713"/>
            <a:ext cx="8915400" cy="306288"/>
          </a:xfrm>
          <a:prstGeom prst="rect">
            <a:avLst/>
          </a:prstGeom>
          <a:noFill/>
        </p:spPr>
        <p:txBody>
          <a:bodyPr wrap="square" rtlCol="0">
            <a:spAutoFit/>
          </a:bodyPr>
          <a:lstStyle/>
          <a:p>
            <a:r>
              <a:rPr lang="en-US" sz="1400" dirty="0" smtClean="0"/>
              <a:t>Step 02: Get the CCD Enclosure to rest on its “Remove Last” Face and remove the 4X Screws marked “Remove First”</a:t>
            </a:r>
            <a:endParaRPr lang="en-US" sz="1400" dirty="0"/>
          </a:p>
        </p:txBody>
      </p:sp>
      <p:cxnSp>
        <p:nvCxnSpPr>
          <p:cNvPr id="14" name="Straight Arrow Connector 13"/>
          <p:cNvCxnSpPr/>
          <p:nvPr/>
        </p:nvCxnSpPr>
        <p:spPr>
          <a:xfrm flipH="1">
            <a:off x="5562600" y="1371600"/>
            <a:ext cx="2362200"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467600" y="2468563"/>
            <a:ext cx="1509029" cy="461665"/>
          </a:xfrm>
          <a:prstGeom prst="rect">
            <a:avLst/>
          </a:prstGeom>
          <a:noFill/>
        </p:spPr>
        <p:txBody>
          <a:bodyPr wrap="square" rtlCol="0">
            <a:spAutoFit/>
          </a:bodyPr>
          <a:lstStyle/>
          <a:p>
            <a:r>
              <a:rPr lang="en-US" sz="1200" dirty="0" smtClean="0"/>
              <a:t>Tools:</a:t>
            </a:r>
          </a:p>
          <a:p>
            <a:r>
              <a:rPr lang="en-US" sz="1200" dirty="0" smtClean="0"/>
              <a:t>- Allen wrench Size 2</a:t>
            </a:r>
            <a:endParaRPr lang="en-US" sz="1200" dirty="0"/>
          </a:p>
        </p:txBody>
      </p:sp>
      <p:sp>
        <p:nvSpPr>
          <p:cNvPr id="4" name="TextBox 3"/>
          <p:cNvSpPr txBox="1"/>
          <p:nvPr/>
        </p:nvSpPr>
        <p:spPr>
          <a:xfrm>
            <a:off x="0" y="2209800"/>
            <a:ext cx="1828800" cy="3046988"/>
          </a:xfrm>
          <a:prstGeom prst="rect">
            <a:avLst/>
          </a:prstGeom>
          <a:solidFill>
            <a:srgbClr val="FFFF00"/>
          </a:solidFill>
        </p:spPr>
        <p:txBody>
          <a:bodyPr wrap="square" rtlCol="0">
            <a:spAutoFit/>
          </a:bodyPr>
          <a:lstStyle/>
          <a:p>
            <a:r>
              <a:rPr lang="en-US" sz="1600" dirty="0"/>
              <a:t>U</a:t>
            </a:r>
            <a:r>
              <a:rPr lang="en-US" sz="1600" dirty="0" smtClean="0"/>
              <a:t>nclip ESD cable at wrist strap to check alarm works.</a:t>
            </a:r>
          </a:p>
          <a:p>
            <a:endParaRPr lang="en-US" sz="1600" dirty="0"/>
          </a:p>
          <a:p>
            <a:r>
              <a:rPr lang="en-US" sz="1600" dirty="0" smtClean="0"/>
              <a:t>Check humidity &gt; 30%</a:t>
            </a:r>
          </a:p>
          <a:p>
            <a:endParaRPr lang="en-US" sz="1600" dirty="0"/>
          </a:p>
          <a:p>
            <a:r>
              <a:rPr lang="en-US" sz="1600" dirty="0" smtClean="0"/>
              <a:t>Ionizing blower running?</a:t>
            </a:r>
          </a:p>
          <a:p>
            <a:endParaRPr lang="en-US" sz="1600" dirty="0"/>
          </a:p>
          <a:p>
            <a:r>
              <a:rPr lang="en-US" sz="1600" dirty="0" smtClean="0"/>
              <a:t>ESD matt on floor, grounded.</a:t>
            </a:r>
            <a:endParaRPr lang="en-US" sz="1600" dirty="0"/>
          </a:p>
        </p:txBody>
      </p:sp>
      <p:sp>
        <p:nvSpPr>
          <p:cNvPr id="15" name="TextBox 14"/>
          <p:cNvSpPr txBox="1"/>
          <p:nvPr/>
        </p:nvSpPr>
        <p:spPr>
          <a:xfrm>
            <a:off x="228600" y="0"/>
            <a:ext cx="4267200" cy="369332"/>
          </a:xfrm>
          <a:prstGeom prst="rect">
            <a:avLst/>
          </a:prstGeom>
          <a:noFill/>
        </p:spPr>
        <p:txBody>
          <a:bodyPr wrap="square" rtlCol="0">
            <a:spAutoFit/>
          </a:bodyPr>
          <a:lstStyle/>
          <a:p>
            <a:r>
              <a:rPr lang="en-US" dirty="0" smtClean="0"/>
              <a:t>Note CCD serial number being installed.   </a:t>
            </a:r>
            <a:endParaRPr lang="en-US" dirty="0"/>
          </a:p>
        </p:txBody>
      </p:sp>
    </p:spTree>
    <p:extLst>
      <p:ext uri="{BB962C8B-B14F-4D97-AF65-F5344CB8AC3E}">
        <p14:creationId xmlns:p14="http://schemas.microsoft.com/office/powerpoint/2010/main" val="1456487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371" y="1600200"/>
            <a:ext cx="517125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34C88627-898D-4248-97E0-D2873147AEED}"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38</a:t>
            </a:fld>
            <a:endParaRPr lang="en-US"/>
          </a:p>
        </p:txBody>
      </p:sp>
      <p:sp>
        <p:nvSpPr>
          <p:cNvPr id="7" name="TextBox 6"/>
          <p:cNvSpPr txBox="1"/>
          <p:nvPr/>
        </p:nvSpPr>
        <p:spPr>
          <a:xfrm>
            <a:off x="152400" y="1217712"/>
            <a:ext cx="8534400" cy="307777"/>
          </a:xfrm>
          <a:prstGeom prst="rect">
            <a:avLst/>
          </a:prstGeom>
          <a:noFill/>
        </p:spPr>
        <p:txBody>
          <a:bodyPr wrap="square" rtlCol="0">
            <a:spAutoFit/>
          </a:bodyPr>
          <a:lstStyle/>
          <a:p>
            <a:r>
              <a:rPr lang="en-US" sz="1400" dirty="0" smtClean="0"/>
              <a:t>Step 03: Flip the CCD Enclosure to rest on its “Remove First” Face and remove the 6X Screws marked “Remove Last”</a:t>
            </a:r>
            <a:endParaRPr lang="en-US" sz="1400" dirty="0"/>
          </a:p>
        </p:txBody>
      </p:sp>
      <p:cxnSp>
        <p:nvCxnSpPr>
          <p:cNvPr id="14" name="Straight Arrow Connector 13"/>
          <p:cNvCxnSpPr/>
          <p:nvPr/>
        </p:nvCxnSpPr>
        <p:spPr>
          <a:xfrm flipH="1">
            <a:off x="5791200" y="1600200"/>
            <a:ext cx="2057400" cy="1752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0" y="2057400"/>
            <a:ext cx="1828800" cy="1200329"/>
          </a:xfrm>
          <a:prstGeom prst="rect">
            <a:avLst/>
          </a:prstGeom>
          <a:solidFill>
            <a:srgbClr val="CCFFCC"/>
          </a:solidFill>
        </p:spPr>
        <p:txBody>
          <a:bodyPr wrap="square" rtlCol="0">
            <a:spAutoFit/>
          </a:bodyPr>
          <a:lstStyle/>
          <a:p>
            <a:r>
              <a:rPr lang="en-US" dirty="0" smtClean="0"/>
              <a:t>Place on bench gently to avoid shocks to CCD within.</a:t>
            </a:r>
            <a:endParaRPr lang="en-US" dirty="0"/>
          </a:p>
        </p:txBody>
      </p:sp>
      <p:sp>
        <p:nvSpPr>
          <p:cNvPr id="10" name="TextBox 9"/>
          <p:cNvSpPr txBox="1"/>
          <p:nvPr/>
        </p:nvSpPr>
        <p:spPr>
          <a:xfrm>
            <a:off x="7174451" y="4267200"/>
            <a:ext cx="1828800" cy="1754327"/>
          </a:xfrm>
          <a:prstGeom prst="rect">
            <a:avLst/>
          </a:prstGeom>
          <a:solidFill>
            <a:srgbClr val="FFFF00"/>
          </a:solidFill>
        </p:spPr>
        <p:txBody>
          <a:bodyPr wrap="square" rtlCol="0">
            <a:spAutoFit/>
          </a:bodyPr>
          <a:lstStyle/>
          <a:p>
            <a:r>
              <a:rPr lang="en-US" dirty="0" smtClean="0"/>
              <a:t>RE-check that jaws are fully open:  </a:t>
            </a:r>
            <a:r>
              <a:rPr lang="en-US" dirty="0" smtClean="0">
                <a:solidFill>
                  <a:srgbClr val="FF0000"/>
                </a:solidFill>
              </a:rPr>
              <a:t>align ends of moving and stationary parts of Y stage.</a:t>
            </a:r>
            <a:endParaRPr lang="en-US" dirty="0">
              <a:solidFill>
                <a:srgbClr val="FF0000"/>
              </a:solidFill>
            </a:endParaRPr>
          </a:p>
        </p:txBody>
      </p:sp>
      <p:sp>
        <p:nvSpPr>
          <p:cNvPr id="9" name="TextBox 8"/>
          <p:cNvSpPr txBox="1"/>
          <p:nvPr/>
        </p:nvSpPr>
        <p:spPr>
          <a:xfrm>
            <a:off x="0" y="5479832"/>
            <a:ext cx="4267200" cy="646331"/>
          </a:xfrm>
          <a:prstGeom prst="rect">
            <a:avLst/>
          </a:prstGeom>
          <a:noFill/>
        </p:spPr>
        <p:txBody>
          <a:bodyPr wrap="square" rtlCol="0">
            <a:spAutoFit/>
          </a:bodyPr>
          <a:lstStyle/>
          <a:p>
            <a:r>
              <a:rPr lang="en-US" dirty="0" smtClean="0"/>
              <a:t>Note CCD serial number being installed.   JPL-01 at focus (high position)</a:t>
            </a:r>
            <a:endParaRPr lang="en-US" dirty="0"/>
          </a:p>
        </p:txBody>
      </p:sp>
    </p:spTree>
    <p:extLst>
      <p:ext uri="{BB962C8B-B14F-4D97-AF65-F5344CB8AC3E}">
        <p14:creationId xmlns:p14="http://schemas.microsoft.com/office/powerpoint/2010/main" val="3756169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3525" y="1600200"/>
            <a:ext cx="3596949"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47988EAD-BB13-4D34-ACB5-22AFF99CC862}"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39</a:t>
            </a:fld>
            <a:endParaRPr lang="en-US"/>
          </a:p>
        </p:txBody>
      </p:sp>
      <p:sp>
        <p:nvSpPr>
          <p:cNvPr id="7" name="TextBox 6"/>
          <p:cNvSpPr txBox="1"/>
          <p:nvPr/>
        </p:nvSpPr>
        <p:spPr>
          <a:xfrm>
            <a:off x="152400" y="1217712"/>
            <a:ext cx="2286000" cy="1169551"/>
          </a:xfrm>
          <a:prstGeom prst="rect">
            <a:avLst/>
          </a:prstGeom>
          <a:noFill/>
        </p:spPr>
        <p:txBody>
          <a:bodyPr wrap="square" rtlCol="0">
            <a:spAutoFit/>
          </a:bodyPr>
          <a:lstStyle/>
          <a:p>
            <a:r>
              <a:rPr lang="en-US" sz="1400" dirty="0" smtClean="0"/>
              <a:t>Step 04: Remove lid.</a:t>
            </a:r>
          </a:p>
          <a:p>
            <a:endParaRPr lang="en-US" sz="1400" dirty="0" smtClean="0"/>
          </a:p>
          <a:p>
            <a:r>
              <a:rPr lang="en-US" sz="1400" dirty="0" smtClean="0"/>
              <a:t>Slide the CCD out of the enclosure and .. (next slide)…</a:t>
            </a:r>
            <a:endParaRPr lang="en-US" sz="1400" dirty="0"/>
          </a:p>
        </p:txBody>
      </p:sp>
      <p:cxnSp>
        <p:nvCxnSpPr>
          <p:cNvPr id="14" name="Straight Arrow Connector 13"/>
          <p:cNvCxnSpPr>
            <a:stCxn id="7" idx="3"/>
          </p:cNvCxnSpPr>
          <p:nvPr/>
        </p:nvCxnSpPr>
        <p:spPr>
          <a:xfrm>
            <a:off x="2438400" y="1802488"/>
            <a:ext cx="1676400" cy="10251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701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WASP CCD Assembly Fixture</a:t>
            </a:r>
            <a:endParaRPr lang="en-US" dirty="0"/>
          </a:p>
        </p:txBody>
      </p:sp>
      <p:sp>
        <p:nvSpPr>
          <p:cNvPr id="3" name="Date Placeholder 2"/>
          <p:cNvSpPr>
            <a:spLocks noGrp="1"/>
          </p:cNvSpPr>
          <p:nvPr>
            <p:ph type="dt" sz="half" idx="10"/>
          </p:nvPr>
        </p:nvSpPr>
        <p:spPr/>
        <p:txBody>
          <a:bodyPr/>
          <a:lstStyle/>
          <a:p>
            <a:fld id="{99105BED-ABEC-4A70-A131-4D757E8792DB}"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a:t>
            </a:fld>
            <a:endParaRPr lang="en-US"/>
          </a:p>
        </p:txBody>
      </p:sp>
      <p:sp>
        <p:nvSpPr>
          <p:cNvPr id="7" name="TextBox 6"/>
          <p:cNvSpPr txBox="1"/>
          <p:nvPr/>
        </p:nvSpPr>
        <p:spPr>
          <a:xfrm>
            <a:off x="2520914" y="1360113"/>
            <a:ext cx="3509772" cy="523220"/>
          </a:xfrm>
          <a:prstGeom prst="rect">
            <a:avLst/>
          </a:prstGeom>
          <a:noFill/>
        </p:spPr>
        <p:txBody>
          <a:bodyPr wrap="square" rtlCol="0">
            <a:spAutoFit/>
          </a:bodyPr>
          <a:lstStyle/>
          <a:p>
            <a:pPr algn="ctr"/>
            <a:r>
              <a:rPr lang="en-US" sz="1400" b="1" dirty="0" smtClean="0"/>
              <a:t>PART I</a:t>
            </a:r>
          </a:p>
          <a:p>
            <a:pPr algn="ctr"/>
            <a:r>
              <a:rPr lang="en-US" sz="1400" b="1" dirty="0" smtClean="0"/>
              <a:t>SCIENCE CCD INSTALLATION</a:t>
            </a:r>
            <a:endParaRPr lang="en-US" sz="1400" b="1" dirty="0"/>
          </a:p>
        </p:txBody>
      </p:sp>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73545"/>
            <a:ext cx="8229600" cy="3179272"/>
          </a:xfrm>
        </p:spPr>
      </p:pic>
    </p:spTree>
    <p:extLst>
      <p:ext uri="{BB962C8B-B14F-4D97-AF65-F5344CB8AC3E}">
        <p14:creationId xmlns:p14="http://schemas.microsoft.com/office/powerpoint/2010/main" val="9129044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2814" y="1600200"/>
            <a:ext cx="6338372"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62732BFE-324B-4767-B206-5147F523460C}"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40</a:t>
            </a:fld>
            <a:endParaRPr lang="en-US"/>
          </a:p>
        </p:txBody>
      </p:sp>
      <p:sp>
        <p:nvSpPr>
          <p:cNvPr id="7" name="TextBox 6"/>
          <p:cNvSpPr txBox="1"/>
          <p:nvPr/>
        </p:nvSpPr>
        <p:spPr>
          <a:xfrm>
            <a:off x="152400" y="1217712"/>
            <a:ext cx="3657600" cy="307777"/>
          </a:xfrm>
          <a:prstGeom prst="rect">
            <a:avLst/>
          </a:prstGeom>
          <a:noFill/>
        </p:spPr>
        <p:txBody>
          <a:bodyPr wrap="square" rtlCol="0">
            <a:spAutoFit/>
          </a:bodyPr>
          <a:lstStyle/>
          <a:p>
            <a:r>
              <a:rPr lang="en-US" sz="1400" dirty="0" smtClean="0"/>
              <a:t>Step 05: Place the Guide CCD between the Jaws</a:t>
            </a:r>
            <a:endParaRPr lang="en-US" sz="1400" dirty="0"/>
          </a:p>
        </p:txBody>
      </p:sp>
      <p:cxnSp>
        <p:nvCxnSpPr>
          <p:cNvPr id="14" name="Straight Arrow Connector 13"/>
          <p:cNvCxnSpPr>
            <a:stCxn id="7" idx="3"/>
          </p:cNvCxnSpPr>
          <p:nvPr/>
        </p:nvCxnSpPr>
        <p:spPr>
          <a:xfrm>
            <a:off x="3810000" y="1371601"/>
            <a:ext cx="533400" cy="6857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152400" y="2743200"/>
            <a:ext cx="1981200" cy="1477328"/>
          </a:xfrm>
          <a:prstGeom prst="rect">
            <a:avLst/>
          </a:prstGeom>
          <a:solidFill>
            <a:srgbClr val="FFFF00"/>
          </a:solidFill>
        </p:spPr>
        <p:txBody>
          <a:bodyPr wrap="square" rtlCol="0">
            <a:spAutoFit/>
          </a:bodyPr>
          <a:lstStyle/>
          <a:p>
            <a:r>
              <a:rPr lang="en-US" dirty="0" smtClean="0">
                <a:solidFill>
                  <a:srgbClr val="FF0000"/>
                </a:solidFill>
              </a:rPr>
              <a:t>Visually check that jaws are open and  cradle engages correctly while placing into jaws.</a:t>
            </a:r>
            <a:endParaRPr lang="en-US" dirty="0">
              <a:solidFill>
                <a:srgbClr val="FF0000"/>
              </a:solidFill>
            </a:endParaRPr>
          </a:p>
        </p:txBody>
      </p:sp>
    </p:spTree>
    <p:extLst>
      <p:ext uri="{BB962C8B-B14F-4D97-AF65-F5344CB8AC3E}">
        <p14:creationId xmlns:p14="http://schemas.microsoft.com/office/powerpoint/2010/main" val="31721087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92553"/>
            <a:ext cx="8229600" cy="4146974"/>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4F6466CC-ABED-44CD-869F-DEAA33B2760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41</a:t>
            </a:fld>
            <a:endParaRPr lang="en-US"/>
          </a:p>
        </p:txBody>
      </p:sp>
      <p:sp>
        <p:nvSpPr>
          <p:cNvPr id="7" name="TextBox 6"/>
          <p:cNvSpPr txBox="1"/>
          <p:nvPr/>
        </p:nvSpPr>
        <p:spPr>
          <a:xfrm>
            <a:off x="152400" y="1217712"/>
            <a:ext cx="8991600" cy="738664"/>
          </a:xfrm>
          <a:prstGeom prst="rect">
            <a:avLst/>
          </a:prstGeom>
          <a:noFill/>
        </p:spPr>
        <p:txBody>
          <a:bodyPr wrap="square" rtlCol="0">
            <a:spAutoFit/>
          </a:bodyPr>
          <a:lstStyle/>
          <a:p>
            <a:r>
              <a:rPr lang="en-US" sz="1400" dirty="0" smtClean="0"/>
              <a:t>Step 06: Close the Jaws gently, watching pins engagement, unplug </a:t>
            </a:r>
            <a:r>
              <a:rPr lang="en-US" sz="1400" dirty="0"/>
              <a:t>Hirose connector (pry open with flat head </a:t>
            </a:r>
            <a:r>
              <a:rPr lang="en-US" sz="1400" dirty="0" smtClean="0"/>
              <a:t>screwdriver)</a:t>
            </a:r>
            <a:endParaRPr lang="en-US" sz="1400" dirty="0"/>
          </a:p>
          <a:p>
            <a:r>
              <a:rPr lang="en-US" sz="1400" dirty="0"/>
              <a:t>Undo captive screws into back of CCD</a:t>
            </a:r>
            <a:r>
              <a:rPr lang="en-US" sz="1400" dirty="0" smtClean="0"/>
              <a:t>. </a:t>
            </a:r>
            <a:r>
              <a:rPr lang="en-US" sz="1400" dirty="0"/>
              <a:t>Remove the Guide CCD Installation Bracket. </a:t>
            </a:r>
          </a:p>
          <a:p>
            <a:endParaRPr lang="en-US" sz="1400" dirty="0"/>
          </a:p>
        </p:txBody>
      </p:sp>
      <p:cxnSp>
        <p:nvCxnSpPr>
          <p:cNvPr id="14" name="Straight Arrow Connector 13"/>
          <p:cNvCxnSpPr/>
          <p:nvPr/>
        </p:nvCxnSpPr>
        <p:spPr>
          <a:xfrm>
            <a:off x="2438400" y="1417638"/>
            <a:ext cx="762000" cy="44497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0" y="3200400"/>
            <a:ext cx="2514600" cy="646331"/>
          </a:xfrm>
          <a:prstGeom prst="rect">
            <a:avLst/>
          </a:prstGeom>
          <a:solidFill>
            <a:srgbClr val="FFFF00"/>
          </a:solidFill>
        </p:spPr>
        <p:txBody>
          <a:bodyPr wrap="square" rtlCol="0">
            <a:spAutoFit/>
          </a:bodyPr>
          <a:lstStyle/>
          <a:p>
            <a:r>
              <a:rPr lang="en-US" dirty="0" smtClean="0"/>
              <a:t>Use light pressure on knob at end of travel.</a:t>
            </a:r>
            <a:endParaRPr lang="en-US" dirty="0"/>
          </a:p>
        </p:txBody>
      </p:sp>
      <p:sp>
        <p:nvSpPr>
          <p:cNvPr id="8" name="TextBox 7"/>
          <p:cNvSpPr txBox="1"/>
          <p:nvPr/>
        </p:nvSpPr>
        <p:spPr>
          <a:xfrm>
            <a:off x="152400" y="4687669"/>
            <a:ext cx="2057400" cy="646331"/>
          </a:xfrm>
          <a:prstGeom prst="rect">
            <a:avLst/>
          </a:prstGeom>
          <a:solidFill>
            <a:srgbClr val="FF0000"/>
          </a:solidFill>
        </p:spPr>
        <p:txBody>
          <a:bodyPr wrap="square" rtlCol="0">
            <a:spAutoFit/>
          </a:bodyPr>
          <a:lstStyle/>
          <a:p>
            <a:pPr algn="ctr"/>
            <a:r>
              <a:rPr lang="en-US" b="1" dirty="0" smtClean="0">
                <a:solidFill>
                  <a:schemeClr val="bg1"/>
                </a:solidFill>
              </a:rPr>
              <a:t>Check for full pin engagement</a:t>
            </a:r>
            <a:endParaRPr lang="en-US" b="1" dirty="0">
              <a:solidFill>
                <a:schemeClr val="bg1"/>
              </a:solidFill>
            </a:endParaRPr>
          </a:p>
        </p:txBody>
      </p:sp>
      <p:cxnSp>
        <p:nvCxnSpPr>
          <p:cNvPr id="15" name="Straight Arrow Connector 14"/>
          <p:cNvCxnSpPr/>
          <p:nvPr/>
        </p:nvCxnSpPr>
        <p:spPr>
          <a:xfrm flipH="1">
            <a:off x="4800601" y="1447800"/>
            <a:ext cx="3428999" cy="1600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2819400" y="1653815"/>
            <a:ext cx="1524000" cy="268958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4419600" y="1653815"/>
            <a:ext cx="152400" cy="101318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530622" y="2236718"/>
            <a:ext cx="1679177" cy="461665"/>
          </a:xfrm>
          <a:prstGeom prst="rect">
            <a:avLst/>
          </a:prstGeom>
          <a:noFill/>
        </p:spPr>
        <p:txBody>
          <a:bodyPr wrap="square" rtlCol="0">
            <a:spAutoFit/>
          </a:bodyPr>
          <a:lstStyle/>
          <a:p>
            <a:r>
              <a:rPr lang="en-US" sz="1200" dirty="0" smtClean="0"/>
              <a:t>Tools:</a:t>
            </a:r>
          </a:p>
          <a:p>
            <a:r>
              <a:rPr lang="en-US" sz="1200" dirty="0" smtClean="0"/>
              <a:t>- Allen wrench Size 2.5</a:t>
            </a:r>
            <a:endParaRPr lang="en-US" sz="1200" dirty="0"/>
          </a:p>
        </p:txBody>
      </p:sp>
      <p:sp>
        <p:nvSpPr>
          <p:cNvPr id="26" name="TextBox 25"/>
          <p:cNvSpPr txBox="1"/>
          <p:nvPr/>
        </p:nvSpPr>
        <p:spPr>
          <a:xfrm>
            <a:off x="0" y="3941375"/>
            <a:ext cx="2438400" cy="646331"/>
          </a:xfrm>
          <a:prstGeom prst="rect">
            <a:avLst/>
          </a:prstGeom>
          <a:solidFill>
            <a:srgbClr val="FFFF00"/>
          </a:solidFill>
        </p:spPr>
        <p:txBody>
          <a:bodyPr wrap="square" rtlCol="0">
            <a:spAutoFit/>
          </a:bodyPr>
          <a:lstStyle/>
          <a:p>
            <a:r>
              <a:rPr lang="en-US" dirty="0" smtClean="0"/>
              <a:t>Take </a:t>
            </a:r>
            <a:r>
              <a:rPr lang="en-US" dirty="0"/>
              <a:t>care not to tension the Flex Cable</a:t>
            </a:r>
            <a:r>
              <a:rPr lang="en-US" dirty="0" smtClean="0"/>
              <a:t>.</a:t>
            </a:r>
          </a:p>
        </p:txBody>
      </p:sp>
    </p:spTree>
    <p:extLst>
      <p:ext uri="{BB962C8B-B14F-4D97-AF65-F5344CB8AC3E}">
        <p14:creationId xmlns:p14="http://schemas.microsoft.com/office/powerpoint/2010/main" val="882801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2017" y="1600200"/>
            <a:ext cx="6159965"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EC9EDAA9-C27A-438F-9248-69AA1DBBBA2B}"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42</a:t>
            </a:fld>
            <a:endParaRPr lang="en-US"/>
          </a:p>
        </p:txBody>
      </p:sp>
      <p:sp>
        <p:nvSpPr>
          <p:cNvPr id="7" name="TextBox 6"/>
          <p:cNvSpPr txBox="1"/>
          <p:nvPr/>
        </p:nvSpPr>
        <p:spPr>
          <a:xfrm>
            <a:off x="152400" y="1217712"/>
            <a:ext cx="6629400" cy="307777"/>
          </a:xfrm>
          <a:prstGeom prst="rect">
            <a:avLst/>
          </a:prstGeom>
          <a:noFill/>
        </p:spPr>
        <p:txBody>
          <a:bodyPr wrap="square" rtlCol="0">
            <a:spAutoFit/>
          </a:bodyPr>
          <a:lstStyle/>
          <a:p>
            <a:r>
              <a:rPr lang="en-US" sz="1400" dirty="0" smtClean="0"/>
              <a:t>Step 07: Check dewar/VIN rotation (90 </a:t>
            </a:r>
            <a:r>
              <a:rPr lang="en-US" sz="1400" dirty="0" err="1" smtClean="0"/>
              <a:t>deg</a:t>
            </a:r>
            <a:r>
              <a:rPr lang="en-US" sz="1400" dirty="0" smtClean="0"/>
              <a:t> CCW relative to science CCD install).</a:t>
            </a:r>
            <a:endParaRPr lang="en-US" sz="1400" dirty="0"/>
          </a:p>
        </p:txBody>
      </p:sp>
      <p:cxnSp>
        <p:nvCxnSpPr>
          <p:cNvPr id="14" name="Straight Arrow Connector 13"/>
          <p:cNvCxnSpPr>
            <a:stCxn id="7" idx="2"/>
          </p:cNvCxnSpPr>
          <p:nvPr/>
        </p:nvCxnSpPr>
        <p:spPr>
          <a:xfrm flipH="1">
            <a:off x="3124200" y="1525489"/>
            <a:ext cx="342900" cy="6843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3777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37564" y="1600200"/>
            <a:ext cx="5468871"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8FAC0E2B-44F6-4D8A-AE28-E828BD5D852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43</a:t>
            </a:fld>
            <a:endParaRPr lang="en-US"/>
          </a:p>
        </p:txBody>
      </p:sp>
      <p:sp>
        <p:nvSpPr>
          <p:cNvPr id="7" name="TextBox 6"/>
          <p:cNvSpPr txBox="1"/>
          <p:nvPr/>
        </p:nvSpPr>
        <p:spPr>
          <a:xfrm>
            <a:off x="152400" y="1217712"/>
            <a:ext cx="4953000" cy="307777"/>
          </a:xfrm>
          <a:prstGeom prst="rect">
            <a:avLst/>
          </a:prstGeom>
          <a:noFill/>
        </p:spPr>
        <p:txBody>
          <a:bodyPr wrap="square" rtlCol="0">
            <a:spAutoFit/>
          </a:bodyPr>
          <a:lstStyle/>
          <a:p>
            <a:r>
              <a:rPr lang="en-US" sz="1400" dirty="0" smtClean="0"/>
              <a:t>Step 08: Slide the Horizontal Stage into position under the Dewar</a:t>
            </a:r>
            <a:endParaRPr lang="en-US" sz="1400" dirty="0"/>
          </a:p>
        </p:txBody>
      </p:sp>
      <p:cxnSp>
        <p:nvCxnSpPr>
          <p:cNvPr id="14" name="Straight Arrow Connector 13"/>
          <p:cNvCxnSpPr>
            <a:stCxn id="7" idx="3"/>
          </p:cNvCxnSpPr>
          <p:nvPr/>
        </p:nvCxnSpPr>
        <p:spPr>
          <a:xfrm flipH="1">
            <a:off x="4724400" y="1371601"/>
            <a:ext cx="381000" cy="25145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135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4733" y="1600200"/>
            <a:ext cx="7254534" cy="4525963"/>
          </a:xfrm>
        </p:spPr>
      </p:pic>
      <p:sp>
        <p:nvSpPr>
          <p:cNvPr id="2" name="Title 1"/>
          <p:cNvSpPr>
            <a:spLocks noGrp="1"/>
          </p:cNvSpPr>
          <p:nvPr>
            <p:ph type="title"/>
          </p:nvPr>
        </p:nvSpPr>
        <p:spPr>
          <a:xfrm>
            <a:off x="457200" y="-304800"/>
            <a:ext cx="8229600" cy="1143000"/>
          </a:xfrm>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4E9BC9EA-A4A6-41DF-825A-8D56C22A9E8C}"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44</a:t>
            </a:fld>
            <a:endParaRPr lang="en-US"/>
          </a:p>
        </p:txBody>
      </p:sp>
      <p:sp>
        <p:nvSpPr>
          <p:cNvPr id="7" name="TextBox 6"/>
          <p:cNvSpPr txBox="1"/>
          <p:nvPr/>
        </p:nvSpPr>
        <p:spPr>
          <a:xfrm>
            <a:off x="152400" y="914400"/>
            <a:ext cx="7696200" cy="523220"/>
          </a:xfrm>
          <a:prstGeom prst="rect">
            <a:avLst/>
          </a:prstGeom>
          <a:noFill/>
        </p:spPr>
        <p:txBody>
          <a:bodyPr wrap="square" rtlCol="0">
            <a:spAutoFit/>
          </a:bodyPr>
          <a:lstStyle/>
          <a:p>
            <a:r>
              <a:rPr lang="en-US" sz="1400" dirty="0" smtClean="0"/>
              <a:t>Step 9: Install Cable Management Assembly; attach handling rods to CCD </a:t>
            </a:r>
          </a:p>
          <a:p>
            <a:r>
              <a:rPr lang="en-US" sz="1400" dirty="0" smtClean="0"/>
              <a:t>then attach Hirose connectors on flex cables</a:t>
            </a:r>
            <a:endParaRPr lang="en-US" sz="1400" dirty="0"/>
          </a:p>
        </p:txBody>
      </p:sp>
      <p:cxnSp>
        <p:nvCxnSpPr>
          <p:cNvPr id="14" name="Straight Arrow Connector 13"/>
          <p:cNvCxnSpPr/>
          <p:nvPr/>
        </p:nvCxnSpPr>
        <p:spPr>
          <a:xfrm>
            <a:off x="3505200" y="1524000"/>
            <a:ext cx="533400" cy="1295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6019800" y="914400"/>
            <a:ext cx="2895600" cy="1754327"/>
          </a:xfrm>
          <a:prstGeom prst="rect">
            <a:avLst/>
          </a:prstGeom>
          <a:solidFill>
            <a:srgbClr val="FFFF00"/>
          </a:solidFill>
        </p:spPr>
        <p:txBody>
          <a:bodyPr wrap="square" rtlCol="0">
            <a:spAutoFit/>
          </a:bodyPr>
          <a:lstStyle/>
          <a:p>
            <a:r>
              <a:rPr lang="en-US" dirty="0" smtClean="0"/>
              <a:t>Orient management fixture so </a:t>
            </a:r>
            <a:r>
              <a:rPr lang="en-US" dirty="0"/>
              <a:t>r</a:t>
            </a:r>
            <a:r>
              <a:rPr lang="en-US" dirty="0" smtClean="0"/>
              <a:t>ods are on the side towards to installer;</a:t>
            </a:r>
          </a:p>
          <a:p>
            <a:endParaRPr lang="en-US" dirty="0"/>
          </a:p>
          <a:p>
            <a:r>
              <a:rPr lang="en-US" dirty="0" smtClean="0">
                <a:solidFill>
                  <a:srgbClr val="FF0000"/>
                </a:solidFill>
              </a:rPr>
              <a:t>Tweak Y stage position for rod engagement.</a:t>
            </a:r>
            <a:endParaRPr lang="en-US" dirty="0">
              <a:solidFill>
                <a:srgbClr val="FF0000"/>
              </a:solidFill>
            </a:endParaRPr>
          </a:p>
        </p:txBody>
      </p:sp>
    </p:spTree>
    <p:extLst>
      <p:ext uri="{BB962C8B-B14F-4D97-AF65-F5344CB8AC3E}">
        <p14:creationId xmlns:p14="http://schemas.microsoft.com/office/powerpoint/2010/main" val="22971732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D3E8761D-AB70-4032-96A8-F425527F6F2D}"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45</a:t>
            </a:fld>
            <a:endParaRPr lang="en-US"/>
          </a:p>
        </p:txBody>
      </p:sp>
      <p:sp>
        <p:nvSpPr>
          <p:cNvPr id="7" name="TextBox 6"/>
          <p:cNvSpPr txBox="1"/>
          <p:nvPr/>
        </p:nvSpPr>
        <p:spPr>
          <a:xfrm>
            <a:off x="152400" y="1217712"/>
            <a:ext cx="4953000" cy="307777"/>
          </a:xfrm>
          <a:prstGeom prst="rect">
            <a:avLst/>
          </a:prstGeom>
          <a:noFill/>
        </p:spPr>
        <p:txBody>
          <a:bodyPr wrap="square" rtlCol="0">
            <a:spAutoFit/>
          </a:bodyPr>
          <a:lstStyle/>
          <a:p>
            <a:r>
              <a:rPr lang="en-US" sz="1400" dirty="0" smtClean="0"/>
              <a:t>Step 10: Lower the Guide rods to the CCD thru the Dewar.</a:t>
            </a:r>
            <a:endParaRPr lang="en-US" sz="1400" dirty="0"/>
          </a:p>
        </p:txBody>
      </p:sp>
      <p:cxnSp>
        <p:nvCxnSpPr>
          <p:cNvPr id="14" name="Straight Arrow Connector 13"/>
          <p:cNvCxnSpPr>
            <a:stCxn id="7" idx="3"/>
          </p:cNvCxnSpPr>
          <p:nvPr/>
        </p:nvCxnSpPr>
        <p:spPr>
          <a:xfrm>
            <a:off x="5105400" y="1371601"/>
            <a:ext cx="0" cy="25907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8" name="Content Placeholder 7"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4336" y="1600200"/>
            <a:ext cx="4275328" cy="4525963"/>
          </a:xfrm>
        </p:spPr>
      </p:pic>
      <p:sp>
        <p:nvSpPr>
          <p:cNvPr id="4" name="TextBox 3"/>
          <p:cNvSpPr txBox="1"/>
          <p:nvPr/>
        </p:nvSpPr>
        <p:spPr>
          <a:xfrm>
            <a:off x="0" y="3429000"/>
            <a:ext cx="2286000" cy="369332"/>
          </a:xfrm>
          <a:prstGeom prst="rect">
            <a:avLst/>
          </a:prstGeom>
          <a:solidFill>
            <a:srgbClr val="FFFF00"/>
          </a:solidFill>
        </p:spPr>
        <p:txBody>
          <a:bodyPr wrap="square" rtlCol="0">
            <a:spAutoFit/>
          </a:bodyPr>
          <a:lstStyle/>
          <a:p>
            <a:r>
              <a:rPr lang="en-US" dirty="0" smtClean="0">
                <a:solidFill>
                  <a:srgbClr val="FF0000"/>
                </a:solidFill>
              </a:rPr>
              <a:t>ENGAGE GUIDE RODS</a:t>
            </a:r>
            <a:endParaRPr lang="en-US" dirty="0">
              <a:solidFill>
                <a:srgbClr val="FF0000"/>
              </a:solidFill>
            </a:endParaRPr>
          </a:p>
        </p:txBody>
      </p:sp>
    </p:spTree>
    <p:extLst>
      <p:ext uri="{BB962C8B-B14F-4D97-AF65-F5344CB8AC3E}">
        <p14:creationId xmlns:p14="http://schemas.microsoft.com/office/powerpoint/2010/main" val="598046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0101" y="1600200"/>
            <a:ext cx="700379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1883E9D-EE68-4DF5-9BD5-F6F5886B79D4}"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46</a:t>
            </a:fld>
            <a:endParaRPr lang="en-US"/>
          </a:p>
        </p:txBody>
      </p:sp>
      <p:sp>
        <p:nvSpPr>
          <p:cNvPr id="7" name="TextBox 6"/>
          <p:cNvSpPr txBox="1"/>
          <p:nvPr/>
        </p:nvSpPr>
        <p:spPr>
          <a:xfrm>
            <a:off x="152400" y="1217712"/>
            <a:ext cx="4419600" cy="307777"/>
          </a:xfrm>
          <a:prstGeom prst="rect">
            <a:avLst/>
          </a:prstGeom>
          <a:noFill/>
        </p:spPr>
        <p:txBody>
          <a:bodyPr wrap="square" rtlCol="0">
            <a:spAutoFit/>
          </a:bodyPr>
          <a:lstStyle/>
          <a:p>
            <a:r>
              <a:rPr lang="en-US" sz="1400" dirty="0" smtClean="0"/>
              <a:t>Step 11:Check guide rods installed… Open the Jaws.</a:t>
            </a:r>
            <a:endParaRPr lang="en-US" sz="1400" dirty="0"/>
          </a:p>
        </p:txBody>
      </p:sp>
      <p:cxnSp>
        <p:nvCxnSpPr>
          <p:cNvPr id="14" name="Straight Arrow Connector 13"/>
          <p:cNvCxnSpPr>
            <a:stCxn id="7" idx="2"/>
          </p:cNvCxnSpPr>
          <p:nvPr/>
        </p:nvCxnSpPr>
        <p:spPr>
          <a:xfrm flipH="1">
            <a:off x="1447800" y="1525489"/>
            <a:ext cx="914400" cy="38847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8592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87317" y="1649412"/>
            <a:ext cx="6172866"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037DCE0C-7C8E-4FDE-9B68-EA7C6DCED5F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47</a:t>
            </a:fld>
            <a:endParaRPr lang="en-US"/>
          </a:p>
        </p:txBody>
      </p:sp>
      <p:sp>
        <p:nvSpPr>
          <p:cNvPr id="7" name="TextBox 6"/>
          <p:cNvSpPr txBox="1"/>
          <p:nvPr/>
        </p:nvSpPr>
        <p:spPr>
          <a:xfrm>
            <a:off x="38100" y="1219200"/>
            <a:ext cx="5410200" cy="1815882"/>
          </a:xfrm>
          <a:prstGeom prst="rect">
            <a:avLst/>
          </a:prstGeom>
          <a:noFill/>
        </p:spPr>
        <p:txBody>
          <a:bodyPr wrap="square" rtlCol="0">
            <a:spAutoFit/>
          </a:bodyPr>
          <a:lstStyle/>
          <a:p>
            <a:r>
              <a:rPr lang="en-US" sz="1400" dirty="0" smtClean="0"/>
              <a:t>Step 12: </a:t>
            </a:r>
          </a:p>
          <a:p>
            <a:r>
              <a:rPr lang="en-US" sz="1400" dirty="0" smtClean="0"/>
              <a:t>a) Pull the CCD up, </a:t>
            </a:r>
            <a:r>
              <a:rPr lang="en-US" sz="1400" dirty="0" smtClean="0">
                <a:solidFill>
                  <a:srgbClr val="FF0000"/>
                </a:solidFill>
              </a:rPr>
              <a:t>using handle not guide rod  </a:t>
            </a:r>
          </a:p>
          <a:p>
            <a:r>
              <a:rPr lang="en-US" sz="1400" dirty="0" smtClean="0"/>
              <a:t>b) Install one fastener at the available location.</a:t>
            </a:r>
          </a:p>
          <a:p>
            <a:r>
              <a:rPr lang="en-US" sz="1400" dirty="0" smtClean="0"/>
              <a:t>c) Unplug connectors.</a:t>
            </a:r>
          </a:p>
          <a:p>
            <a:r>
              <a:rPr lang="en-US" sz="1400" dirty="0" smtClean="0"/>
              <a:t>d) Remove guide rods and cable management tool.</a:t>
            </a:r>
          </a:p>
          <a:p>
            <a:r>
              <a:rPr lang="en-US" sz="1400" dirty="0" smtClean="0"/>
              <a:t>e) Install remaining fasteners.</a:t>
            </a:r>
          </a:p>
          <a:p>
            <a:endParaRPr lang="en-US" sz="1400" dirty="0" smtClean="0"/>
          </a:p>
          <a:p>
            <a:endParaRPr lang="en-US" sz="1400" dirty="0"/>
          </a:p>
        </p:txBody>
      </p:sp>
      <p:cxnSp>
        <p:nvCxnSpPr>
          <p:cNvPr id="14" name="Straight Arrow Connector 13"/>
          <p:cNvCxnSpPr/>
          <p:nvPr/>
        </p:nvCxnSpPr>
        <p:spPr>
          <a:xfrm>
            <a:off x="3505200" y="1598613"/>
            <a:ext cx="2419350" cy="1539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3581400" y="1905000"/>
            <a:ext cx="2432383" cy="2590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a:off x="1752600" y="2044700"/>
            <a:ext cx="4121150" cy="20653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5310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828800"/>
            <a:ext cx="779850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919CB5B8-3292-4186-89D5-9DD42F4A70AE}"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48</a:t>
            </a:fld>
            <a:endParaRPr lang="en-US"/>
          </a:p>
        </p:txBody>
      </p:sp>
      <p:sp>
        <p:nvSpPr>
          <p:cNvPr id="7" name="TextBox 6"/>
          <p:cNvSpPr txBox="1"/>
          <p:nvPr/>
        </p:nvSpPr>
        <p:spPr>
          <a:xfrm>
            <a:off x="152400" y="1217712"/>
            <a:ext cx="8991600" cy="307777"/>
          </a:xfrm>
          <a:prstGeom prst="rect">
            <a:avLst/>
          </a:prstGeom>
          <a:noFill/>
        </p:spPr>
        <p:txBody>
          <a:bodyPr wrap="square" rtlCol="0">
            <a:spAutoFit/>
          </a:bodyPr>
          <a:lstStyle/>
          <a:p>
            <a:r>
              <a:rPr lang="en-US" sz="1400" dirty="0" smtClean="0"/>
              <a:t>Step 14: Torque the CCD Fasteners to 1.5 turns past the initial contact (0.4Nm), then engage connector to the VIB. </a:t>
            </a:r>
            <a:endParaRPr lang="en-US" sz="1400" dirty="0"/>
          </a:p>
        </p:txBody>
      </p:sp>
      <p:cxnSp>
        <p:nvCxnSpPr>
          <p:cNvPr id="14" name="Straight Arrow Connector 13"/>
          <p:cNvCxnSpPr>
            <a:stCxn id="9" idx="0"/>
          </p:cNvCxnSpPr>
          <p:nvPr/>
        </p:nvCxnSpPr>
        <p:spPr>
          <a:xfrm>
            <a:off x="4585054" y="1828800"/>
            <a:ext cx="76200" cy="1524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6350" y="4648200"/>
            <a:ext cx="1679177" cy="646331"/>
          </a:xfrm>
          <a:prstGeom prst="rect">
            <a:avLst/>
          </a:prstGeom>
          <a:noFill/>
        </p:spPr>
        <p:txBody>
          <a:bodyPr wrap="square" rtlCol="0">
            <a:spAutoFit/>
          </a:bodyPr>
          <a:lstStyle/>
          <a:p>
            <a:r>
              <a:rPr lang="en-US" sz="1200" dirty="0" smtClean="0"/>
              <a:t>Tools:</a:t>
            </a:r>
          </a:p>
          <a:p>
            <a:pPr marL="171450" indent="-171450">
              <a:buFontTx/>
              <a:buChar char="-"/>
            </a:pPr>
            <a:r>
              <a:rPr lang="en-US" sz="1200" dirty="0" smtClean="0"/>
              <a:t>Torque wrench</a:t>
            </a:r>
          </a:p>
          <a:p>
            <a:pPr marL="171450" indent="-171450">
              <a:buFontTx/>
              <a:buChar char="-"/>
            </a:pPr>
            <a:r>
              <a:rPr lang="en-US" sz="1200" dirty="0" smtClean="0"/>
              <a:t>Allen bit Size 2.5</a:t>
            </a:r>
            <a:endParaRPr lang="en-US" sz="1200" dirty="0"/>
          </a:p>
        </p:txBody>
      </p:sp>
    </p:spTree>
    <p:extLst>
      <p:ext uri="{BB962C8B-B14F-4D97-AF65-F5344CB8AC3E}">
        <p14:creationId xmlns:p14="http://schemas.microsoft.com/office/powerpoint/2010/main" val="522820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2982" y="1600200"/>
            <a:ext cx="7018036"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12B000D-9D0A-4E7C-812F-41B46D134A89}"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49</a:t>
            </a:fld>
            <a:endParaRPr lang="en-US"/>
          </a:p>
        </p:txBody>
      </p:sp>
      <p:sp>
        <p:nvSpPr>
          <p:cNvPr id="7" name="TextBox 6"/>
          <p:cNvSpPr txBox="1"/>
          <p:nvPr/>
        </p:nvSpPr>
        <p:spPr>
          <a:xfrm>
            <a:off x="152400" y="1217712"/>
            <a:ext cx="5867400" cy="307777"/>
          </a:xfrm>
          <a:prstGeom prst="rect">
            <a:avLst/>
          </a:prstGeom>
          <a:noFill/>
        </p:spPr>
        <p:txBody>
          <a:bodyPr wrap="square" rtlCol="0">
            <a:spAutoFit/>
          </a:bodyPr>
          <a:lstStyle/>
          <a:p>
            <a:r>
              <a:rPr lang="en-US" sz="1400" dirty="0" smtClean="0"/>
              <a:t>Step 15: Set the </a:t>
            </a:r>
            <a:r>
              <a:rPr lang="en-US" sz="1400" dirty="0" err="1" smtClean="0"/>
              <a:t>Horiz</a:t>
            </a:r>
            <a:r>
              <a:rPr lang="en-US" sz="1400" dirty="0" smtClean="0"/>
              <a:t> Stage for the AFT CCD and repeat for the second Guider</a:t>
            </a:r>
            <a:endParaRPr lang="en-US" sz="1400" dirty="0"/>
          </a:p>
        </p:txBody>
      </p:sp>
      <p:cxnSp>
        <p:nvCxnSpPr>
          <p:cNvPr id="14" name="Straight Arrow Connector 13"/>
          <p:cNvCxnSpPr>
            <a:stCxn id="7" idx="3"/>
          </p:cNvCxnSpPr>
          <p:nvPr/>
        </p:nvCxnSpPr>
        <p:spPr>
          <a:xfrm flipH="1">
            <a:off x="2209800" y="1371601"/>
            <a:ext cx="3810000" cy="35813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69767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852" y="1600200"/>
            <a:ext cx="8040296" cy="4525963"/>
          </a:xfrm>
        </p:spPr>
      </p:pic>
      <p:sp>
        <p:nvSpPr>
          <p:cNvPr id="2" name="Title 1"/>
          <p:cNvSpPr>
            <a:spLocks noGrp="1"/>
          </p:cNvSpPr>
          <p:nvPr>
            <p:ph type="title"/>
          </p:nvPr>
        </p:nvSpPr>
        <p:spPr>
          <a:xfrm>
            <a:off x="457200" y="76200"/>
            <a:ext cx="8229600" cy="1143000"/>
          </a:xfrm>
        </p:spPr>
        <p:txBody>
          <a:bodyPr/>
          <a:lstStyle/>
          <a:p>
            <a:r>
              <a:rPr lang="en-US" dirty="0" smtClean="0"/>
              <a:t>WASP CCD Assembly Fixture</a:t>
            </a:r>
            <a:endParaRPr lang="en-US" dirty="0"/>
          </a:p>
        </p:txBody>
      </p:sp>
      <p:sp>
        <p:nvSpPr>
          <p:cNvPr id="3" name="Date Placeholder 2"/>
          <p:cNvSpPr>
            <a:spLocks noGrp="1"/>
          </p:cNvSpPr>
          <p:nvPr>
            <p:ph type="dt" sz="half" idx="10"/>
          </p:nvPr>
        </p:nvSpPr>
        <p:spPr/>
        <p:txBody>
          <a:bodyPr/>
          <a:lstStyle/>
          <a:p>
            <a:fld id="{C9E1CEE9-E361-495C-8339-74BF66EA73F9}"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a:t>
            </a:fld>
            <a:endParaRPr lang="en-US"/>
          </a:p>
        </p:txBody>
      </p:sp>
      <p:sp>
        <p:nvSpPr>
          <p:cNvPr id="7" name="TextBox 6"/>
          <p:cNvSpPr txBox="1"/>
          <p:nvPr/>
        </p:nvSpPr>
        <p:spPr>
          <a:xfrm>
            <a:off x="152400" y="1000780"/>
            <a:ext cx="8439748" cy="738664"/>
          </a:xfrm>
          <a:prstGeom prst="rect">
            <a:avLst/>
          </a:prstGeom>
          <a:noFill/>
        </p:spPr>
        <p:txBody>
          <a:bodyPr wrap="square" rtlCol="0">
            <a:spAutoFit/>
          </a:bodyPr>
          <a:lstStyle/>
          <a:p>
            <a:r>
              <a:rPr lang="en-US" sz="1400" dirty="0" smtClean="0"/>
              <a:t>Step 1: Rotate dewar base to correct azimuth.   Install (</a:t>
            </a:r>
            <a:r>
              <a:rPr lang="en-US" sz="1400" dirty="0" err="1" smtClean="0"/>
              <a:t>WaSP</a:t>
            </a:r>
            <a:r>
              <a:rPr lang="en-US" sz="1400" dirty="0" smtClean="0"/>
              <a:t>!) captive science CCD fastener then VIB, attaching temperature sensors.</a:t>
            </a:r>
          </a:p>
          <a:p>
            <a:r>
              <a:rPr lang="en-US" sz="1400" dirty="0" smtClean="0"/>
              <a:t>Remove the Guider Jaws, verify that the Lab Jack is in the low position, slide the CCD Handler into position</a:t>
            </a:r>
            <a:endParaRPr lang="en-US" sz="1400" dirty="0"/>
          </a:p>
        </p:txBody>
      </p:sp>
      <p:cxnSp>
        <p:nvCxnSpPr>
          <p:cNvPr id="8" name="Straight Arrow Connector 7"/>
          <p:cNvCxnSpPr/>
          <p:nvPr/>
        </p:nvCxnSpPr>
        <p:spPr>
          <a:xfrm flipH="1">
            <a:off x="4038600" y="1524000"/>
            <a:ext cx="3352800" cy="2514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4495800" y="1524000"/>
            <a:ext cx="71597"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1707596" y="1524000"/>
            <a:ext cx="807004" cy="2133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705600" y="2286000"/>
            <a:ext cx="2133600" cy="646331"/>
          </a:xfrm>
          <a:prstGeom prst="rect">
            <a:avLst/>
          </a:prstGeom>
          <a:solidFill>
            <a:srgbClr val="FF0000"/>
          </a:solidFill>
        </p:spPr>
        <p:txBody>
          <a:bodyPr wrap="square" rtlCol="0">
            <a:spAutoFit/>
          </a:bodyPr>
          <a:lstStyle/>
          <a:p>
            <a:r>
              <a:rPr lang="en-US" dirty="0" smtClean="0">
                <a:solidFill>
                  <a:schemeClr val="bg1"/>
                </a:solidFill>
              </a:rPr>
              <a:t>Use antistatic (pink) gloves .</a:t>
            </a:r>
            <a:endParaRPr lang="en-US" dirty="0">
              <a:solidFill>
                <a:schemeClr val="bg1"/>
              </a:solidFill>
            </a:endParaRPr>
          </a:p>
        </p:txBody>
      </p:sp>
      <p:sp>
        <p:nvSpPr>
          <p:cNvPr id="9" name="TextBox 8"/>
          <p:cNvSpPr txBox="1"/>
          <p:nvPr/>
        </p:nvSpPr>
        <p:spPr>
          <a:xfrm>
            <a:off x="0" y="4648200"/>
            <a:ext cx="2743200" cy="646331"/>
          </a:xfrm>
          <a:prstGeom prst="rect">
            <a:avLst/>
          </a:prstGeom>
          <a:solidFill>
            <a:srgbClr val="FFFF00"/>
          </a:solidFill>
        </p:spPr>
        <p:txBody>
          <a:bodyPr wrap="square" rtlCol="0">
            <a:spAutoFit/>
          </a:bodyPr>
          <a:lstStyle/>
          <a:p>
            <a:r>
              <a:rPr lang="en-US" dirty="0" smtClean="0"/>
              <a:t>Set diving board rotation to fully clockwise and lock.</a:t>
            </a:r>
            <a:endParaRPr lang="en-US" dirty="0"/>
          </a:p>
        </p:txBody>
      </p:sp>
    </p:spTree>
    <p:extLst>
      <p:ext uri="{BB962C8B-B14F-4D97-AF65-F5344CB8AC3E}">
        <p14:creationId xmlns:p14="http://schemas.microsoft.com/office/powerpoint/2010/main" val="42418251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WASP CCD Assembly Fixture</a:t>
            </a:r>
            <a:endParaRPr lang="en-US" dirty="0"/>
          </a:p>
        </p:txBody>
      </p:sp>
      <p:sp>
        <p:nvSpPr>
          <p:cNvPr id="3" name="Date Placeholder 2"/>
          <p:cNvSpPr>
            <a:spLocks noGrp="1"/>
          </p:cNvSpPr>
          <p:nvPr>
            <p:ph type="dt" sz="half" idx="10"/>
          </p:nvPr>
        </p:nvSpPr>
        <p:spPr/>
        <p:txBody>
          <a:bodyPr/>
          <a:lstStyle/>
          <a:p>
            <a:fld id="{31D642F8-627B-419B-BD6C-8D45DE5E8503}"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50</a:t>
            </a:fld>
            <a:endParaRPr lang="en-US"/>
          </a:p>
        </p:txBody>
      </p:sp>
      <p:sp>
        <p:nvSpPr>
          <p:cNvPr id="7" name="TextBox 6"/>
          <p:cNvSpPr txBox="1"/>
          <p:nvPr/>
        </p:nvSpPr>
        <p:spPr>
          <a:xfrm>
            <a:off x="533400" y="1360113"/>
            <a:ext cx="8077200" cy="584776"/>
          </a:xfrm>
          <a:prstGeom prst="rect">
            <a:avLst/>
          </a:prstGeom>
          <a:noFill/>
        </p:spPr>
        <p:txBody>
          <a:bodyPr wrap="square" rtlCol="0">
            <a:spAutoFit/>
          </a:bodyPr>
          <a:lstStyle/>
          <a:p>
            <a:pPr algn="ctr"/>
            <a:r>
              <a:rPr lang="en-US" sz="3200" b="1" dirty="0" smtClean="0">
                <a:solidFill>
                  <a:srgbClr val="0000FF"/>
                </a:solidFill>
              </a:rPr>
              <a:t>PART </a:t>
            </a:r>
            <a:r>
              <a:rPr lang="en-US" sz="3200" b="1" dirty="0" smtClean="0">
                <a:solidFill>
                  <a:srgbClr val="0000FF"/>
                </a:solidFill>
              </a:rPr>
              <a:t>III:GUIDE </a:t>
            </a:r>
            <a:r>
              <a:rPr lang="en-US" sz="3200" b="1" dirty="0" smtClean="0">
                <a:solidFill>
                  <a:srgbClr val="0000FF"/>
                </a:solidFill>
              </a:rPr>
              <a:t>CCD </a:t>
            </a:r>
            <a:r>
              <a:rPr lang="en-US" sz="3200" b="1" dirty="0" smtClean="0">
                <a:solidFill>
                  <a:srgbClr val="0000FF"/>
                </a:solidFill>
              </a:rPr>
              <a:t>UNINSTALLATION</a:t>
            </a:r>
            <a:endParaRPr lang="en-US" sz="3200" b="1" dirty="0">
              <a:solidFill>
                <a:srgbClr val="0000FF"/>
              </a:solidFill>
            </a:endParaRPr>
          </a:p>
        </p:txBody>
      </p:sp>
      <p:pic>
        <p:nvPicPr>
          <p:cNvPr id="8" name="Content Placeholder 7"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9" t="13469"/>
          <a:stretch/>
        </p:blipFill>
        <p:spPr>
          <a:xfrm>
            <a:off x="609600" y="2209800"/>
            <a:ext cx="7911437" cy="3916363"/>
          </a:xfrm>
        </p:spPr>
      </p:pic>
    </p:spTree>
    <p:extLst>
      <p:ext uri="{BB962C8B-B14F-4D97-AF65-F5344CB8AC3E}">
        <p14:creationId xmlns:p14="http://schemas.microsoft.com/office/powerpoint/2010/main" val="29102830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1313" y="1600200"/>
            <a:ext cx="6921373"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D8DD7431-BD2D-4250-A1A7-1AA719E8B94F}"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51</a:t>
            </a:fld>
            <a:endParaRPr lang="en-US"/>
          </a:p>
        </p:txBody>
      </p:sp>
      <p:sp>
        <p:nvSpPr>
          <p:cNvPr id="7" name="TextBox 6"/>
          <p:cNvSpPr txBox="1"/>
          <p:nvPr/>
        </p:nvSpPr>
        <p:spPr>
          <a:xfrm>
            <a:off x="152399" y="1217712"/>
            <a:ext cx="7340739" cy="307777"/>
          </a:xfrm>
          <a:prstGeom prst="rect">
            <a:avLst/>
          </a:prstGeom>
          <a:noFill/>
        </p:spPr>
        <p:txBody>
          <a:bodyPr wrap="square" rtlCol="0">
            <a:spAutoFit/>
          </a:bodyPr>
          <a:lstStyle/>
          <a:p>
            <a:r>
              <a:rPr lang="en-US" sz="1400" dirty="0" smtClean="0"/>
              <a:t>Step 01: Slide the Horizontal Stage </a:t>
            </a:r>
            <a:r>
              <a:rPr lang="en-US" sz="1400" dirty="0" smtClean="0"/>
              <a:t>away from under the Cryostat, open the Jaws. </a:t>
            </a:r>
            <a:endParaRPr lang="en-US" sz="1400" dirty="0"/>
          </a:p>
        </p:txBody>
      </p:sp>
      <p:cxnSp>
        <p:nvCxnSpPr>
          <p:cNvPr id="14" name="Straight Arrow Connector 13"/>
          <p:cNvCxnSpPr/>
          <p:nvPr/>
        </p:nvCxnSpPr>
        <p:spPr>
          <a:xfrm>
            <a:off x="2514600" y="1447800"/>
            <a:ext cx="2209800" cy="2362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0" y="1676400"/>
            <a:ext cx="1524000" cy="1600438"/>
          </a:xfrm>
          <a:prstGeom prst="rect">
            <a:avLst/>
          </a:prstGeom>
          <a:solidFill>
            <a:srgbClr val="CCFFCC"/>
          </a:solidFill>
        </p:spPr>
        <p:txBody>
          <a:bodyPr wrap="square" rtlCol="0">
            <a:spAutoFit/>
          </a:bodyPr>
          <a:lstStyle/>
          <a:p>
            <a:r>
              <a:rPr lang="en-US" sz="1400" dirty="0" smtClean="0"/>
              <a:t>Place dewar base, with VIB installed, in orientation shown.  4X #4-40 screws with washers secure VIB.</a:t>
            </a:r>
            <a:endParaRPr lang="en-US" sz="1400" dirty="0"/>
          </a:p>
        </p:txBody>
      </p:sp>
      <p:cxnSp>
        <p:nvCxnSpPr>
          <p:cNvPr id="10" name="Straight Arrow Connector 9"/>
          <p:cNvCxnSpPr/>
          <p:nvPr/>
        </p:nvCxnSpPr>
        <p:spPr>
          <a:xfrm>
            <a:off x="1524000" y="1905000"/>
            <a:ext cx="762000" cy="76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21718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9988" y="1597796"/>
            <a:ext cx="6560012"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2BBBE583-3149-4A48-8E92-FC4E602886A2}"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52</a:t>
            </a:fld>
            <a:endParaRPr lang="en-US"/>
          </a:p>
        </p:txBody>
      </p:sp>
      <p:sp>
        <p:nvSpPr>
          <p:cNvPr id="7" name="TextBox 6"/>
          <p:cNvSpPr txBox="1"/>
          <p:nvPr/>
        </p:nvSpPr>
        <p:spPr>
          <a:xfrm>
            <a:off x="152399" y="1217712"/>
            <a:ext cx="7340739" cy="307777"/>
          </a:xfrm>
          <a:prstGeom prst="rect">
            <a:avLst/>
          </a:prstGeom>
          <a:noFill/>
        </p:spPr>
        <p:txBody>
          <a:bodyPr wrap="square" rtlCol="0">
            <a:spAutoFit/>
          </a:bodyPr>
          <a:lstStyle/>
          <a:p>
            <a:r>
              <a:rPr lang="en-US" sz="1400" dirty="0" smtClean="0"/>
              <a:t>Step </a:t>
            </a:r>
            <a:r>
              <a:rPr lang="en-US" sz="1400" dirty="0" smtClean="0"/>
              <a:t>02: Remove the 2X aligned fasteners of the guider to be removed. Record removal torque.</a:t>
            </a:r>
            <a:endParaRPr lang="en-US" sz="1400" dirty="0"/>
          </a:p>
        </p:txBody>
      </p:sp>
      <p:cxnSp>
        <p:nvCxnSpPr>
          <p:cNvPr id="14" name="Straight Arrow Connector 13"/>
          <p:cNvCxnSpPr/>
          <p:nvPr/>
        </p:nvCxnSpPr>
        <p:spPr>
          <a:xfrm flipH="1">
            <a:off x="3505200" y="1417638"/>
            <a:ext cx="1828800" cy="18589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7620001" y="1828800"/>
            <a:ext cx="1524000" cy="646331"/>
          </a:xfrm>
          <a:prstGeom prst="rect">
            <a:avLst/>
          </a:prstGeom>
          <a:noFill/>
        </p:spPr>
        <p:txBody>
          <a:bodyPr wrap="square" rtlCol="0">
            <a:spAutoFit/>
          </a:bodyPr>
          <a:lstStyle/>
          <a:p>
            <a:r>
              <a:rPr lang="en-US" sz="1200" dirty="0" smtClean="0"/>
              <a:t>Tools:</a:t>
            </a:r>
          </a:p>
          <a:p>
            <a:pPr marL="171450" indent="-171450">
              <a:buFontTx/>
              <a:buChar char="-"/>
            </a:pPr>
            <a:r>
              <a:rPr lang="en-US" sz="1200" dirty="0" smtClean="0"/>
              <a:t>Torque wrench</a:t>
            </a:r>
          </a:p>
          <a:p>
            <a:pPr marL="171450" indent="-171450">
              <a:buFontTx/>
              <a:buChar char="-"/>
            </a:pPr>
            <a:r>
              <a:rPr lang="en-US" sz="1200" dirty="0" smtClean="0"/>
              <a:t>Allen </a:t>
            </a:r>
            <a:r>
              <a:rPr lang="en-US" sz="1200" dirty="0" smtClean="0"/>
              <a:t>bit Size 2.5</a:t>
            </a:r>
            <a:endParaRPr lang="en-US" sz="1200" dirty="0"/>
          </a:p>
        </p:txBody>
      </p:sp>
      <p:cxnSp>
        <p:nvCxnSpPr>
          <p:cNvPr id="23" name="Straight Arrow Connector 22"/>
          <p:cNvCxnSpPr/>
          <p:nvPr/>
        </p:nvCxnSpPr>
        <p:spPr>
          <a:xfrm flipH="1">
            <a:off x="3616036" y="1442894"/>
            <a:ext cx="1717964" cy="215532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3756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32" descr="Screen Clippi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13" b="6456"/>
          <a:stretch/>
        </p:blipFill>
        <p:spPr>
          <a:xfrm>
            <a:off x="1143000" y="2203714"/>
            <a:ext cx="6268097" cy="408907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8987E8E4-9329-4CDD-83A2-E30102FF7AF5}"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53</a:t>
            </a:fld>
            <a:endParaRPr lang="en-US"/>
          </a:p>
        </p:txBody>
      </p:sp>
      <p:sp>
        <p:nvSpPr>
          <p:cNvPr id="7" name="TextBox 6"/>
          <p:cNvSpPr txBox="1"/>
          <p:nvPr/>
        </p:nvSpPr>
        <p:spPr>
          <a:xfrm>
            <a:off x="152399" y="1217712"/>
            <a:ext cx="7340739" cy="954107"/>
          </a:xfrm>
          <a:prstGeom prst="rect">
            <a:avLst/>
          </a:prstGeom>
          <a:noFill/>
        </p:spPr>
        <p:txBody>
          <a:bodyPr wrap="square" rtlCol="0">
            <a:spAutoFit/>
          </a:bodyPr>
          <a:lstStyle/>
          <a:p>
            <a:r>
              <a:rPr lang="en-US" sz="1400" dirty="0" smtClean="0"/>
              <a:t>Step </a:t>
            </a:r>
            <a:r>
              <a:rPr lang="en-US" sz="1400" dirty="0" smtClean="0"/>
              <a:t>03: </a:t>
            </a:r>
          </a:p>
          <a:p>
            <a:pPr marL="285750" indent="-285750">
              <a:buFontTx/>
              <a:buChar char="-"/>
            </a:pPr>
            <a:r>
              <a:rPr lang="en-US" sz="1400" dirty="0" smtClean="0"/>
              <a:t>Install the 2X Guide rods of the Pull tool WASP-F00-1100 one by one to the CCD</a:t>
            </a:r>
          </a:p>
          <a:p>
            <a:pPr marL="285750" indent="-285750">
              <a:buFontTx/>
              <a:buChar char="-"/>
            </a:pPr>
            <a:r>
              <a:rPr lang="en-US" sz="1400" dirty="0" smtClean="0"/>
              <a:t>Disconnect the Ribbons connector from the VIB</a:t>
            </a:r>
          </a:p>
          <a:p>
            <a:r>
              <a:rPr lang="en-US" sz="1400" dirty="0" smtClean="0"/>
              <a:t> and connect them to the Pull Tool.</a:t>
            </a:r>
            <a:r>
              <a:rPr lang="en-US" sz="1400" dirty="0" smtClean="0"/>
              <a:t> </a:t>
            </a:r>
            <a:endParaRPr lang="en-US" sz="1400" dirty="0"/>
          </a:p>
        </p:txBody>
      </p:sp>
      <p:cxnSp>
        <p:nvCxnSpPr>
          <p:cNvPr id="14" name="Straight Arrow Connector 13"/>
          <p:cNvCxnSpPr/>
          <p:nvPr/>
        </p:nvCxnSpPr>
        <p:spPr>
          <a:xfrm flipH="1">
            <a:off x="3630523" y="1675782"/>
            <a:ext cx="2389278" cy="15246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7620001" y="1828800"/>
            <a:ext cx="1524000" cy="646331"/>
          </a:xfrm>
          <a:prstGeom prst="rect">
            <a:avLst/>
          </a:prstGeom>
          <a:noFill/>
        </p:spPr>
        <p:txBody>
          <a:bodyPr wrap="square" rtlCol="0">
            <a:spAutoFit/>
          </a:bodyPr>
          <a:lstStyle/>
          <a:p>
            <a:r>
              <a:rPr lang="en-US" sz="1200" dirty="0" smtClean="0"/>
              <a:t>Tools:</a:t>
            </a:r>
          </a:p>
          <a:p>
            <a:pPr marL="171450" indent="-171450">
              <a:buFontTx/>
              <a:buChar char="-"/>
            </a:pPr>
            <a:r>
              <a:rPr lang="en-US" sz="1200" dirty="0" smtClean="0"/>
              <a:t>Small Flat Head Screwdriver</a:t>
            </a:r>
            <a:endParaRPr lang="en-US" sz="1200" dirty="0"/>
          </a:p>
        </p:txBody>
      </p:sp>
      <p:cxnSp>
        <p:nvCxnSpPr>
          <p:cNvPr id="23" name="Straight Arrow Connector 22"/>
          <p:cNvCxnSpPr/>
          <p:nvPr/>
        </p:nvCxnSpPr>
        <p:spPr>
          <a:xfrm flipH="1">
            <a:off x="3962400" y="1675782"/>
            <a:ext cx="2057401" cy="19357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a:off x="2064987" y="2108256"/>
            <a:ext cx="1444006" cy="18541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2064986" y="2108256"/>
            <a:ext cx="2146012" cy="18224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56954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Content Placeholder 56"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1444" y="1600200"/>
            <a:ext cx="6341112"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98BFAAAF-8876-4AF0-AF9E-E99FAB6FB051}"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54</a:t>
            </a:fld>
            <a:endParaRPr lang="en-US"/>
          </a:p>
        </p:txBody>
      </p:sp>
      <p:sp>
        <p:nvSpPr>
          <p:cNvPr id="7" name="TextBox 6"/>
          <p:cNvSpPr txBox="1"/>
          <p:nvPr/>
        </p:nvSpPr>
        <p:spPr>
          <a:xfrm>
            <a:off x="152399" y="1217712"/>
            <a:ext cx="7340739" cy="307777"/>
          </a:xfrm>
          <a:prstGeom prst="rect">
            <a:avLst/>
          </a:prstGeom>
          <a:noFill/>
        </p:spPr>
        <p:txBody>
          <a:bodyPr wrap="square" rtlCol="0">
            <a:spAutoFit/>
          </a:bodyPr>
          <a:lstStyle/>
          <a:p>
            <a:r>
              <a:rPr lang="en-US" sz="1400" dirty="0" smtClean="0"/>
              <a:t>Step </a:t>
            </a:r>
            <a:r>
              <a:rPr lang="en-US" sz="1400" dirty="0" smtClean="0"/>
              <a:t>04: Hold the Pull tool while removing the last fastener.</a:t>
            </a:r>
          </a:p>
        </p:txBody>
      </p:sp>
      <p:cxnSp>
        <p:nvCxnSpPr>
          <p:cNvPr id="14" name="Straight Arrow Connector 13"/>
          <p:cNvCxnSpPr/>
          <p:nvPr/>
        </p:nvCxnSpPr>
        <p:spPr>
          <a:xfrm>
            <a:off x="1828800" y="1447800"/>
            <a:ext cx="21336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7620001" y="1828800"/>
            <a:ext cx="1524000" cy="830997"/>
          </a:xfrm>
          <a:prstGeom prst="rect">
            <a:avLst/>
          </a:prstGeom>
          <a:noFill/>
        </p:spPr>
        <p:txBody>
          <a:bodyPr wrap="square" rtlCol="0">
            <a:spAutoFit/>
          </a:bodyPr>
          <a:lstStyle/>
          <a:p>
            <a:r>
              <a:rPr lang="en-US" sz="1200" dirty="0" smtClean="0"/>
              <a:t>Tools:</a:t>
            </a:r>
          </a:p>
          <a:p>
            <a:pPr marL="171450" indent="-171450">
              <a:buFontTx/>
              <a:buChar char="-"/>
            </a:pPr>
            <a:r>
              <a:rPr lang="en-US" sz="1200" dirty="0"/>
              <a:t>Torque wrench</a:t>
            </a:r>
          </a:p>
          <a:p>
            <a:pPr marL="171450" indent="-171450">
              <a:buFontTx/>
              <a:buChar char="-"/>
            </a:pPr>
            <a:r>
              <a:rPr lang="en-US" sz="1200" dirty="0"/>
              <a:t>Allen bit Size 2.5</a:t>
            </a:r>
          </a:p>
          <a:p>
            <a:pPr marL="171450" indent="-171450">
              <a:buFontTx/>
              <a:buChar char="-"/>
            </a:pPr>
            <a:r>
              <a:rPr lang="en-US" sz="1200" dirty="0" smtClean="0"/>
              <a:t>An assistant</a:t>
            </a:r>
            <a:endParaRPr lang="en-US" sz="1200" dirty="0"/>
          </a:p>
        </p:txBody>
      </p:sp>
      <p:cxnSp>
        <p:nvCxnSpPr>
          <p:cNvPr id="23" name="Straight Arrow Connector 22"/>
          <p:cNvCxnSpPr/>
          <p:nvPr/>
        </p:nvCxnSpPr>
        <p:spPr>
          <a:xfrm>
            <a:off x="4572001" y="1417638"/>
            <a:ext cx="609599" cy="30019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59458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Content Placeholder 60"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7871" y="1600200"/>
            <a:ext cx="690825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3CF46022-0E27-46FE-A50F-C6CFD4B73C55}"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55</a:t>
            </a:fld>
            <a:endParaRPr lang="en-US"/>
          </a:p>
        </p:txBody>
      </p:sp>
      <p:sp>
        <p:nvSpPr>
          <p:cNvPr id="7" name="TextBox 6"/>
          <p:cNvSpPr txBox="1"/>
          <p:nvPr/>
        </p:nvSpPr>
        <p:spPr>
          <a:xfrm>
            <a:off x="152399" y="1217712"/>
            <a:ext cx="7340739" cy="307777"/>
          </a:xfrm>
          <a:prstGeom prst="rect">
            <a:avLst/>
          </a:prstGeom>
          <a:noFill/>
        </p:spPr>
        <p:txBody>
          <a:bodyPr wrap="square" rtlCol="0">
            <a:spAutoFit/>
          </a:bodyPr>
          <a:lstStyle/>
          <a:p>
            <a:r>
              <a:rPr lang="en-US" sz="1400" dirty="0" smtClean="0"/>
              <a:t>Step </a:t>
            </a:r>
            <a:r>
              <a:rPr lang="en-US" sz="1400" dirty="0" smtClean="0"/>
              <a:t>05: Lower the Pull Tool all the way to its hard stop</a:t>
            </a:r>
          </a:p>
        </p:txBody>
      </p:sp>
      <p:cxnSp>
        <p:nvCxnSpPr>
          <p:cNvPr id="14" name="Straight Arrow Connector 13"/>
          <p:cNvCxnSpPr/>
          <p:nvPr/>
        </p:nvCxnSpPr>
        <p:spPr>
          <a:xfrm>
            <a:off x="2209800" y="1447800"/>
            <a:ext cx="1752600" cy="228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904216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Content Placeholder 64"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4890" y="1600200"/>
            <a:ext cx="6074220"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A0402C32-1627-497A-A219-85FA707FD3C1}"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56</a:t>
            </a:fld>
            <a:endParaRPr lang="en-US"/>
          </a:p>
        </p:txBody>
      </p:sp>
      <p:sp>
        <p:nvSpPr>
          <p:cNvPr id="7" name="TextBox 6"/>
          <p:cNvSpPr txBox="1"/>
          <p:nvPr/>
        </p:nvSpPr>
        <p:spPr>
          <a:xfrm>
            <a:off x="152399" y="1217712"/>
            <a:ext cx="7340739" cy="307777"/>
          </a:xfrm>
          <a:prstGeom prst="rect">
            <a:avLst/>
          </a:prstGeom>
          <a:noFill/>
        </p:spPr>
        <p:txBody>
          <a:bodyPr wrap="square" rtlCol="0">
            <a:spAutoFit/>
          </a:bodyPr>
          <a:lstStyle/>
          <a:p>
            <a:r>
              <a:rPr lang="en-US" sz="1400" dirty="0" smtClean="0"/>
              <a:t>Step </a:t>
            </a:r>
            <a:r>
              <a:rPr lang="en-US" sz="1400" dirty="0" smtClean="0"/>
              <a:t>06: Brin</a:t>
            </a:r>
            <a:r>
              <a:rPr lang="en-US" sz="1400" dirty="0" smtClean="0"/>
              <a:t>g the Horizontal Stage in place verifying clearance around the CCD</a:t>
            </a:r>
            <a:endParaRPr lang="en-US" sz="1400" dirty="0" smtClean="0"/>
          </a:p>
        </p:txBody>
      </p:sp>
      <p:cxnSp>
        <p:nvCxnSpPr>
          <p:cNvPr id="14" name="Straight Arrow Connector 13"/>
          <p:cNvCxnSpPr/>
          <p:nvPr/>
        </p:nvCxnSpPr>
        <p:spPr>
          <a:xfrm>
            <a:off x="2209800" y="1447800"/>
            <a:ext cx="1905000" cy="2133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13875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Content Placeholder 67"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6990" y="1740932"/>
            <a:ext cx="6270019"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003E638C-2325-4E87-9FD8-B0D2FF069953}" type="datetime1">
              <a:rPr lang="en-US" smtClean="0"/>
              <a:t>6/8/2016</a:t>
            </a:fld>
            <a:endParaRPr lang="en-US" dirty="0"/>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57</a:t>
            </a:fld>
            <a:endParaRPr lang="en-US"/>
          </a:p>
        </p:txBody>
      </p:sp>
      <p:sp>
        <p:nvSpPr>
          <p:cNvPr id="7" name="TextBox 6"/>
          <p:cNvSpPr txBox="1"/>
          <p:nvPr/>
        </p:nvSpPr>
        <p:spPr>
          <a:xfrm>
            <a:off x="152399" y="1217712"/>
            <a:ext cx="7340739" cy="523220"/>
          </a:xfrm>
          <a:prstGeom prst="rect">
            <a:avLst/>
          </a:prstGeom>
          <a:noFill/>
        </p:spPr>
        <p:txBody>
          <a:bodyPr wrap="square" rtlCol="0">
            <a:spAutoFit/>
          </a:bodyPr>
          <a:lstStyle/>
          <a:p>
            <a:r>
              <a:rPr lang="en-US" sz="1400" dirty="0" smtClean="0"/>
              <a:t>Step </a:t>
            </a:r>
            <a:r>
              <a:rPr lang="en-US" sz="1400" dirty="0" smtClean="0"/>
              <a:t>07: Close the jaws slowly, verifying pin engagements, adjust stage as needed, apply slight pressure against the foam.</a:t>
            </a:r>
          </a:p>
        </p:txBody>
      </p:sp>
      <p:cxnSp>
        <p:nvCxnSpPr>
          <p:cNvPr id="14" name="Straight Arrow Connector 13"/>
          <p:cNvCxnSpPr/>
          <p:nvPr/>
        </p:nvCxnSpPr>
        <p:spPr>
          <a:xfrm flipH="1">
            <a:off x="3657600" y="1417638"/>
            <a:ext cx="533400" cy="231616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flipH="1">
            <a:off x="5232469" y="1476515"/>
            <a:ext cx="1244531" cy="17482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15228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4733" y="1600200"/>
            <a:ext cx="7254534" cy="4525963"/>
          </a:xfrm>
        </p:spPr>
      </p:pic>
      <p:sp>
        <p:nvSpPr>
          <p:cNvPr id="2" name="Title 1"/>
          <p:cNvSpPr>
            <a:spLocks noGrp="1"/>
          </p:cNvSpPr>
          <p:nvPr>
            <p:ph type="title"/>
          </p:nvPr>
        </p:nvSpPr>
        <p:spPr>
          <a:xfrm>
            <a:off x="457200" y="-304800"/>
            <a:ext cx="8229600" cy="1143000"/>
          </a:xfrm>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6E074964-B6C5-4512-B331-D917D8737A86}"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58</a:t>
            </a:fld>
            <a:endParaRPr lang="en-US"/>
          </a:p>
        </p:txBody>
      </p:sp>
      <p:sp>
        <p:nvSpPr>
          <p:cNvPr id="7" name="TextBox 6"/>
          <p:cNvSpPr txBox="1"/>
          <p:nvPr/>
        </p:nvSpPr>
        <p:spPr>
          <a:xfrm>
            <a:off x="152400" y="914400"/>
            <a:ext cx="7696200" cy="307777"/>
          </a:xfrm>
          <a:prstGeom prst="rect">
            <a:avLst/>
          </a:prstGeom>
          <a:noFill/>
        </p:spPr>
        <p:txBody>
          <a:bodyPr wrap="square" rtlCol="0">
            <a:spAutoFit/>
          </a:bodyPr>
          <a:lstStyle/>
          <a:p>
            <a:r>
              <a:rPr lang="en-US" sz="1400" dirty="0" smtClean="0"/>
              <a:t>Step </a:t>
            </a:r>
            <a:r>
              <a:rPr lang="en-US" sz="1400" dirty="0" smtClean="0"/>
              <a:t>08: Disconnect the Cable Pull.</a:t>
            </a:r>
            <a:endParaRPr lang="en-US" sz="1400" dirty="0"/>
          </a:p>
        </p:txBody>
      </p:sp>
      <p:cxnSp>
        <p:nvCxnSpPr>
          <p:cNvPr id="14" name="Straight Arrow Connector 13"/>
          <p:cNvCxnSpPr/>
          <p:nvPr/>
        </p:nvCxnSpPr>
        <p:spPr>
          <a:xfrm>
            <a:off x="2819400" y="1143000"/>
            <a:ext cx="1219200" cy="1676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5485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8029" y="1600200"/>
            <a:ext cx="7007942" cy="4525963"/>
          </a:xfrm>
        </p:spPr>
      </p:pic>
      <p:sp>
        <p:nvSpPr>
          <p:cNvPr id="2" name="Title 1"/>
          <p:cNvSpPr>
            <a:spLocks noGrp="1"/>
          </p:cNvSpPr>
          <p:nvPr>
            <p:ph type="title"/>
          </p:nvPr>
        </p:nvSpPr>
        <p:spPr>
          <a:xfrm>
            <a:off x="457200" y="-304800"/>
            <a:ext cx="8229600" cy="1143000"/>
          </a:xfrm>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A2076671-ABF2-4A29-A2B2-5EB48DD1EC8A}"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59</a:t>
            </a:fld>
            <a:endParaRPr lang="en-US"/>
          </a:p>
        </p:txBody>
      </p:sp>
      <p:sp>
        <p:nvSpPr>
          <p:cNvPr id="7" name="TextBox 6"/>
          <p:cNvSpPr txBox="1"/>
          <p:nvPr/>
        </p:nvSpPr>
        <p:spPr>
          <a:xfrm>
            <a:off x="152400" y="914400"/>
            <a:ext cx="7696200" cy="307777"/>
          </a:xfrm>
          <a:prstGeom prst="rect">
            <a:avLst/>
          </a:prstGeom>
          <a:noFill/>
        </p:spPr>
        <p:txBody>
          <a:bodyPr wrap="square" rtlCol="0">
            <a:spAutoFit/>
          </a:bodyPr>
          <a:lstStyle/>
          <a:p>
            <a:r>
              <a:rPr lang="en-US" sz="1400" dirty="0" smtClean="0"/>
              <a:t>Step </a:t>
            </a:r>
            <a:r>
              <a:rPr lang="en-US" sz="1400" dirty="0" smtClean="0"/>
              <a:t>09: Slide the Horizontal Stage away from under the Cryostat.</a:t>
            </a:r>
            <a:endParaRPr lang="en-US" sz="1400" dirty="0"/>
          </a:p>
        </p:txBody>
      </p:sp>
      <p:cxnSp>
        <p:nvCxnSpPr>
          <p:cNvPr id="14" name="Straight Arrow Connector 13"/>
          <p:cNvCxnSpPr/>
          <p:nvPr/>
        </p:nvCxnSpPr>
        <p:spPr>
          <a:xfrm>
            <a:off x="2819400" y="1143000"/>
            <a:ext cx="1524000" cy="2743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49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4216" y="1600200"/>
            <a:ext cx="5015568" cy="4525963"/>
          </a:xfrm>
        </p:spPr>
      </p:pic>
      <p:sp>
        <p:nvSpPr>
          <p:cNvPr id="2" name="Title 1"/>
          <p:cNvSpPr>
            <a:spLocks noGrp="1"/>
          </p:cNvSpPr>
          <p:nvPr>
            <p:ph type="title"/>
          </p:nvPr>
        </p:nvSpPr>
        <p:spPr>
          <a:xfrm>
            <a:off x="457200" y="274638"/>
            <a:ext cx="8229600" cy="944562"/>
          </a:xfrm>
        </p:spPr>
        <p:txBody>
          <a:bodyPr/>
          <a:lstStyle/>
          <a:p>
            <a:r>
              <a:rPr lang="en-US" dirty="0" smtClean="0"/>
              <a:t>WASP CCD Assembly Fixture</a:t>
            </a:r>
            <a:endParaRPr lang="en-US" dirty="0"/>
          </a:p>
        </p:txBody>
      </p:sp>
      <p:sp>
        <p:nvSpPr>
          <p:cNvPr id="3" name="Date Placeholder 2"/>
          <p:cNvSpPr>
            <a:spLocks noGrp="1"/>
          </p:cNvSpPr>
          <p:nvPr>
            <p:ph type="dt" sz="half" idx="10"/>
          </p:nvPr>
        </p:nvSpPr>
        <p:spPr/>
        <p:txBody>
          <a:bodyPr/>
          <a:lstStyle/>
          <a:p>
            <a:fld id="{BA7EE912-937F-4A4C-B126-AFBFA9AEC506}"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a:t>
            </a:fld>
            <a:endParaRPr lang="en-US"/>
          </a:p>
        </p:txBody>
      </p:sp>
      <p:sp>
        <p:nvSpPr>
          <p:cNvPr id="7" name="TextBox 6"/>
          <p:cNvSpPr txBox="1"/>
          <p:nvPr/>
        </p:nvSpPr>
        <p:spPr>
          <a:xfrm>
            <a:off x="152400" y="1271149"/>
            <a:ext cx="6172200" cy="307777"/>
          </a:xfrm>
          <a:prstGeom prst="rect">
            <a:avLst/>
          </a:prstGeom>
          <a:noFill/>
        </p:spPr>
        <p:txBody>
          <a:bodyPr wrap="square" rtlCol="0">
            <a:spAutoFit/>
          </a:bodyPr>
          <a:lstStyle/>
          <a:p>
            <a:pPr algn="r"/>
            <a:r>
              <a:rPr lang="en-US" sz="1400" dirty="0" smtClean="0"/>
              <a:t>Step 1: Open the e2v Container and remove the 4X fasteners</a:t>
            </a:r>
          </a:p>
        </p:txBody>
      </p:sp>
      <p:cxnSp>
        <p:nvCxnSpPr>
          <p:cNvPr id="8" name="Straight Arrow Connector 7"/>
          <p:cNvCxnSpPr/>
          <p:nvPr/>
        </p:nvCxnSpPr>
        <p:spPr>
          <a:xfrm flipH="1">
            <a:off x="4191000" y="2743200"/>
            <a:ext cx="3124200" cy="1676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7315200" y="1905000"/>
            <a:ext cx="1752600" cy="830997"/>
          </a:xfrm>
          <a:prstGeom prst="rect">
            <a:avLst/>
          </a:prstGeom>
          <a:noFill/>
        </p:spPr>
        <p:txBody>
          <a:bodyPr wrap="square" rtlCol="0">
            <a:spAutoFit/>
          </a:bodyPr>
          <a:lstStyle/>
          <a:p>
            <a:r>
              <a:rPr lang="en-US" sz="1200" dirty="0" smtClean="0"/>
              <a:t>Tools:</a:t>
            </a:r>
          </a:p>
          <a:p>
            <a:r>
              <a:rPr lang="en-US" sz="1200" dirty="0" smtClean="0"/>
              <a:t>-4mm </a:t>
            </a:r>
            <a:r>
              <a:rPr lang="en-US" sz="1200" dirty="0" err="1" smtClean="0"/>
              <a:t>allen</a:t>
            </a:r>
            <a:endParaRPr lang="en-US" sz="1200" dirty="0" smtClean="0"/>
          </a:p>
          <a:p>
            <a:r>
              <a:rPr lang="en-US" sz="1200" dirty="0" smtClean="0"/>
              <a:t>- Flat </a:t>
            </a:r>
            <a:r>
              <a:rPr lang="en-US" sz="1200" dirty="0" err="1" smtClean="0"/>
              <a:t>Screwdrive</a:t>
            </a:r>
            <a:endParaRPr lang="en-US" sz="1200" dirty="0" smtClean="0"/>
          </a:p>
          <a:p>
            <a:r>
              <a:rPr lang="en-US" sz="1200" dirty="0" smtClean="0"/>
              <a:t>- Size 6 Socket Wrench</a:t>
            </a:r>
            <a:endParaRPr lang="en-US" sz="1200" dirty="0"/>
          </a:p>
        </p:txBody>
      </p:sp>
      <p:cxnSp>
        <p:nvCxnSpPr>
          <p:cNvPr id="12" name="Straight Arrow Connector 11"/>
          <p:cNvCxnSpPr/>
          <p:nvPr/>
        </p:nvCxnSpPr>
        <p:spPr>
          <a:xfrm flipH="1">
            <a:off x="5791200" y="2209800"/>
            <a:ext cx="1524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6324600" y="2438400"/>
            <a:ext cx="1066800" cy="457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11964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4077" y="1600200"/>
            <a:ext cx="5175845" cy="4525963"/>
          </a:xfrm>
        </p:spPr>
      </p:pic>
      <p:sp>
        <p:nvSpPr>
          <p:cNvPr id="2" name="Title 1"/>
          <p:cNvSpPr>
            <a:spLocks noGrp="1"/>
          </p:cNvSpPr>
          <p:nvPr>
            <p:ph type="title"/>
          </p:nvPr>
        </p:nvSpPr>
        <p:spPr>
          <a:xfrm>
            <a:off x="457200" y="-304800"/>
            <a:ext cx="8229600" cy="1143000"/>
          </a:xfrm>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0991C7B5-6974-4EA8-95BD-40BB761B890D}"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60</a:t>
            </a:fld>
            <a:endParaRPr lang="en-US"/>
          </a:p>
        </p:txBody>
      </p:sp>
      <p:sp>
        <p:nvSpPr>
          <p:cNvPr id="7" name="TextBox 6"/>
          <p:cNvSpPr txBox="1"/>
          <p:nvPr/>
        </p:nvSpPr>
        <p:spPr>
          <a:xfrm>
            <a:off x="152400" y="914400"/>
            <a:ext cx="7696200" cy="307777"/>
          </a:xfrm>
          <a:prstGeom prst="rect">
            <a:avLst/>
          </a:prstGeom>
          <a:noFill/>
        </p:spPr>
        <p:txBody>
          <a:bodyPr wrap="square" rtlCol="0">
            <a:spAutoFit/>
          </a:bodyPr>
          <a:lstStyle/>
          <a:p>
            <a:r>
              <a:rPr lang="en-US" sz="1400" dirty="0" smtClean="0"/>
              <a:t>Step </a:t>
            </a:r>
            <a:r>
              <a:rPr lang="en-US" sz="1400" dirty="0" smtClean="0"/>
              <a:t>10: Install the Guider Bracket WASP-F00-1320 Finger tight the 4X Captive Screws</a:t>
            </a:r>
            <a:endParaRPr lang="en-US" sz="1400" dirty="0"/>
          </a:p>
        </p:txBody>
      </p:sp>
      <p:cxnSp>
        <p:nvCxnSpPr>
          <p:cNvPr id="14" name="Straight Arrow Connector 13"/>
          <p:cNvCxnSpPr/>
          <p:nvPr/>
        </p:nvCxnSpPr>
        <p:spPr>
          <a:xfrm>
            <a:off x="2819400" y="1143000"/>
            <a:ext cx="1447800" cy="838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4953000" y="1143000"/>
            <a:ext cx="876300" cy="26066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7310933" y="1750367"/>
            <a:ext cx="1679177" cy="461665"/>
          </a:xfrm>
          <a:prstGeom prst="rect">
            <a:avLst/>
          </a:prstGeom>
          <a:noFill/>
        </p:spPr>
        <p:txBody>
          <a:bodyPr wrap="square" rtlCol="0">
            <a:spAutoFit/>
          </a:bodyPr>
          <a:lstStyle/>
          <a:p>
            <a:r>
              <a:rPr lang="en-US" sz="1200" dirty="0" smtClean="0"/>
              <a:t>Tools:</a:t>
            </a:r>
          </a:p>
          <a:p>
            <a:r>
              <a:rPr lang="en-US" sz="1200" dirty="0" smtClean="0"/>
              <a:t>- Allen wrench Size 2.5</a:t>
            </a:r>
            <a:endParaRPr lang="en-US" sz="1200" dirty="0"/>
          </a:p>
        </p:txBody>
      </p:sp>
    </p:spTree>
    <p:extLst>
      <p:ext uri="{BB962C8B-B14F-4D97-AF65-F5344CB8AC3E}">
        <p14:creationId xmlns:p14="http://schemas.microsoft.com/office/powerpoint/2010/main" val="527242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8200" y="1600200"/>
            <a:ext cx="6667599" cy="4525963"/>
          </a:xfrm>
        </p:spPr>
      </p:pic>
      <p:sp>
        <p:nvSpPr>
          <p:cNvPr id="2" name="Title 1"/>
          <p:cNvSpPr>
            <a:spLocks noGrp="1"/>
          </p:cNvSpPr>
          <p:nvPr>
            <p:ph type="title"/>
          </p:nvPr>
        </p:nvSpPr>
        <p:spPr>
          <a:xfrm>
            <a:off x="457200" y="-304800"/>
            <a:ext cx="8229600" cy="1143000"/>
          </a:xfrm>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BF6A059-ADA5-43B5-B6E7-36AC8CE27015}"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61</a:t>
            </a:fld>
            <a:endParaRPr lang="en-US"/>
          </a:p>
        </p:txBody>
      </p:sp>
      <p:sp>
        <p:nvSpPr>
          <p:cNvPr id="7" name="TextBox 6"/>
          <p:cNvSpPr txBox="1"/>
          <p:nvPr/>
        </p:nvSpPr>
        <p:spPr>
          <a:xfrm>
            <a:off x="152400" y="914400"/>
            <a:ext cx="7696200" cy="307777"/>
          </a:xfrm>
          <a:prstGeom prst="rect">
            <a:avLst/>
          </a:prstGeom>
          <a:noFill/>
        </p:spPr>
        <p:txBody>
          <a:bodyPr wrap="square" rtlCol="0">
            <a:spAutoFit/>
          </a:bodyPr>
          <a:lstStyle/>
          <a:p>
            <a:r>
              <a:rPr lang="en-US" sz="1400" dirty="0" smtClean="0"/>
              <a:t>Step </a:t>
            </a:r>
            <a:r>
              <a:rPr lang="en-US" sz="1400" dirty="0" smtClean="0"/>
              <a:t>11: Connect the Ribbons connectors to the Installation Bracket.</a:t>
            </a:r>
            <a:endParaRPr lang="en-US" sz="1400" dirty="0"/>
          </a:p>
        </p:txBody>
      </p:sp>
      <p:cxnSp>
        <p:nvCxnSpPr>
          <p:cNvPr id="14" name="Straight Arrow Connector 13"/>
          <p:cNvCxnSpPr/>
          <p:nvPr/>
        </p:nvCxnSpPr>
        <p:spPr>
          <a:xfrm>
            <a:off x="2819400" y="1143000"/>
            <a:ext cx="609600" cy="1143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4953000" y="1143000"/>
            <a:ext cx="876300" cy="26066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82715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2376" y="1600200"/>
            <a:ext cx="5579248"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891850AE-DBE2-4309-B27F-FE4E123B8445}"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62</a:t>
            </a:fld>
            <a:endParaRPr lang="en-US"/>
          </a:p>
        </p:txBody>
      </p:sp>
      <p:sp>
        <p:nvSpPr>
          <p:cNvPr id="7" name="TextBox 6"/>
          <p:cNvSpPr txBox="1"/>
          <p:nvPr/>
        </p:nvSpPr>
        <p:spPr>
          <a:xfrm>
            <a:off x="152400" y="1217712"/>
            <a:ext cx="3657600" cy="307777"/>
          </a:xfrm>
          <a:prstGeom prst="rect">
            <a:avLst/>
          </a:prstGeom>
          <a:noFill/>
        </p:spPr>
        <p:txBody>
          <a:bodyPr wrap="square" rtlCol="0">
            <a:spAutoFit/>
          </a:bodyPr>
          <a:lstStyle/>
          <a:p>
            <a:r>
              <a:rPr lang="en-US" sz="1400" dirty="0" smtClean="0"/>
              <a:t>Step </a:t>
            </a:r>
            <a:r>
              <a:rPr lang="en-US" sz="1400" dirty="0" smtClean="0"/>
              <a:t>12: Open </a:t>
            </a:r>
            <a:r>
              <a:rPr lang="en-US" sz="1400" dirty="0" smtClean="0"/>
              <a:t>the Jaws</a:t>
            </a:r>
            <a:endParaRPr lang="en-US" sz="1400" dirty="0"/>
          </a:p>
        </p:txBody>
      </p:sp>
      <p:cxnSp>
        <p:nvCxnSpPr>
          <p:cNvPr id="14" name="Straight Arrow Connector 13"/>
          <p:cNvCxnSpPr>
            <a:stCxn id="7" idx="2"/>
          </p:cNvCxnSpPr>
          <p:nvPr/>
        </p:nvCxnSpPr>
        <p:spPr>
          <a:xfrm>
            <a:off x="1981200" y="1525489"/>
            <a:ext cx="1447800" cy="261947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87134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371" y="1600200"/>
            <a:ext cx="517125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78AB991E-B4EA-4487-9D8D-79BD64027FAC}"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63</a:t>
            </a:fld>
            <a:endParaRPr lang="en-US"/>
          </a:p>
        </p:txBody>
      </p:sp>
      <p:sp>
        <p:nvSpPr>
          <p:cNvPr id="7" name="TextBox 6"/>
          <p:cNvSpPr txBox="1"/>
          <p:nvPr/>
        </p:nvSpPr>
        <p:spPr>
          <a:xfrm>
            <a:off x="152400" y="1217712"/>
            <a:ext cx="8534400" cy="307777"/>
          </a:xfrm>
          <a:prstGeom prst="rect">
            <a:avLst/>
          </a:prstGeom>
          <a:noFill/>
        </p:spPr>
        <p:txBody>
          <a:bodyPr wrap="square" rtlCol="0">
            <a:spAutoFit/>
          </a:bodyPr>
          <a:lstStyle/>
          <a:p>
            <a:r>
              <a:rPr lang="en-US" sz="1400" dirty="0" smtClean="0"/>
              <a:t>Step </a:t>
            </a:r>
            <a:r>
              <a:rPr lang="en-US" sz="1400" dirty="0" smtClean="0"/>
              <a:t>13: </a:t>
            </a:r>
            <a:r>
              <a:rPr lang="en-US" sz="1400" dirty="0" smtClean="0"/>
              <a:t>Flip the CCD Enclosure to rest on its “Remove First” Face and remove the 6X Screws marked “Remove Last”</a:t>
            </a:r>
            <a:endParaRPr lang="en-US" sz="1400" dirty="0"/>
          </a:p>
        </p:txBody>
      </p:sp>
      <p:cxnSp>
        <p:nvCxnSpPr>
          <p:cNvPr id="14" name="Straight Arrow Connector 13"/>
          <p:cNvCxnSpPr/>
          <p:nvPr/>
        </p:nvCxnSpPr>
        <p:spPr>
          <a:xfrm flipH="1">
            <a:off x="5791200" y="1600200"/>
            <a:ext cx="2057400" cy="1752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7467600" y="2468563"/>
            <a:ext cx="1509029" cy="461665"/>
          </a:xfrm>
          <a:prstGeom prst="rect">
            <a:avLst/>
          </a:prstGeom>
          <a:noFill/>
        </p:spPr>
        <p:txBody>
          <a:bodyPr wrap="square" rtlCol="0">
            <a:spAutoFit/>
          </a:bodyPr>
          <a:lstStyle/>
          <a:p>
            <a:r>
              <a:rPr lang="en-US" sz="1200" dirty="0" smtClean="0"/>
              <a:t>Tools:</a:t>
            </a:r>
          </a:p>
          <a:p>
            <a:r>
              <a:rPr lang="en-US" sz="1200" dirty="0" smtClean="0"/>
              <a:t>- Allen wrench Size 2</a:t>
            </a:r>
            <a:endParaRPr lang="en-US" sz="1200" dirty="0"/>
          </a:p>
        </p:txBody>
      </p:sp>
    </p:spTree>
    <p:extLst>
      <p:ext uri="{BB962C8B-B14F-4D97-AF65-F5344CB8AC3E}">
        <p14:creationId xmlns:p14="http://schemas.microsoft.com/office/powerpoint/2010/main" val="3177794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3525" y="1600200"/>
            <a:ext cx="3596949"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CB4E1468-2F77-419E-8D26-61BDD395ED47}"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64</a:t>
            </a:fld>
            <a:endParaRPr lang="en-US"/>
          </a:p>
        </p:txBody>
      </p:sp>
      <p:sp>
        <p:nvSpPr>
          <p:cNvPr id="7" name="TextBox 6"/>
          <p:cNvSpPr txBox="1"/>
          <p:nvPr/>
        </p:nvSpPr>
        <p:spPr>
          <a:xfrm>
            <a:off x="152400" y="1217712"/>
            <a:ext cx="3124200" cy="307777"/>
          </a:xfrm>
          <a:prstGeom prst="rect">
            <a:avLst/>
          </a:prstGeom>
          <a:noFill/>
        </p:spPr>
        <p:txBody>
          <a:bodyPr wrap="square" rtlCol="0">
            <a:spAutoFit/>
          </a:bodyPr>
          <a:lstStyle/>
          <a:p>
            <a:r>
              <a:rPr lang="en-US" sz="1400" dirty="0" smtClean="0"/>
              <a:t>Step </a:t>
            </a:r>
            <a:r>
              <a:rPr lang="en-US" sz="1400" dirty="0" smtClean="0"/>
              <a:t>14: Slide </a:t>
            </a:r>
            <a:r>
              <a:rPr lang="en-US" sz="1400" dirty="0" smtClean="0"/>
              <a:t>the CCD </a:t>
            </a:r>
            <a:r>
              <a:rPr lang="en-US" sz="1400" dirty="0" smtClean="0"/>
              <a:t>in the enclosure.</a:t>
            </a:r>
            <a:endParaRPr lang="en-US" sz="1400" dirty="0"/>
          </a:p>
        </p:txBody>
      </p:sp>
      <p:cxnSp>
        <p:nvCxnSpPr>
          <p:cNvPr id="14" name="Straight Arrow Connector 13"/>
          <p:cNvCxnSpPr>
            <a:stCxn id="7" idx="3"/>
          </p:cNvCxnSpPr>
          <p:nvPr/>
        </p:nvCxnSpPr>
        <p:spPr>
          <a:xfrm>
            <a:off x="3276600" y="1371601"/>
            <a:ext cx="838200" cy="53339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4876800" y="1139587"/>
            <a:ext cx="4267200" cy="369332"/>
          </a:xfrm>
          <a:prstGeom prst="rect">
            <a:avLst/>
          </a:prstGeom>
          <a:noFill/>
        </p:spPr>
        <p:txBody>
          <a:bodyPr wrap="square" rtlCol="0">
            <a:spAutoFit/>
          </a:bodyPr>
          <a:lstStyle/>
          <a:p>
            <a:r>
              <a:rPr lang="en-US" dirty="0" smtClean="0"/>
              <a:t>Note CCD serial number being </a:t>
            </a:r>
            <a:r>
              <a:rPr lang="en-US" dirty="0" smtClean="0"/>
              <a:t>stored.   </a:t>
            </a:r>
            <a:endParaRPr lang="en-US" dirty="0"/>
          </a:p>
        </p:txBody>
      </p:sp>
    </p:spTree>
    <p:extLst>
      <p:ext uri="{BB962C8B-B14F-4D97-AF65-F5344CB8AC3E}">
        <p14:creationId xmlns:p14="http://schemas.microsoft.com/office/powerpoint/2010/main" val="28072003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371" y="1600200"/>
            <a:ext cx="5171257"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DDCAD5C2-6A39-4706-94A3-207752C15183}"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65</a:t>
            </a:fld>
            <a:endParaRPr lang="en-US"/>
          </a:p>
        </p:txBody>
      </p:sp>
      <p:sp>
        <p:nvSpPr>
          <p:cNvPr id="7" name="TextBox 6"/>
          <p:cNvSpPr txBox="1"/>
          <p:nvPr/>
        </p:nvSpPr>
        <p:spPr>
          <a:xfrm>
            <a:off x="152400" y="1217712"/>
            <a:ext cx="8534400" cy="307777"/>
          </a:xfrm>
          <a:prstGeom prst="rect">
            <a:avLst/>
          </a:prstGeom>
          <a:noFill/>
        </p:spPr>
        <p:txBody>
          <a:bodyPr wrap="square" rtlCol="0">
            <a:spAutoFit/>
          </a:bodyPr>
          <a:lstStyle/>
          <a:p>
            <a:r>
              <a:rPr lang="en-US" sz="1400" dirty="0" smtClean="0"/>
              <a:t>Step </a:t>
            </a:r>
            <a:r>
              <a:rPr lang="en-US" sz="1400" dirty="0" smtClean="0"/>
              <a:t>15: Install the cover with the </a:t>
            </a:r>
            <a:r>
              <a:rPr lang="en-US" sz="1400" dirty="0" smtClean="0"/>
              <a:t>6X Screws marked “Remove Last”</a:t>
            </a:r>
            <a:endParaRPr lang="en-US" sz="1400" dirty="0"/>
          </a:p>
        </p:txBody>
      </p:sp>
      <p:cxnSp>
        <p:nvCxnSpPr>
          <p:cNvPr id="14" name="Straight Arrow Connector 13"/>
          <p:cNvCxnSpPr/>
          <p:nvPr/>
        </p:nvCxnSpPr>
        <p:spPr>
          <a:xfrm>
            <a:off x="1828800" y="1525489"/>
            <a:ext cx="1828800" cy="15225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934200" y="1647825"/>
            <a:ext cx="1509029" cy="461665"/>
          </a:xfrm>
          <a:prstGeom prst="rect">
            <a:avLst/>
          </a:prstGeom>
          <a:noFill/>
        </p:spPr>
        <p:txBody>
          <a:bodyPr wrap="square" rtlCol="0">
            <a:spAutoFit/>
          </a:bodyPr>
          <a:lstStyle/>
          <a:p>
            <a:r>
              <a:rPr lang="en-US" sz="1200" dirty="0" smtClean="0"/>
              <a:t>Tools:</a:t>
            </a:r>
          </a:p>
          <a:p>
            <a:r>
              <a:rPr lang="en-US" sz="1200" dirty="0" smtClean="0"/>
              <a:t>- Allen wrench Size 2</a:t>
            </a:r>
            <a:endParaRPr lang="en-US" sz="1200" dirty="0"/>
          </a:p>
        </p:txBody>
      </p:sp>
    </p:spTree>
    <p:extLst>
      <p:ext uri="{BB962C8B-B14F-4D97-AF65-F5344CB8AC3E}">
        <p14:creationId xmlns:p14="http://schemas.microsoft.com/office/powerpoint/2010/main" val="23411747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7390" y="1600200"/>
            <a:ext cx="5229220"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BDE7171F-DDAA-4BD5-9833-EE47AE5D159A}" type="datetime1">
              <a:rPr lang="en-US" smtClean="0"/>
              <a:t>6/8/2016</a:t>
            </a:fld>
            <a:endParaRPr lang="en-US"/>
          </a:p>
        </p:txBody>
      </p:sp>
      <p:sp>
        <p:nvSpPr>
          <p:cNvPr id="5" name="Footer Placeholder 4"/>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66</a:t>
            </a:fld>
            <a:endParaRPr lang="en-US"/>
          </a:p>
        </p:txBody>
      </p:sp>
      <p:sp>
        <p:nvSpPr>
          <p:cNvPr id="7" name="TextBox 6"/>
          <p:cNvSpPr txBox="1"/>
          <p:nvPr/>
        </p:nvSpPr>
        <p:spPr>
          <a:xfrm>
            <a:off x="114300" y="1156028"/>
            <a:ext cx="8915400" cy="523220"/>
          </a:xfrm>
          <a:prstGeom prst="rect">
            <a:avLst/>
          </a:prstGeom>
          <a:noFill/>
        </p:spPr>
        <p:txBody>
          <a:bodyPr wrap="square" rtlCol="0">
            <a:spAutoFit/>
          </a:bodyPr>
          <a:lstStyle/>
          <a:p>
            <a:r>
              <a:rPr lang="en-US" sz="1400" dirty="0" smtClean="0"/>
              <a:t>Step </a:t>
            </a:r>
            <a:r>
              <a:rPr lang="en-US" sz="1400" dirty="0" smtClean="0"/>
              <a:t>16: Gently flip the </a:t>
            </a:r>
            <a:r>
              <a:rPr lang="en-US" sz="1400" dirty="0" smtClean="0"/>
              <a:t>CCD Enclosure to rest on its “Remove Last” </a:t>
            </a:r>
            <a:r>
              <a:rPr lang="en-US" sz="1400" dirty="0" smtClean="0"/>
              <a:t>Face, align the CCD Bracket with the holes by giggling the Allen Wrench through the screw hole and install </a:t>
            </a:r>
            <a:r>
              <a:rPr lang="en-US" sz="1400" dirty="0" smtClean="0"/>
              <a:t>the 4X Screws marked “Remove First”</a:t>
            </a:r>
            <a:endParaRPr lang="en-US" sz="1400" dirty="0"/>
          </a:p>
        </p:txBody>
      </p:sp>
      <p:cxnSp>
        <p:nvCxnSpPr>
          <p:cNvPr id="14" name="Straight Arrow Connector 13"/>
          <p:cNvCxnSpPr/>
          <p:nvPr/>
        </p:nvCxnSpPr>
        <p:spPr>
          <a:xfrm flipH="1">
            <a:off x="5486400" y="1524000"/>
            <a:ext cx="1295400" cy="15716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7467600" y="2468563"/>
            <a:ext cx="1509029" cy="461665"/>
          </a:xfrm>
          <a:prstGeom prst="rect">
            <a:avLst/>
          </a:prstGeom>
          <a:noFill/>
        </p:spPr>
        <p:txBody>
          <a:bodyPr wrap="square" rtlCol="0">
            <a:spAutoFit/>
          </a:bodyPr>
          <a:lstStyle/>
          <a:p>
            <a:r>
              <a:rPr lang="en-US" sz="1200" dirty="0" smtClean="0"/>
              <a:t>Tools:</a:t>
            </a:r>
          </a:p>
          <a:p>
            <a:r>
              <a:rPr lang="en-US" sz="1200" dirty="0" smtClean="0"/>
              <a:t>- Allen wrench Size 2</a:t>
            </a:r>
            <a:endParaRPr lang="en-US" sz="1200" dirty="0"/>
          </a:p>
        </p:txBody>
      </p:sp>
    </p:spTree>
    <p:extLst>
      <p:ext uri="{BB962C8B-B14F-4D97-AF65-F5344CB8AC3E}">
        <p14:creationId xmlns:p14="http://schemas.microsoft.com/office/powerpoint/2010/main" val="1731488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6721" y="1600200"/>
            <a:ext cx="7270558"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8C169B8F-E603-4774-99B6-62EABBAC694F}"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7</a:t>
            </a:fld>
            <a:endParaRPr lang="en-US"/>
          </a:p>
        </p:txBody>
      </p:sp>
      <p:sp>
        <p:nvSpPr>
          <p:cNvPr id="9" name="TextBox 8"/>
          <p:cNvSpPr txBox="1"/>
          <p:nvPr/>
        </p:nvSpPr>
        <p:spPr>
          <a:xfrm>
            <a:off x="0" y="1220244"/>
            <a:ext cx="3733800" cy="307777"/>
          </a:xfrm>
          <a:prstGeom prst="rect">
            <a:avLst/>
          </a:prstGeom>
          <a:noFill/>
        </p:spPr>
        <p:txBody>
          <a:bodyPr wrap="square" rtlCol="0">
            <a:spAutoFit/>
          </a:bodyPr>
          <a:lstStyle/>
          <a:p>
            <a:pPr algn="r"/>
            <a:r>
              <a:rPr lang="en-US" sz="1400" dirty="0" smtClean="0"/>
              <a:t>Step 3: Install the CCD Handler to the Base.</a:t>
            </a:r>
            <a:endParaRPr lang="en-US" sz="1400" dirty="0"/>
          </a:p>
        </p:txBody>
      </p:sp>
      <p:cxnSp>
        <p:nvCxnSpPr>
          <p:cNvPr id="10" name="Straight Arrow Connector 9"/>
          <p:cNvCxnSpPr>
            <a:stCxn id="9" idx="3"/>
          </p:cNvCxnSpPr>
          <p:nvPr/>
        </p:nvCxnSpPr>
        <p:spPr>
          <a:xfrm>
            <a:off x="3733800" y="1374133"/>
            <a:ext cx="1981200" cy="304546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143666" y="1647825"/>
            <a:ext cx="2895600" cy="646331"/>
          </a:xfrm>
          <a:prstGeom prst="rect">
            <a:avLst/>
          </a:prstGeom>
          <a:solidFill>
            <a:srgbClr val="FFFF00"/>
          </a:solidFill>
        </p:spPr>
        <p:txBody>
          <a:bodyPr wrap="square" rtlCol="0">
            <a:spAutoFit/>
          </a:bodyPr>
          <a:lstStyle/>
          <a:p>
            <a:r>
              <a:rPr lang="en-US" dirty="0" smtClean="0"/>
              <a:t>Make sure middle CCD fastener is towards operator.</a:t>
            </a:r>
            <a:endParaRPr lang="en-US" dirty="0"/>
          </a:p>
        </p:txBody>
      </p:sp>
    </p:spTree>
    <p:extLst>
      <p:ext uri="{BB962C8B-B14F-4D97-AF65-F5344CB8AC3E}">
        <p14:creationId xmlns:p14="http://schemas.microsoft.com/office/powerpoint/2010/main" val="2736967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1836" y="1624012"/>
            <a:ext cx="7272812" cy="4525963"/>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7294BE24-8CEE-48FC-A1B6-3CA964AC8155}"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8</a:t>
            </a:fld>
            <a:endParaRPr lang="en-US"/>
          </a:p>
        </p:txBody>
      </p:sp>
      <p:sp>
        <p:nvSpPr>
          <p:cNvPr id="9" name="TextBox 8"/>
          <p:cNvSpPr txBox="1"/>
          <p:nvPr/>
        </p:nvSpPr>
        <p:spPr>
          <a:xfrm>
            <a:off x="-832" y="1143000"/>
            <a:ext cx="3429832" cy="307777"/>
          </a:xfrm>
          <a:prstGeom prst="rect">
            <a:avLst/>
          </a:prstGeom>
          <a:noFill/>
        </p:spPr>
        <p:txBody>
          <a:bodyPr wrap="square" rtlCol="0">
            <a:spAutoFit/>
          </a:bodyPr>
          <a:lstStyle/>
          <a:p>
            <a:pPr algn="r"/>
            <a:r>
              <a:rPr lang="en-US" sz="1400" dirty="0" smtClean="0"/>
              <a:t>Step 4: Remove the shorting plugs.</a:t>
            </a:r>
          </a:p>
        </p:txBody>
      </p:sp>
      <p:cxnSp>
        <p:nvCxnSpPr>
          <p:cNvPr id="10" name="Straight Arrow Connector 9"/>
          <p:cNvCxnSpPr>
            <a:stCxn id="9" idx="3"/>
          </p:cNvCxnSpPr>
          <p:nvPr/>
        </p:nvCxnSpPr>
        <p:spPr>
          <a:xfrm flipH="1">
            <a:off x="2667000" y="1296889"/>
            <a:ext cx="762000" cy="15987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a:stCxn id="9" idx="3"/>
          </p:cNvCxnSpPr>
          <p:nvPr/>
        </p:nvCxnSpPr>
        <p:spPr>
          <a:xfrm>
            <a:off x="3429000" y="1296889"/>
            <a:ext cx="3048000" cy="182731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7749073" y="1906266"/>
            <a:ext cx="1447800" cy="830997"/>
          </a:xfrm>
          <a:prstGeom prst="rect">
            <a:avLst/>
          </a:prstGeom>
          <a:noFill/>
        </p:spPr>
        <p:txBody>
          <a:bodyPr wrap="square" rtlCol="0">
            <a:spAutoFit/>
          </a:bodyPr>
          <a:lstStyle/>
          <a:p>
            <a:r>
              <a:rPr lang="en-US" sz="1200" dirty="0" smtClean="0"/>
              <a:t>Tools:</a:t>
            </a:r>
          </a:p>
          <a:p>
            <a:r>
              <a:rPr lang="en-US" sz="1200" dirty="0" smtClean="0"/>
              <a:t>- Clip opening pliers or flat head screwdrivers.</a:t>
            </a:r>
            <a:endParaRPr lang="en-US" sz="1200" dirty="0"/>
          </a:p>
        </p:txBody>
      </p:sp>
    </p:spTree>
    <p:extLst>
      <p:ext uri="{BB962C8B-B14F-4D97-AF65-F5344CB8AC3E}">
        <p14:creationId xmlns:p14="http://schemas.microsoft.com/office/powerpoint/2010/main" val="870100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69598"/>
            <a:ext cx="8229600" cy="4387167"/>
          </a:xfrm>
        </p:spPr>
      </p:pic>
      <p:sp>
        <p:nvSpPr>
          <p:cNvPr id="2" name="Title 1"/>
          <p:cNvSpPr>
            <a:spLocks noGrp="1"/>
          </p:cNvSpPr>
          <p:nvPr>
            <p:ph type="title"/>
          </p:nvPr>
        </p:nvSpPr>
        <p:spPr/>
        <p:txBody>
          <a:bodyPr/>
          <a:lstStyle/>
          <a:p>
            <a:r>
              <a:rPr lang="en-US" dirty="0"/>
              <a:t>WASP </a:t>
            </a:r>
            <a:r>
              <a:rPr lang="en-US" dirty="0" smtClean="0"/>
              <a:t>CCD Assembly Fixture</a:t>
            </a:r>
            <a:endParaRPr lang="en-US" dirty="0"/>
          </a:p>
        </p:txBody>
      </p:sp>
      <p:sp>
        <p:nvSpPr>
          <p:cNvPr id="3" name="Date Placeholder 2"/>
          <p:cNvSpPr>
            <a:spLocks noGrp="1"/>
          </p:cNvSpPr>
          <p:nvPr>
            <p:ph type="dt" sz="half" idx="10"/>
          </p:nvPr>
        </p:nvSpPr>
        <p:spPr/>
        <p:txBody>
          <a:bodyPr/>
          <a:lstStyle/>
          <a:p>
            <a:fld id="{AF3B2485-243F-4554-94DB-B97894B3CA33}" type="datetime1">
              <a:rPr lang="en-US" smtClean="0"/>
              <a:t>6/8/2016</a:t>
            </a:fld>
            <a:endParaRPr lang="en-US"/>
          </a:p>
        </p:txBody>
      </p:sp>
      <p:sp>
        <p:nvSpPr>
          <p:cNvPr id="4" name="Footer Placeholder 3"/>
          <p:cNvSpPr>
            <a:spLocks noGrp="1"/>
          </p:cNvSpPr>
          <p:nvPr>
            <p:ph type="ftr" sz="quarter" idx="11"/>
          </p:nvPr>
        </p:nvSpPr>
        <p:spPr/>
        <p:txBody>
          <a:bodyPr/>
          <a:lstStyle/>
          <a:p>
            <a:r>
              <a:rPr lang="en-US" smtClean="0"/>
              <a:t>REV F</a:t>
            </a:r>
            <a:endParaRPr lang="en-US"/>
          </a:p>
        </p:txBody>
      </p:sp>
      <p:sp>
        <p:nvSpPr>
          <p:cNvPr id="6" name="Slide Number Placeholder 5"/>
          <p:cNvSpPr>
            <a:spLocks noGrp="1"/>
          </p:cNvSpPr>
          <p:nvPr>
            <p:ph type="sldNum" sz="quarter" idx="12"/>
          </p:nvPr>
        </p:nvSpPr>
        <p:spPr/>
        <p:txBody>
          <a:bodyPr/>
          <a:lstStyle/>
          <a:p>
            <a:fld id="{85500173-05B5-40A6-B551-021D9A2E9EB7}" type="slidenum">
              <a:rPr lang="en-US" smtClean="0"/>
              <a:t>9</a:t>
            </a:fld>
            <a:endParaRPr lang="en-US"/>
          </a:p>
        </p:txBody>
      </p:sp>
      <p:sp>
        <p:nvSpPr>
          <p:cNvPr id="9" name="TextBox 8"/>
          <p:cNvSpPr txBox="1"/>
          <p:nvPr/>
        </p:nvSpPr>
        <p:spPr>
          <a:xfrm>
            <a:off x="0" y="1220244"/>
            <a:ext cx="3733800" cy="307777"/>
          </a:xfrm>
          <a:prstGeom prst="rect">
            <a:avLst/>
          </a:prstGeom>
          <a:noFill/>
        </p:spPr>
        <p:txBody>
          <a:bodyPr wrap="square" rtlCol="0">
            <a:spAutoFit/>
          </a:bodyPr>
          <a:lstStyle/>
          <a:p>
            <a:pPr algn="r"/>
            <a:r>
              <a:rPr lang="en-US" sz="1400" dirty="0" smtClean="0"/>
              <a:t>Step 5: Remove the 4X Jack Posts</a:t>
            </a:r>
            <a:endParaRPr lang="en-US" sz="1400" dirty="0"/>
          </a:p>
        </p:txBody>
      </p:sp>
      <p:cxnSp>
        <p:nvCxnSpPr>
          <p:cNvPr id="10" name="Straight Arrow Connector 9"/>
          <p:cNvCxnSpPr>
            <a:stCxn id="9" idx="3"/>
          </p:cNvCxnSpPr>
          <p:nvPr/>
        </p:nvCxnSpPr>
        <p:spPr>
          <a:xfrm>
            <a:off x="3733800" y="1374133"/>
            <a:ext cx="3810000" cy="258826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3733800" y="1370013"/>
            <a:ext cx="4191000" cy="23637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7639012" y="1944366"/>
            <a:ext cx="1581188" cy="461665"/>
          </a:xfrm>
          <a:prstGeom prst="rect">
            <a:avLst/>
          </a:prstGeom>
          <a:noFill/>
        </p:spPr>
        <p:txBody>
          <a:bodyPr wrap="square" rtlCol="0">
            <a:spAutoFit/>
          </a:bodyPr>
          <a:lstStyle/>
          <a:p>
            <a:r>
              <a:rPr lang="en-US" sz="1200" dirty="0" smtClean="0"/>
              <a:t>Tools:</a:t>
            </a:r>
          </a:p>
          <a:p>
            <a:r>
              <a:rPr lang="en-US" sz="1200" dirty="0" smtClean="0"/>
              <a:t>- Socket size 4</a:t>
            </a:r>
            <a:endParaRPr lang="en-US" sz="1200" dirty="0"/>
          </a:p>
        </p:txBody>
      </p:sp>
      <p:cxnSp>
        <p:nvCxnSpPr>
          <p:cNvPr id="15" name="Straight Arrow Connector 14"/>
          <p:cNvCxnSpPr>
            <a:stCxn id="9" idx="3"/>
          </p:cNvCxnSpPr>
          <p:nvPr/>
        </p:nvCxnSpPr>
        <p:spPr>
          <a:xfrm flipH="1">
            <a:off x="3325091" y="1374133"/>
            <a:ext cx="408709" cy="195095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9" idx="3"/>
          </p:cNvCxnSpPr>
          <p:nvPr/>
        </p:nvCxnSpPr>
        <p:spPr>
          <a:xfrm flipH="1">
            <a:off x="2944091" y="1374133"/>
            <a:ext cx="789709" cy="213106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814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64909</TotalTime>
  <Words>2827</Words>
  <Application>Microsoft Office PowerPoint</Application>
  <PresentationFormat>On-screen Show (4:3)</PresentationFormat>
  <Paragraphs>557</Paragraphs>
  <Slides>66</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WASP-P00-1000  Science &amp; Guider CCD  Installation Procedure (Using Assembly Fixture WASP-F00-1000)</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ZTF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lpstr>WASP CCD Assembly Fixture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Delacroix</dc:creator>
  <cp:lastModifiedBy>Alex Delacroix</cp:lastModifiedBy>
  <cp:revision>140</cp:revision>
  <cp:lastPrinted>2016-06-02T20:31:09Z</cp:lastPrinted>
  <dcterms:created xsi:type="dcterms:W3CDTF">2015-08-28T16:28:55Z</dcterms:created>
  <dcterms:modified xsi:type="dcterms:W3CDTF">2016-06-10T17:06:46Z</dcterms:modified>
</cp:coreProperties>
</file>